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48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A6F5AC4A-F5EF-41F3-98CB-F6F0BD767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31E4FEC9-F3E5-4C38-B483-3151770389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34DF79DB-9B51-41E6-B5D6-7C4F04920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5FEAF64E-0658-4788-AF38-0753258B9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34A1B11A-DADC-47C0-94EE-850555164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79B11F69-F0EC-4498-B1D0-6520A3FBD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D67B7E76-740A-401B-B747-0193B672D1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85258BDA-AFB9-48A9-A0A1-1A854AB301B5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6B03E49-4A4E-4687-99A6-6B245ECEC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E6083B14-4BB1-4FEA-BD2E-69476DE352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0.mp3"/><Relationship Id="rId1" Type="http://schemas.microsoft.com/office/2007/relationships/media" Target="../media/media20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1045DE8-6C00-4AE5-980C-52A8D065AA3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87361846-1279-4B57-A11B-0F79AB441553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E812C415-2458-4DAC-877B-32099C608C62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1. When must Mark return Anna's money?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30673EDC-744D-434F-9313-C5EC1F1D9376}"/>
              </a:ext>
            </a:extLst>
          </p:cNvPr>
          <p:cNvSpPr>
            <a:spLocks noGrp="1"/>
          </p:cNvSpPr>
          <p:nvPr/>
        </p:nvSpPr>
        <p:spPr>
          <a:xfrm>
            <a:off x="852170" y="22555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At the end of the month.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A8018927-AC02-4D95-B37F-41781197CDD0}"/>
              </a:ext>
            </a:extLst>
          </p:cNvPr>
          <p:cNvSpPr>
            <a:spLocks noGrp="1"/>
          </p:cNvSpPr>
          <p:nvPr/>
        </p:nvSpPr>
        <p:spPr>
          <a:xfrm>
            <a:off x="852170" y="30365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On Friday.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6F1FC8B2-A7AE-441C-BE91-297A9233044D}"/>
              </a:ext>
            </a:extLst>
          </p:cNvPr>
          <p:cNvSpPr>
            <a:spLocks noGrp="1"/>
          </p:cNvSpPr>
          <p:nvPr/>
        </p:nvSpPr>
        <p:spPr>
          <a:xfrm>
            <a:off x="852170" y="38176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Before tomorrow morning.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E4DA8EA3-215D-406B-9288-E013ADBA2D07}"/>
              </a:ext>
            </a:extLst>
          </p:cNvPr>
          <p:cNvSpPr>
            <a:spLocks noGrp="1"/>
          </p:cNvSpPr>
          <p:nvPr/>
        </p:nvSpPr>
        <p:spPr>
          <a:xfrm>
            <a:off x="852170" y="45986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On Monday.</a:t>
            </a:r>
          </a:p>
        </p:txBody>
      </p:sp>
      <p:pic>
        <p:nvPicPr>
          <p:cNvPr id="10" name="01">
            <a:hlinkClick r:id="" action="ppaction://media"/>
            <a:extLst>
              <a:ext uri="{FF2B5EF4-FFF2-40B4-BE49-F238E27FC236}">
                <a16:creationId xmlns:a16="http://schemas.microsoft.com/office/drawing/2014/main" id="{197EC13D-7169-4C6C-B861-1DB033E758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12565" y="47244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1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CE7271F-870A-42E6-A116-1A0281FEB77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1BCEC1B0-DEA8-4DBA-989B-00F7908D815F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F3BE5C27-BBF9-4290-9CB0-2E7654C06C13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2. What does Emma say about her uncle?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9B9F2CB4-D98E-498F-8408-48ACB78548D3}"/>
              </a:ext>
            </a:extLst>
          </p:cNvPr>
          <p:cNvSpPr>
            <a:spLocks noGrp="1"/>
          </p:cNvSpPr>
          <p:nvPr/>
        </p:nvSpPr>
        <p:spPr>
          <a:xfrm>
            <a:off x="862330" y="222504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He wants to stop working immediately.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07DB00C3-32D9-414A-8F81-B940E2125341}"/>
              </a:ext>
            </a:extLst>
          </p:cNvPr>
          <p:cNvSpPr>
            <a:spLocks noGrp="1"/>
          </p:cNvSpPr>
          <p:nvPr/>
        </p:nvSpPr>
        <p:spPr>
          <a:xfrm>
            <a:off x="862330" y="300609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He earns more than her cousin.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9893F784-2E3F-4563-B147-F01AB4DA83B9}"/>
              </a:ext>
            </a:extLst>
          </p:cNvPr>
          <p:cNvSpPr>
            <a:spLocks noGrp="1"/>
          </p:cNvSpPr>
          <p:nvPr/>
        </p:nvSpPr>
        <p:spPr>
          <a:xfrm>
            <a:off x="862330" y="378714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 dislikes spending time at home.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1F1566C4-6F29-49DC-9005-AD3195D0806B}"/>
              </a:ext>
            </a:extLst>
          </p:cNvPr>
          <p:cNvSpPr>
            <a:spLocks noGrp="1"/>
          </p:cNvSpPr>
          <p:nvPr/>
        </p:nvSpPr>
        <p:spPr>
          <a:xfrm>
            <a:off x="862330" y="456819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 enjoys his job and has time for his family.</a:t>
            </a:r>
          </a:p>
        </p:txBody>
      </p:sp>
      <p:pic>
        <p:nvPicPr>
          <p:cNvPr id="10" name="02">
            <a:hlinkClick r:id="" action="ppaction://media"/>
            <a:extLst>
              <a:ext uri="{FF2B5EF4-FFF2-40B4-BE49-F238E27FC236}">
                <a16:creationId xmlns:a16="http://schemas.microsoft.com/office/drawing/2014/main" id="{740F3C01-A86C-4CD8-BA1D-88C00B3F59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138930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553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1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37D8B6A-65F8-4030-A0A7-8F54535D3EA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AB0829F4-CBD7-4EF6-A585-7DCCFE6053FF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1EC8154E-05A7-4366-8BC8-BFF68C59EC30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3. How does Lisa describe the </a:t>
            </a:r>
            <a:r>
              <a:rPr sz="2400" b="1" dirty="0" err="1">
                <a:solidFill>
                  <a:srgbClr val="192B32"/>
                </a:solidFill>
                <a:latin typeface="Arial"/>
                <a:ea typeface="Arial"/>
                <a:cs typeface="Arial"/>
              </a:rPr>
              <a:t>neighbour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 after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to him?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9E24DC58-9FD3-4AC6-8FD1-778E01F27FAA}"/>
              </a:ext>
            </a:extLst>
          </p:cNvPr>
          <p:cNvSpPr>
            <a:spLocks noGrp="1"/>
          </p:cNvSpPr>
          <p:nvPr/>
        </p:nvSpPr>
        <p:spPr>
          <a:xfrm>
            <a:off x="811530" y="273304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Confident and noisy.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9BF68D9F-9576-41A0-8BFD-1E3726BBC4FF}"/>
              </a:ext>
            </a:extLst>
          </p:cNvPr>
          <p:cNvSpPr>
            <a:spLocks noGrp="1"/>
          </p:cNvSpPr>
          <p:nvPr/>
        </p:nvSpPr>
        <p:spPr>
          <a:xfrm>
            <a:off x="811530" y="351409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Kind but a little shy.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E2ADE4ED-C947-4677-BCD7-A696335F1AA2}"/>
              </a:ext>
            </a:extLst>
          </p:cNvPr>
          <p:cNvSpPr>
            <a:spLocks noGrp="1"/>
          </p:cNvSpPr>
          <p:nvPr/>
        </p:nvSpPr>
        <p:spPr>
          <a:xfrm>
            <a:off x="811530" y="429514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Friendly but dishonest.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5CCBE7F5-8A8E-446A-BCD5-2E4F9210375A}"/>
              </a:ext>
            </a:extLst>
          </p:cNvPr>
          <p:cNvSpPr>
            <a:spLocks noGrp="1"/>
          </p:cNvSpPr>
          <p:nvPr/>
        </p:nvSpPr>
        <p:spPr>
          <a:xfrm>
            <a:off x="811530" y="507619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Helpful but impatient.</a:t>
            </a:r>
          </a:p>
        </p:txBody>
      </p:sp>
      <p:pic>
        <p:nvPicPr>
          <p:cNvPr id="11" name="03">
            <a:hlinkClick r:id="" action="ppaction://media"/>
            <a:extLst>
              <a:ext uri="{FF2B5EF4-FFF2-40B4-BE49-F238E27FC236}">
                <a16:creationId xmlns:a16="http://schemas.microsoft.com/office/drawing/2014/main" id="{0DF291AE-04F5-4A1E-AAF8-29FA6C163A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81437" y="63500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3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3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0A27C99-21FF-444C-84E3-1252DF6CF97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7680EEB2-E5AB-4046-A9B1-F1117AF0E8FF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EC33705D-3D70-455A-9B7F-5531BF768269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701484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4. Why does the teacher value regular practice?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0CA7C9F9-1BA3-4CB1-A6FD-5A759D8D4859}"/>
              </a:ext>
            </a:extLst>
          </p:cNvPr>
          <p:cNvSpPr>
            <a:spLocks noGrp="1"/>
          </p:cNvSpPr>
          <p:nvPr/>
        </p:nvSpPr>
        <p:spPr>
          <a:xfrm>
            <a:off x="913130" y="230886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It gives students more free evenings.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02D294FE-803F-4EDD-BAC8-9CF21E06C5E2}"/>
              </a:ext>
            </a:extLst>
          </p:cNvPr>
          <p:cNvSpPr>
            <a:spLocks noGrp="1"/>
          </p:cNvSpPr>
          <p:nvPr/>
        </p:nvSpPr>
        <p:spPr>
          <a:xfrm>
            <a:off x="913130" y="308991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It makes every subject easy.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53E10C9D-EDCE-45A1-92B4-E5155D935D4F}"/>
              </a:ext>
            </a:extLst>
          </p:cNvPr>
          <p:cNvSpPr>
            <a:spLocks noGrp="1"/>
          </p:cNvSpPr>
          <p:nvPr/>
        </p:nvSpPr>
        <p:spPr>
          <a:xfrm>
            <a:off x="913130" y="387096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It helps students remember what they learn.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63A31869-4A91-4FCE-A85E-92C49F43BFCC}"/>
              </a:ext>
            </a:extLst>
          </p:cNvPr>
          <p:cNvSpPr>
            <a:spLocks noGrp="1"/>
          </p:cNvSpPr>
          <p:nvPr/>
        </p:nvSpPr>
        <p:spPr>
          <a:xfrm>
            <a:off x="913130" y="465201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It removes the need for classroom lessons.</a:t>
            </a:r>
          </a:p>
        </p:txBody>
      </p:sp>
      <p:pic>
        <p:nvPicPr>
          <p:cNvPr id="10" name="04">
            <a:hlinkClick r:id="" action="ppaction://media"/>
            <a:extLst>
              <a:ext uri="{FF2B5EF4-FFF2-40B4-BE49-F238E27FC236}">
                <a16:creationId xmlns:a16="http://schemas.microsoft.com/office/drawing/2014/main" id="{EED439E1-9EEC-44D0-BD10-FD936F2832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78867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586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4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5B1FB9B-23AB-46F2-880A-531482254B4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012942E9-5400-446E-876D-1483D177CD75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649DBEF8-EA40-47D2-B04C-A59F051957AC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703516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5. How does Ben feel about his purchase so far?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2B93658F-AF3A-4C14-9434-48FDC025A982}"/>
              </a:ext>
            </a:extLst>
          </p:cNvPr>
          <p:cNvSpPr>
            <a:spLocks noGrp="1"/>
          </p:cNvSpPr>
          <p:nvPr/>
        </p:nvSpPr>
        <p:spPr>
          <a:xfrm>
            <a:off x="892810" y="23507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He thinks the laptop is too slow.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06CB6609-DAEE-4144-8682-3ED33B2A9BE1}"/>
              </a:ext>
            </a:extLst>
          </p:cNvPr>
          <p:cNvSpPr>
            <a:spLocks noGrp="1"/>
          </p:cNvSpPr>
          <p:nvPr/>
        </p:nvSpPr>
        <p:spPr>
          <a:xfrm>
            <a:off x="892810" y="31318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He wishes he had bought a phone.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7E947251-0CA1-441B-B51A-2C17D34B1738}"/>
              </a:ext>
            </a:extLst>
          </p:cNvPr>
          <p:cNvSpPr>
            <a:spLocks noGrp="1"/>
          </p:cNvSpPr>
          <p:nvPr/>
        </p:nvSpPr>
        <p:spPr>
          <a:xfrm>
            <a:off x="892810" y="39128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 wants to return it immediately.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403B53C3-3DC2-4ACD-910E-D734061E309B}"/>
              </a:ext>
            </a:extLst>
          </p:cNvPr>
          <p:cNvSpPr>
            <a:spLocks noGrp="1"/>
          </p:cNvSpPr>
          <p:nvPr/>
        </p:nvSpPr>
        <p:spPr>
          <a:xfrm>
            <a:off x="892810" y="46939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 is happy with it.</a:t>
            </a:r>
          </a:p>
        </p:txBody>
      </p:sp>
      <p:pic>
        <p:nvPicPr>
          <p:cNvPr id="10" name="05">
            <a:hlinkClick r:id="" action="ppaction://media"/>
            <a:extLst>
              <a:ext uri="{FF2B5EF4-FFF2-40B4-BE49-F238E27FC236}">
                <a16:creationId xmlns:a16="http://schemas.microsoft.com/office/drawing/2014/main" id="{52A32AAD-A934-4DD9-A675-4E4E57AB4D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587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4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2EF16FE-0ED4-492B-886C-70F974CD031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C1871D8D-550C-41C8-94AF-86DD23B5097C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5889FAF0-709B-43CE-A220-F1E40FA9C155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6. What made Sophie reconsider her father</a:t>
            </a:r>
            <a:r>
              <a:rPr lang="en-US"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’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s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advice?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8031036C-07FE-42C8-AF0F-0716AE660FAE}"/>
              </a:ext>
            </a:extLst>
          </p:cNvPr>
          <p:cNvSpPr>
            <a:spLocks noGrp="1"/>
          </p:cNvSpPr>
          <p:nvPr/>
        </p:nvSpPr>
        <p:spPr>
          <a:xfrm>
            <a:off x="943610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Jack offered to lend her money.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ED0019A8-2DAB-40D4-845A-B36D24BEBD27}"/>
              </a:ext>
            </a:extLst>
          </p:cNvPr>
          <p:cNvSpPr>
            <a:spLocks noGrp="1"/>
          </p:cNvSpPr>
          <p:nvPr/>
        </p:nvSpPr>
        <p:spPr>
          <a:xfrm>
            <a:off x="943610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Her salary suddenly increased.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87AB25AA-C671-449A-953A-460921DF9A2A}"/>
              </a:ext>
            </a:extLst>
          </p:cNvPr>
          <p:cNvSpPr>
            <a:spLocks noGrp="1"/>
          </p:cNvSpPr>
          <p:nvPr/>
        </p:nvSpPr>
        <p:spPr>
          <a:xfrm>
            <a:off x="943610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Her father lost his job.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12FE3B6E-6A70-4439-8497-51AE6A2E6F91}"/>
              </a:ext>
            </a:extLst>
          </p:cNvPr>
          <p:cNvSpPr>
            <a:spLocks noGrp="1"/>
          </p:cNvSpPr>
          <p:nvPr/>
        </p:nvSpPr>
        <p:spPr>
          <a:xfrm>
            <a:off x="943610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Her phone broke and she could not afford a </a:t>
            </a:r>
            <a:endParaRPr lang="tr-TR" sz="2100" b="0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</a:t>
            </a:r>
            <a:r>
              <a:rPr sz="2100" b="0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replacement.</a:t>
            </a:r>
          </a:p>
        </p:txBody>
      </p:sp>
      <p:pic>
        <p:nvPicPr>
          <p:cNvPr id="10" name="06">
            <a:hlinkClick r:id="" action="ppaction://media"/>
            <a:extLst>
              <a:ext uri="{FF2B5EF4-FFF2-40B4-BE49-F238E27FC236}">
                <a16:creationId xmlns:a16="http://schemas.microsoft.com/office/drawing/2014/main" id="{E6633BF8-5E7E-45C6-B117-F63AFD7875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54450" y="59245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120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9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B910BE6-AD70-4902-80C9-2E30262E6DE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D6228FA6-2DE4-4E93-A852-EC5A048D239C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93BC1517-A1A9-4892-B53A-2D93FDCEE603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7. What did Nina learn from her grandfather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last summer?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5C854D0A-5AC5-4E71-B4CF-4F503659C6DE}"/>
              </a:ext>
            </a:extLst>
          </p:cNvPr>
          <p:cNvSpPr>
            <a:spLocks noGrp="1"/>
          </p:cNvSpPr>
          <p:nvPr/>
        </p:nvSpPr>
        <p:spPr>
          <a:xfrm>
            <a:off x="868680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How to repair a phone.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EA2187AB-0E88-4DE8-A659-71E6A09D09A5}"/>
              </a:ext>
            </a:extLst>
          </p:cNvPr>
          <p:cNvSpPr>
            <a:spLocks noGrp="1"/>
          </p:cNvSpPr>
          <p:nvPr/>
        </p:nvSpPr>
        <p:spPr>
          <a:xfrm>
            <a:off x="868680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How to send videos.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62E41A37-8548-41E6-9E73-3F198D4CF656}"/>
              </a:ext>
            </a:extLst>
          </p:cNvPr>
          <p:cNvSpPr>
            <a:spLocks noGrp="1"/>
          </p:cNvSpPr>
          <p:nvPr/>
        </p:nvSpPr>
        <p:spPr>
          <a:xfrm>
            <a:off x="868680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How to make a photo album.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DA8EEAD6-9E23-4E27-8F07-B4CD9D8E2B21}"/>
              </a:ext>
            </a:extLst>
          </p:cNvPr>
          <p:cNvSpPr>
            <a:spLocks noGrp="1"/>
          </p:cNvSpPr>
          <p:nvPr/>
        </p:nvSpPr>
        <p:spPr>
          <a:xfrm>
            <a:off x="868680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How to grow tomatoes.</a:t>
            </a:r>
          </a:p>
        </p:txBody>
      </p:sp>
      <p:pic>
        <p:nvPicPr>
          <p:cNvPr id="10" name="07">
            <a:hlinkClick r:id="" action="ppaction://media"/>
            <a:extLst>
              <a:ext uri="{FF2B5EF4-FFF2-40B4-BE49-F238E27FC236}">
                <a16:creationId xmlns:a16="http://schemas.microsoft.com/office/drawing/2014/main" id="{6313D5BE-EE5C-497C-80E1-427D996888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413760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665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6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C51D8A1-D205-4C99-A080-F4AF751B6E9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4E0D740C-50E5-42CC-856D-6E4D7CFD815E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7A02239E-BEEF-47CC-A582-6CAFAFCB031D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8. What responsibility does Sam mention?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99A86124-05FE-4920-9678-1832F45DF521}"/>
              </a:ext>
            </a:extLst>
          </p:cNvPr>
          <p:cNvSpPr>
            <a:spLocks noGrp="1"/>
          </p:cNvSpPr>
          <p:nvPr/>
        </p:nvSpPr>
        <p:spPr>
          <a:xfrm>
            <a:off x="923290" y="2286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Paying the rent on time.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F94A77F4-3024-41BF-93A2-632A70FEFF85}"/>
              </a:ext>
            </a:extLst>
          </p:cNvPr>
          <p:cNvSpPr>
            <a:spLocks noGrp="1"/>
          </p:cNvSpPr>
          <p:nvPr/>
        </p:nvSpPr>
        <p:spPr>
          <a:xfrm>
            <a:off x="923290" y="3067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Cooking every evening.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D0129987-206A-4B1D-8BCC-065BE6F655E9}"/>
              </a:ext>
            </a:extLst>
          </p:cNvPr>
          <p:cNvSpPr>
            <a:spLocks noGrp="1"/>
          </p:cNvSpPr>
          <p:nvPr/>
        </p:nvSpPr>
        <p:spPr>
          <a:xfrm>
            <a:off x="923290" y="3848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Buying all the furniture.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4557C021-A632-4BFF-B41E-25E6B6F41EFC}"/>
              </a:ext>
            </a:extLst>
          </p:cNvPr>
          <p:cNvSpPr>
            <a:spLocks noGrp="1"/>
          </p:cNvSpPr>
          <p:nvPr/>
        </p:nvSpPr>
        <p:spPr>
          <a:xfrm>
            <a:off x="923290" y="46291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Organising weekly parties.</a:t>
            </a:r>
          </a:p>
        </p:txBody>
      </p:sp>
      <p:pic>
        <p:nvPicPr>
          <p:cNvPr id="10" name="08">
            <a:hlinkClick r:id="" action="ppaction://media"/>
            <a:extLst>
              <a:ext uri="{FF2B5EF4-FFF2-40B4-BE49-F238E27FC236}">
                <a16:creationId xmlns:a16="http://schemas.microsoft.com/office/drawing/2014/main" id="{1FE5D370-2126-4FCF-8393-8E636C5B60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37280" y="55435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108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7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1E93020-7487-4C60-8AFA-5C0E0402F90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A01B8F7E-2464-45AC-9969-C77DDEB12893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BDCB02D9-4796-410D-84EB-282F1157636A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713676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9. Why does Rachel prefer staying where she is?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41404654-C0E6-4ACA-8992-F1253AB2B70E}"/>
              </a:ext>
            </a:extLst>
          </p:cNvPr>
          <p:cNvSpPr>
            <a:spLocks noGrp="1"/>
          </p:cNvSpPr>
          <p:nvPr/>
        </p:nvSpPr>
        <p:spPr>
          <a:xfrm>
            <a:off x="902970" y="2395538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She has already found work in Owen's new city.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50A25AA6-6D78-4EC1-AD20-4856BCCFF816}"/>
              </a:ext>
            </a:extLst>
          </p:cNvPr>
          <p:cNvSpPr>
            <a:spLocks noGrp="1"/>
          </p:cNvSpPr>
          <p:nvPr/>
        </p:nvSpPr>
        <p:spPr>
          <a:xfrm>
            <a:off x="902970" y="3176588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She thinks change never helps anyone.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1124B0F9-C616-42CB-8CF6-18D262B77BF7}"/>
              </a:ext>
            </a:extLst>
          </p:cNvPr>
          <p:cNvSpPr>
            <a:spLocks noGrp="1"/>
          </p:cNvSpPr>
          <p:nvPr/>
        </p:nvSpPr>
        <p:spPr>
          <a:xfrm>
            <a:off x="902970" y="3957638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She likes knowing her neighbours and area.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8312C2BC-3311-4D94-A303-D9140F2263CD}"/>
              </a:ext>
            </a:extLst>
          </p:cNvPr>
          <p:cNvSpPr>
            <a:spLocks noGrp="1"/>
          </p:cNvSpPr>
          <p:nvPr/>
        </p:nvSpPr>
        <p:spPr>
          <a:xfrm>
            <a:off x="902970" y="4738688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She wants to avoid learning new skills.</a:t>
            </a:r>
          </a:p>
        </p:txBody>
      </p:sp>
      <p:pic>
        <p:nvPicPr>
          <p:cNvPr id="10" name="09">
            <a:hlinkClick r:id="" action="ppaction://media"/>
            <a:extLst>
              <a:ext uri="{FF2B5EF4-FFF2-40B4-BE49-F238E27FC236}">
                <a16:creationId xmlns:a16="http://schemas.microsoft.com/office/drawing/2014/main" id="{0B9351B7-20C8-4463-BD61-627FCFA851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27120" y="519112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706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4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E104E6B-BBCC-409D-8E85-CA54B753C9F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B910C4AD-577D-41BD-A5CD-A16D275B2E57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9EBAF3F4-D9F9-453D-87A8-1A32C791DB27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10. What matters to Maria at work?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70AF1F55-3EEB-4E02-B9C6-B5A3EAC99B61}"/>
              </a:ext>
            </a:extLst>
          </p:cNvPr>
          <p:cNvSpPr>
            <a:spLocks noGrp="1"/>
          </p:cNvSpPr>
          <p:nvPr/>
        </p:nvSpPr>
        <p:spPr>
          <a:xfrm>
            <a:off x="1055370" y="24384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Finishing without speaking to anyone.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F1A636CB-083E-4794-87B7-4768FAE0A4F6}"/>
              </a:ext>
            </a:extLst>
          </p:cNvPr>
          <p:cNvSpPr>
            <a:spLocks noGrp="1"/>
          </p:cNvSpPr>
          <p:nvPr/>
        </p:nvSpPr>
        <p:spPr>
          <a:xfrm>
            <a:off x="1055370" y="32194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Learning new things.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3C6D0788-47D9-4E92-A5F8-73441F502E95}"/>
              </a:ext>
            </a:extLst>
          </p:cNvPr>
          <p:cNvSpPr>
            <a:spLocks noGrp="1"/>
          </p:cNvSpPr>
          <p:nvPr/>
        </p:nvSpPr>
        <p:spPr>
          <a:xfrm>
            <a:off x="1055370" y="40005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Earning more than every colleague.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0E8F44B6-5EC8-4EEB-A878-38D66C0FD881}"/>
              </a:ext>
            </a:extLst>
          </p:cNvPr>
          <p:cNvSpPr>
            <a:spLocks noGrp="1"/>
          </p:cNvSpPr>
          <p:nvPr/>
        </p:nvSpPr>
        <p:spPr>
          <a:xfrm>
            <a:off x="1055370" y="47815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Avoiding difficult tasks.</a:t>
            </a:r>
          </a:p>
        </p:txBody>
      </p:sp>
      <p:pic>
        <p:nvPicPr>
          <p:cNvPr id="10" name="10">
            <a:hlinkClick r:id="" action="ppaction://media"/>
            <a:extLst>
              <a:ext uri="{FF2B5EF4-FFF2-40B4-BE49-F238E27FC236}">
                <a16:creationId xmlns:a16="http://schemas.microsoft.com/office/drawing/2014/main" id="{2CD3A0AA-34BC-49FB-A568-D4CDBCA273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15677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33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4C56858-4345-49BB-BE3D-3CECDE39ED2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3800479C-3A65-4468-A87E-04AA3BB615FF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A86459D9-1716-4EDE-B099-8FD183C1672A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11. When does Ethan find teacher explanation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especially helpful?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176D8643-24FF-4460-8151-D4EC1110F543}"/>
              </a:ext>
            </a:extLst>
          </p:cNvPr>
          <p:cNvSpPr>
            <a:spLocks noGrp="1"/>
          </p:cNvSpPr>
          <p:nvPr/>
        </p:nvSpPr>
        <p:spPr>
          <a:xfrm>
            <a:off x="994410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When he already knows every answer.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EC564C34-9CD9-420C-BF89-C8543EC634F8}"/>
              </a:ext>
            </a:extLst>
          </p:cNvPr>
          <p:cNvSpPr>
            <a:spLocks noGrp="1"/>
          </p:cNvSpPr>
          <p:nvPr/>
        </p:nvSpPr>
        <p:spPr>
          <a:xfrm>
            <a:off x="994410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When students want a longer break.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05FF8452-B10A-41A5-827B-E9F48AA59CEA}"/>
              </a:ext>
            </a:extLst>
          </p:cNvPr>
          <p:cNvSpPr>
            <a:spLocks noGrp="1"/>
          </p:cNvSpPr>
          <p:nvPr/>
        </p:nvSpPr>
        <p:spPr>
          <a:xfrm>
            <a:off x="994410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When the grammar is difficult.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3EA35325-B628-4733-BF74-047AA94E886E}"/>
              </a:ext>
            </a:extLst>
          </p:cNvPr>
          <p:cNvSpPr>
            <a:spLocks noGrp="1"/>
          </p:cNvSpPr>
          <p:nvPr/>
        </p:nvSpPr>
        <p:spPr>
          <a:xfrm>
            <a:off x="994410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When pair work has been cancelled.</a:t>
            </a:r>
          </a:p>
        </p:txBody>
      </p:sp>
      <p:pic>
        <p:nvPicPr>
          <p:cNvPr id="10" name="11">
            <a:hlinkClick r:id="" action="ppaction://media"/>
            <a:extLst>
              <a:ext uri="{FF2B5EF4-FFF2-40B4-BE49-F238E27FC236}">
                <a16:creationId xmlns:a16="http://schemas.microsoft.com/office/drawing/2014/main" id="{0D80047F-3256-49CD-AB36-6F3AB6800C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39490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6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7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A326124-F5C8-48BC-86EE-4D6AA918D7E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EAB23CA3-14B7-419A-9277-35AFC71602CD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64A2D19F-4265-49F4-9083-1046E3555D4B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12. Who gave Lena one of the objects she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would take?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0D421564-7EEF-4A2C-B653-B0958EF187DD}"/>
              </a:ext>
            </a:extLst>
          </p:cNvPr>
          <p:cNvSpPr>
            <a:spLocks noGrp="1"/>
          </p:cNvSpPr>
          <p:nvPr/>
        </p:nvSpPr>
        <p:spPr>
          <a:xfrm>
            <a:off x="1014730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Her employer.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77671B9D-3AE9-4F00-AE02-90B7C3FDF932}"/>
              </a:ext>
            </a:extLst>
          </p:cNvPr>
          <p:cNvSpPr>
            <a:spLocks noGrp="1"/>
          </p:cNvSpPr>
          <p:nvPr/>
        </p:nvSpPr>
        <p:spPr>
          <a:xfrm>
            <a:off x="1014730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Noah's father.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14CBE3FF-8BFB-41B6-87D9-EC7E63BC2B12}"/>
              </a:ext>
            </a:extLst>
          </p:cNvPr>
          <p:cNvSpPr>
            <a:spLocks noGrp="1"/>
          </p:cNvSpPr>
          <p:nvPr/>
        </p:nvSpPr>
        <p:spPr>
          <a:xfrm>
            <a:off x="1014730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Her grandmother.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BB2A3681-E6FB-44FE-A31A-F9E50F193AF1}"/>
              </a:ext>
            </a:extLst>
          </p:cNvPr>
          <p:cNvSpPr>
            <a:spLocks noGrp="1"/>
          </p:cNvSpPr>
          <p:nvPr/>
        </p:nvSpPr>
        <p:spPr>
          <a:xfrm>
            <a:off x="1014730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Her English teacher.</a:t>
            </a:r>
          </a:p>
        </p:txBody>
      </p:sp>
      <p:pic>
        <p:nvPicPr>
          <p:cNvPr id="10" name="12">
            <a:hlinkClick r:id="" action="ppaction://media"/>
            <a:extLst>
              <a:ext uri="{FF2B5EF4-FFF2-40B4-BE49-F238E27FC236}">
                <a16:creationId xmlns:a16="http://schemas.microsoft.com/office/drawing/2014/main" id="{DB646D08-2F9E-400C-8CE2-2D2904230D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25570" y="49720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07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9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8FB8C3-F058-4C3F-8FA4-71840795B0F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D0645C03-861F-4CAF-8456-BE0AAF0C59E9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92E4A3E1-7FF5-4FE3-90C5-C41090DA5D34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13. How does Kevin feel in sports clothes?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B1AFC808-8BA8-4AA7-8A3D-4568E9057C56}"/>
              </a:ext>
            </a:extLst>
          </p:cNvPr>
          <p:cNvSpPr>
            <a:spLocks noGrp="1"/>
          </p:cNvSpPr>
          <p:nvPr/>
        </p:nvSpPr>
        <p:spPr>
          <a:xfrm>
            <a:off x="1075690" y="24574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Embarrassed.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E157A3C3-F0C7-4BF6-B96B-7CF6C0A7BAA2}"/>
              </a:ext>
            </a:extLst>
          </p:cNvPr>
          <p:cNvSpPr>
            <a:spLocks noGrp="1"/>
          </p:cNvSpPr>
          <p:nvPr/>
        </p:nvSpPr>
        <p:spPr>
          <a:xfrm>
            <a:off x="1075690" y="32385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Worried.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87C3DC62-FBEF-4F5B-9856-F237B4CE1630}"/>
              </a:ext>
            </a:extLst>
          </p:cNvPr>
          <p:cNvSpPr>
            <a:spLocks noGrp="1"/>
          </p:cNvSpPr>
          <p:nvPr/>
        </p:nvSpPr>
        <p:spPr>
          <a:xfrm>
            <a:off x="1075690" y="40195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Formal.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4FE30439-305B-4DA3-8B4C-5DC77059E35C}"/>
              </a:ext>
            </a:extLst>
          </p:cNvPr>
          <p:cNvSpPr>
            <a:spLocks noGrp="1"/>
          </p:cNvSpPr>
          <p:nvPr/>
        </p:nvSpPr>
        <p:spPr>
          <a:xfrm>
            <a:off x="1075690" y="48006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Relaxed.</a:t>
            </a:r>
          </a:p>
        </p:txBody>
      </p:sp>
      <p:pic>
        <p:nvPicPr>
          <p:cNvPr id="10" name="13">
            <a:hlinkClick r:id="" action="ppaction://media"/>
            <a:extLst>
              <a:ext uri="{FF2B5EF4-FFF2-40B4-BE49-F238E27FC236}">
                <a16:creationId xmlns:a16="http://schemas.microsoft.com/office/drawing/2014/main" id="{70159837-4E63-4BD5-B94B-C304A72225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18877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106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32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413F030-6EAB-4832-9542-26B04D9066D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0E75DFC9-80A2-40A9-AE4D-A59B149238FB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164CCA16-A380-4DE3-8BBB-FA26441C5BE8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14. What concern does Oliver raise?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C9F5435E-0272-466B-852C-A92E92968531}"/>
              </a:ext>
            </a:extLst>
          </p:cNvPr>
          <p:cNvSpPr>
            <a:spLocks noGrp="1"/>
          </p:cNvSpPr>
          <p:nvPr/>
        </p:nvSpPr>
        <p:spPr>
          <a:xfrm>
            <a:off x="1035050" y="23431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The form asks only about homework.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743BA111-965A-4F02-9369-2924231F02F8}"/>
              </a:ext>
            </a:extLst>
          </p:cNvPr>
          <p:cNvSpPr>
            <a:spLocks noGrp="1"/>
          </p:cNvSpPr>
          <p:nvPr/>
        </p:nvSpPr>
        <p:spPr>
          <a:xfrm>
            <a:off x="1035050" y="31242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Students may forget their teachers' names.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51128EDF-B6B6-4909-946E-3B859CA14101}"/>
              </a:ext>
            </a:extLst>
          </p:cNvPr>
          <p:cNvSpPr>
            <a:spLocks noGrp="1"/>
          </p:cNvSpPr>
          <p:nvPr/>
        </p:nvSpPr>
        <p:spPr>
          <a:xfrm>
            <a:off x="1035050" y="39052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Teachers may refuse to use computers.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614A42EE-00FC-45D2-888A-C7744494C189}"/>
              </a:ext>
            </a:extLst>
          </p:cNvPr>
          <p:cNvSpPr>
            <a:spLocks noGrp="1"/>
          </p:cNvSpPr>
          <p:nvPr/>
        </p:nvSpPr>
        <p:spPr>
          <a:xfrm>
            <a:off x="1035050" y="46863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A low grade may lead to unfair comments.</a:t>
            </a:r>
          </a:p>
        </p:txBody>
      </p:sp>
      <p:pic>
        <p:nvPicPr>
          <p:cNvPr id="10" name="14">
            <a:hlinkClick r:id="" action="ppaction://media"/>
            <a:extLst>
              <a:ext uri="{FF2B5EF4-FFF2-40B4-BE49-F238E27FC236}">
                <a16:creationId xmlns:a16="http://schemas.microsoft.com/office/drawing/2014/main" id="{1D8B95F4-7BE7-47D8-A2FB-3EACDCA7F6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6210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68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77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55AD98A-BDE6-49A8-8B67-4D92A5ABAF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67C313B6-0011-4A81-8DA8-A0E191FA942E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24A5A64C-6387-4DAF-88BE-885CDBF2E7DD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15. How did university affect Ava's sister?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BCC6C815-B2FA-48F7-9576-43DCCBCA733A}"/>
              </a:ext>
            </a:extLst>
          </p:cNvPr>
          <p:cNvSpPr>
            <a:spLocks noGrp="1"/>
          </p:cNvSpPr>
          <p:nvPr/>
        </p:nvSpPr>
        <p:spPr>
          <a:xfrm>
            <a:off x="1004570" y="24955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It convinced her that learning was unnecessary.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D02CF920-8FCD-49AE-89BB-86CB41A70354}"/>
              </a:ext>
            </a:extLst>
          </p:cNvPr>
          <p:cNvSpPr>
            <a:spLocks noGrp="1"/>
          </p:cNvSpPr>
          <p:nvPr/>
        </p:nvSpPr>
        <p:spPr>
          <a:xfrm>
            <a:off x="1004570" y="32766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It changed how she thinks about the world.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9C8B6716-D236-481C-B0E8-F12F4AB49530}"/>
              </a:ext>
            </a:extLst>
          </p:cNvPr>
          <p:cNvSpPr>
            <a:spLocks noGrp="1"/>
          </p:cNvSpPr>
          <p:nvPr/>
        </p:nvSpPr>
        <p:spPr>
          <a:xfrm>
            <a:off x="1004570" y="40576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It made her stop meeting new people.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A94C7EAC-18A0-47C5-8EB0-85FF424DF6C4}"/>
              </a:ext>
            </a:extLst>
          </p:cNvPr>
          <p:cNvSpPr>
            <a:spLocks noGrp="1"/>
          </p:cNvSpPr>
          <p:nvPr/>
        </p:nvSpPr>
        <p:spPr>
          <a:xfrm>
            <a:off x="1004570" y="48387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It helped her avoid making decisions.</a:t>
            </a:r>
          </a:p>
        </p:txBody>
      </p:sp>
      <p:pic>
        <p:nvPicPr>
          <p:cNvPr id="10" name="15">
            <a:hlinkClick r:id="" action="ppaction://media"/>
            <a:extLst>
              <a:ext uri="{FF2B5EF4-FFF2-40B4-BE49-F238E27FC236}">
                <a16:creationId xmlns:a16="http://schemas.microsoft.com/office/drawing/2014/main" id="{08D9D89D-522F-4BDB-B8CC-F4B59BBCE8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77920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152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D902658-DD59-4DC5-926A-F6BF8C69548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708D2AE4-738A-4D99-9D21-A2B6C9BAC98D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B236D68D-7E76-4FCF-B2A8-AD7FDC896977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722820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16. How does the supervisor manage decisions?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05BAA385-7CCE-44C1-B5CF-E8CEE17FF833}"/>
              </a:ext>
            </a:extLst>
          </p:cNvPr>
          <p:cNvSpPr>
            <a:spLocks noGrp="1"/>
          </p:cNvSpPr>
          <p:nvPr/>
        </p:nvSpPr>
        <p:spPr>
          <a:xfrm>
            <a:off x="1024890" y="2389347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She allows freedom while checking important work.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5A299F11-08A4-4431-A700-42A5ACB4F4B7}"/>
              </a:ext>
            </a:extLst>
          </p:cNvPr>
          <p:cNvSpPr>
            <a:spLocks noGrp="1"/>
          </p:cNvSpPr>
          <p:nvPr/>
        </p:nvSpPr>
        <p:spPr>
          <a:xfrm>
            <a:off x="1024890" y="3170397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She leaves all important work unchecked.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CB1B9E5D-3D8B-49C2-8D08-4E4BE03A07D4}"/>
              </a:ext>
            </a:extLst>
          </p:cNvPr>
          <p:cNvSpPr>
            <a:spLocks noGrp="1"/>
          </p:cNvSpPr>
          <p:nvPr/>
        </p:nvSpPr>
        <p:spPr>
          <a:xfrm>
            <a:off x="1024890" y="3951447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She controls every small detail.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606C5D6E-BF0C-48B4-91F9-320373CC1A1C}"/>
              </a:ext>
            </a:extLst>
          </p:cNvPr>
          <p:cNvSpPr>
            <a:spLocks noGrp="1"/>
          </p:cNvSpPr>
          <p:nvPr/>
        </p:nvSpPr>
        <p:spPr>
          <a:xfrm>
            <a:off x="1024890" y="4732497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She refuses to let anyone decide anything.</a:t>
            </a:r>
          </a:p>
        </p:txBody>
      </p:sp>
      <p:pic>
        <p:nvPicPr>
          <p:cNvPr id="10" name="16">
            <a:hlinkClick r:id="" action="ppaction://media"/>
            <a:extLst>
              <a:ext uri="{FF2B5EF4-FFF2-40B4-BE49-F238E27FC236}">
                <a16:creationId xmlns:a16="http://schemas.microsoft.com/office/drawing/2014/main" id="{B01527E6-AB7C-4A20-9716-B95167102B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72217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857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0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4A24BC1-1F67-4F60-8AE1-E5A44683CD8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3F631EFA-5818-4CA3-A6C7-A6ECB650CA55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FE56CA01-7E9F-45A3-A081-63D2FF499B32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17. What possible benefit of separate schools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does Hannah mention?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4DF60EDB-958D-426E-AA3D-7F2DCB927EF8}"/>
              </a:ext>
            </a:extLst>
          </p:cNvPr>
          <p:cNvSpPr>
            <a:spLocks noGrp="1"/>
          </p:cNvSpPr>
          <p:nvPr/>
        </p:nvSpPr>
        <p:spPr>
          <a:xfrm>
            <a:off x="984250" y="26003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Easier examinations.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A07A2D0E-A94B-4A8A-AB67-3032A4BA695C}"/>
              </a:ext>
            </a:extLst>
          </p:cNvPr>
          <p:cNvSpPr>
            <a:spLocks noGrp="1"/>
          </p:cNvSpPr>
          <p:nvPr/>
        </p:nvSpPr>
        <p:spPr>
          <a:xfrm>
            <a:off x="984250" y="33813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Fewer distractions.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104DF8DF-20A0-4928-BDAD-C20CEDD5EA39}"/>
              </a:ext>
            </a:extLst>
          </p:cNvPr>
          <p:cNvSpPr>
            <a:spLocks noGrp="1"/>
          </p:cNvSpPr>
          <p:nvPr/>
        </p:nvSpPr>
        <p:spPr>
          <a:xfrm>
            <a:off x="984250" y="41624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Longer holidays.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53C6E8D7-BF04-4639-BC66-CB1379B0CD34}"/>
              </a:ext>
            </a:extLst>
          </p:cNvPr>
          <p:cNvSpPr>
            <a:spLocks noGrp="1"/>
          </p:cNvSpPr>
          <p:nvPr/>
        </p:nvSpPr>
        <p:spPr>
          <a:xfrm>
            <a:off x="984250" y="49434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Lower school fees.</a:t>
            </a:r>
          </a:p>
        </p:txBody>
      </p:sp>
      <p:pic>
        <p:nvPicPr>
          <p:cNvPr id="10" name="17">
            <a:hlinkClick r:id="" action="ppaction://media"/>
            <a:extLst>
              <a:ext uri="{FF2B5EF4-FFF2-40B4-BE49-F238E27FC236}">
                <a16:creationId xmlns:a16="http://schemas.microsoft.com/office/drawing/2014/main" id="{7EFF59CD-9F77-400B-A3F1-BED19F7F3F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77920" y="568643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797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74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B125528-33E4-4BA1-92D4-582AAFEE823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B87E4F47-23A9-4697-94C5-ED67293A9B41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AAF91534-B4C1-4EAD-AA27-DA06F0133C24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18. How is the business doing now?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5703C537-68EE-42FD-A5A6-3BBA3ACA8F5A}"/>
              </a:ext>
            </a:extLst>
          </p:cNvPr>
          <p:cNvSpPr>
            <a:spLocks noGrp="1"/>
          </p:cNvSpPr>
          <p:nvPr/>
        </p:nvSpPr>
        <p:spPr>
          <a:xfrm>
            <a:off x="1035050" y="227838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It is slowly growing after a difficult start.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7A7B2CC5-5A55-487F-AC45-B1763A07BC1D}"/>
              </a:ext>
            </a:extLst>
          </p:cNvPr>
          <p:cNvSpPr>
            <a:spLocks noGrp="1"/>
          </p:cNvSpPr>
          <p:nvPr/>
        </p:nvSpPr>
        <p:spPr>
          <a:xfrm>
            <a:off x="1035050" y="305943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It has not opened yet.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63115AD5-0A75-4C67-8340-FD8A29A1D2AE}"/>
              </a:ext>
            </a:extLst>
          </p:cNvPr>
          <p:cNvSpPr>
            <a:spLocks noGrp="1"/>
          </p:cNvSpPr>
          <p:nvPr/>
        </p:nvSpPr>
        <p:spPr>
          <a:xfrm>
            <a:off x="1035050" y="384048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It was successful immediately.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164C2CD2-39F3-4D6B-B209-2EDA3F856DBA}"/>
              </a:ext>
            </a:extLst>
          </p:cNvPr>
          <p:cNvSpPr>
            <a:spLocks noGrp="1"/>
          </p:cNvSpPr>
          <p:nvPr/>
        </p:nvSpPr>
        <p:spPr>
          <a:xfrm>
            <a:off x="1035050" y="462153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It closed after the first week.</a:t>
            </a:r>
          </a:p>
        </p:txBody>
      </p:sp>
      <p:pic>
        <p:nvPicPr>
          <p:cNvPr id="10" name="18">
            <a:hlinkClick r:id="" action="ppaction://media"/>
            <a:extLst>
              <a:ext uri="{FF2B5EF4-FFF2-40B4-BE49-F238E27FC236}">
                <a16:creationId xmlns:a16="http://schemas.microsoft.com/office/drawing/2014/main" id="{3DA42C94-5BF4-439D-8D6F-CECA0185C6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52959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925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9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FCE7F7A-96D2-4365-AD73-158009CE938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4964CE83-1A85-4F1B-8653-978C91829786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EB154C80-F95E-4495-A754-91B143A0386F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19. What happened when Grace's mother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helped her with </a:t>
            </a:r>
            <a:r>
              <a:rPr sz="2400" b="1" dirty="0" err="1">
                <a:solidFill>
                  <a:srgbClr val="192B32"/>
                </a:solidFill>
                <a:latin typeface="Arial"/>
                <a:ea typeface="Arial"/>
                <a:cs typeface="Arial"/>
              </a:rPr>
              <a:t>maths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34500F23-EB70-42B0-A4DA-53196922A700}"/>
              </a:ext>
            </a:extLst>
          </p:cNvPr>
          <p:cNvSpPr>
            <a:spLocks noGrp="1"/>
          </p:cNvSpPr>
          <p:nvPr/>
        </p:nvSpPr>
        <p:spPr>
          <a:xfrm>
            <a:off x="1065530" y="26003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They finished without any difficulty.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219EDACB-7DB0-4585-AFF2-4C47344F1EEF}"/>
              </a:ext>
            </a:extLst>
          </p:cNvPr>
          <p:cNvSpPr>
            <a:spLocks noGrp="1"/>
          </p:cNvSpPr>
          <p:nvPr/>
        </p:nvSpPr>
        <p:spPr>
          <a:xfrm>
            <a:off x="1065530" y="33813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Grace decided to teach maths.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0C695EEB-8750-4103-A106-3A32ABF2DFA5}"/>
              </a:ext>
            </a:extLst>
          </p:cNvPr>
          <p:cNvSpPr>
            <a:spLocks noGrp="1"/>
          </p:cNvSpPr>
          <p:nvPr/>
        </p:nvSpPr>
        <p:spPr>
          <a:xfrm>
            <a:off x="1065530" y="41624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Her mother asked Leo for a new job.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B828697E-3119-479F-8FBC-981679E7CE23}"/>
              </a:ext>
            </a:extLst>
          </p:cNvPr>
          <p:cNvSpPr>
            <a:spLocks noGrp="1"/>
          </p:cNvSpPr>
          <p:nvPr/>
        </p:nvSpPr>
        <p:spPr>
          <a:xfrm>
            <a:off x="1065530" y="49434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They both became frustrated.</a:t>
            </a:r>
          </a:p>
        </p:txBody>
      </p:sp>
      <p:pic>
        <p:nvPicPr>
          <p:cNvPr id="10" name="19">
            <a:hlinkClick r:id="" action="ppaction://media"/>
            <a:extLst>
              <a:ext uri="{FF2B5EF4-FFF2-40B4-BE49-F238E27FC236}">
                <a16:creationId xmlns:a16="http://schemas.microsoft.com/office/drawing/2014/main" id="{510ADE3B-FBCE-4D31-836E-5432AC6401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81437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966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33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10EFC6E-4893-44F6-B8A5-2922BE71CCD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182F826B-E7F7-493B-9837-BA078C156CB0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49700249-0AF7-4176-909F-1E1E42CE8221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702500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20. What is Zoe's view of intelligence in friends?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CBF93E46-C103-4FDE-8A6A-A7C410767A56}"/>
              </a:ext>
            </a:extLst>
          </p:cNvPr>
          <p:cNvSpPr>
            <a:spLocks noGrp="1"/>
          </p:cNvSpPr>
          <p:nvPr/>
        </p:nvSpPr>
        <p:spPr>
          <a:xfrm>
            <a:off x="995680" y="2324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It is less useful than being popular.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68594EEA-1D77-474D-A891-A9F61BE41DE5}"/>
              </a:ext>
            </a:extLst>
          </p:cNvPr>
          <p:cNvSpPr>
            <a:spLocks noGrp="1"/>
          </p:cNvSpPr>
          <p:nvPr/>
        </p:nvSpPr>
        <p:spPr>
          <a:xfrm>
            <a:off x="995680" y="31051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It always makes people too serious.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460FE272-573F-4744-9A9A-55CF2CF99194}"/>
              </a:ext>
            </a:extLst>
          </p:cNvPr>
          <p:cNvSpPr>
            <a:spLocks noGrp="1"/>
          </p:cNvSpPr>
          <p:nvPr/>
        </p:nvSpPr>
        <p:spPr>
          <a:xfrm>
            <a:off x="995680" y="38862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It is the only quality that matters.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462AF15C-B851-4A96-AAD9-8A520B5DE5C2}"/>
              </a:ext>
            </a:extLst>
          </p:cNvPr>
          <p:cNvSpPr>
            <a:spLocks noGrp="1"/>
          </p:cNvSpPr>
          <p:nvPr/>
        </p:nvSpPr>
        <p:spPr>
          <a:xfrm>
            <a:off x="995680" y="46672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It matters, but friends need not know everything.</a:t>
            </a:r>
          </a:p>
        </p:txBody>
      </p:sp>
      <p:pic>
        <p:nvPicPr>
          <p:cNvPr id="10" name="20">
            <a:hlinkClick r:id="" action="ppaction://media"/>
            <a:extLst>
              <a:ext uri="{FF2B5EF4-FFF2-40B4-BE49-F238E27FC236}">
                <a16:creationId xmlns:a16="http://schemas.microsoft.com/office/drawing/2014/main" id="{F12AE0AB-30F9-4183-A6E6-CA652AECEB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06520" y="59055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76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211EAD52-3450-4F58-9F92-848520645FF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862097F5-8C03-498E-8D66-ACB00C544E2C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3</a:t>
            </a:r>
          </a:p>
        </p:txBody>
      </p:sp>
      <p:sp>
        <p:nvSpPr>
          <p:cNvPr id="3" name="answer-title">
            <a:extLst>
              <a:ext uri="{FF2B5EF4-FFF2-40B4-BE49-F238E27FC236}">
                <a16:creationId xmlns:a16="http://schemas.microsoft.com/office/drawing/2014/main" id="{EB48E91E-7FF5-4D2D-BF0D-66A07200E75D}"/>
              </a:ext>
            </a:extLst>
          </p:cNvPr>
          <p:cNvSpPr>
            <a:spLocks noGrp="1"/>
          </p:cNvSpPr>
          <p:nvPr/>
        </p:nvSpPr>
        <p:spPr>
          <a:xfrm>
            <a:off x="523875" y="1047750"/>
            <a:ext cx="666750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Answer Key</a:t>
            </a:r>
          </a:p>
        </p:txBody>
      </p:sp>
      <p:sp>
        <p:nvSpPr>
          <p:cNvPr id="4" name="key-1">
            <a:extLst>
              <a:ext uri="{FF2B5EF4-FFF2-40B4-BE49-F238E27FC236}">
                <a16:creationId xmlns:a16="http://schemas.microsoft.com/office/drawing/2014/main" id="{4101FCA5-2899-45AF-9236-9950B2A12EAA}"/>
              </a:ext>
            </a:extLst>
          </p:cNvPr>
          <p:cNvSpPr>
            <a:spLocks noGrp="1"/>
          </p:cNvSpPr>
          <p:nvPr/>
        </p:nvSpPr>
        <p:spPr>
          <a:xfrm>
            <a:off x="619125" y="1952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1. B</a:t>
            </a:r>
          </a:p>
        </p:txBody>
      </p:sp>
      <p:sp>
        <p:nvSpPr>
          <p:cNvPr id="5" name="key-2">
            <a:extLst>
              <a:ext uri="{FF2B5EF4-FFF2-40B4-BE49-F238E27FC236}">
                <a16:creationId xmlns:a16="http://schemas.microsoft.com/office/drawing/2014/main" id="{4A2C7D0B-ECA2-41F4-8A29-3DA1DE8431CD}"/>
              </a:ext>
            </a:extLst>
          </p:cNvPr>
          <p:cNvSpPr>
            <a:spLocks noGrp="1"/>
          </p:cNvSpPr>
          <p:nvPr/>
        </p:nvSpPr>
        <p:spPr>
          <a:xfrm>
            <a:off x="619125" y="2381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2. D</a:t>
            </a:r>
          </a:p>
        </p:txBody>
      </p:sp>
      <p:sp>
        <p:nvSpPr>
          <p:cNvPr id="6" name="key-3">
            <a:extLst>
              <a:ext uri="{FF2B5EF4-FFF2-40B4-BE49-F238E27FC236}">
                <a16:creationId xmlns:a16="http://schemas.microsoft.com/office/drawing/2014/main" id="{C0D3C8BF-6E93-469D-B3F0-B93615CE563F}"/>
              </a:ext>
            </a:extLst>
          </p:cNvPr>
          <p:cNvSpPr>
            <a:spLocks noGrp="1"/>
          </p:cNvSpPr>
          <p:nvPr/>
        </p:nvSpPr>
        <p:spPr>
          <a:xfrm>
            <a:off x="619125" y="28098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3. B</a:t>
            </a:r>
          </a:p>
        </p:txBody>
      </p:sp>
      <p:sp>
        <p:nvSpPr>
          <p:cNvPr id="7" name="key-4">
            <a:extLst>
              <a:ext uri="{FF2B5EF4-FFF2-40B4-BE49-F238E27FC236}">
                <a16:creationId xmlns:a16="http://schemas.microsoft.com/office/drawing/2014/main" id="{6B15A3F6-E8B1-4576-B6F4-FDBFB9EA3D42}"/>
              </a:ext>
            </a:extLst>
          </p:cNvPr>
          <p:cNvSpPr>
            <a:spLocks noGrp="1"/>
          </p:cNvSpPr>
          <p:nvPr/>
        </p:nvSpPr>
        <p:spPr>
          <a:xfrm>
            <a:off x="619125" y="32385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4. C</a:t>
            </a:r>
          </a:p>
        </p:txBody>
      </p:sp>
      <p:sp>
        <p:nvSpPr>
          <p:cNvPr id="8" name="key-5">
            <a:extLst>
              <a:ext uri="{FF2B5EF4-FFF2-40B4-BE49-F238E27FC236}">
                <a16:creationId xmlns:a16="http://schemas.microsoft.com/office/drawing/2014/main" id="{BFC16693-BFAA-4E4B-AF53-7E816319AA22}"/>
              </a:ext>
            </a:extLst>
          </p:cNvPr>
          <p:cNvSpPr>
            <a:spLocks noGrp="1"/>
          </p:cNvSpPr>
          <p:nvPr/>
        </p:nvSpPr>
        <p:spPr>
          <a:xfrm>
            <a:off x="619125" y="36671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5. D</a:t>
            </a:r>
          </a:p>
        </p:txBody>
      </p:sp>
      <p:sp>
        <p:nvSpPr>
          <p:cNvPr id="9" name="key-6">
            <a:extLst>
              <a:ext uri="{FF2B5EF4-FFF2-40B4-BE49-F238E27FC236}">
                <a16:creationId xmlns:a16="http://schemas.microsoft.com/office/drawing/2014/main" id="{2A69ED22-3D8C-4565-86C4-FAF91EDC05A7}"/>
              </a:ext>
            </a:extLst>
          </p:cNvPr>
          <p:cNvSpPr>
            <a:spLocks noGrp="1"/>
          </p:cNvSpPr>
          <p:nvPr/>
        </p:nvSpPr>
        <p:spPr>
          <a:xfrm>
            <a:off x="619125" y="40957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6. D</a:t>
            </a:r>
          </a:p>
        </p:txBody>
      </p:sp>
      <p:sp>
        <p:nvSpPr>
          <p:cNvPr id="10" name="key-7">
            <a:extLst>
              <a:ext uri="{FF2B5EF4-FFF2-40B4-BE49-F238E27FC236}">
                <a16:creationId xmlns:a16="http://schemas.microsoft.com/office/drawing/2014/main" id="{3B5F94C8-ECC0-4C58-B870-CBCFDF72F883}"/>
              </a:ext>
            </a:extLst>
          </p:cNvPr>
          <p:cNvSpPr>
            <a:spLocks noGrp="1"/>
          </p:cNvSpPr>
          <p:nvPr/>
        </p:nvSpPr>
        <p:spPr>
          <a:xfrm>
            <a:off x="619125" y="45243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7. D</a:t>
            </a:r>
          </a:p>
        </p:txBody>
      </p:sp>
      <p:sp>
        <p:nvSpPr>
          <p:cNvPr id="11" name="key-8">
            <a:extLst>
              <a:ext uri="{FF2B5EF4-FFF2-40B4-BE49-F238E27FC236}">
                <a16:creationId xmlns:a16="http://schemas.microsoft.com/office/drawing/2014/main" id="{B9BF5D92-B3ED-4886-88F7-9F34694D640F}"/>
              </a:ext>
            </a:extLst>
          </p:cNvPr>
          <p:cNvSpPr>
            <a:spLocks noGrp="1"/>
          </p:cNvSpPr>
          <p:nvPr/>
        </p:nvSpPr>
        <p:spPr>
          <a:xfrm>
            <a:off x="619125" y="49530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8. A</a:t>
            </a:r>
          </a:p>
        </p:txBody>
      </p:sp>
      <p:sp>
        <p:nvSpPr>
          <p:cNvPr id="12" name="key-9">
            <a:extLst>
              <a:ext uri="{FF2B5EF4-FFF2-40B4-BE49-F238E27FC236}">
                <a16:creationId xmlns:a16="http://schemas.microsoft.com/office/drawing/2014/main" id="{32518110-2936-4328-AA2E-A3032421712B}"/>
              </a:ext>
            </a:extLst>
          </p:cNvPr>
          <p:cNvSpPr>
            <a:spLocks noGrp="1"/>
          </p:cNvSpPr>
          <p:nvPr/>
        </p:nvSpPr>
        <p:spPr>
          <a:xfrm>
            <a:off x="619125" y="5381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9. C</a:t>
            </a:r>
          </a:p>
        </p:txBody>
      </p:sp>
      <p:sp>
        <p:nvSpPr>
          <p:cNvPr id="13" name="key-10">
            <a:extLst>
              <a:ext uri="{FF2B5EF4-FFF2-40B4-BE49-F238E27FC236}">
                <a16:creationId xmlns:a16="http://schemas.microsoft.com/office/drawing/2014/main" id="{D32E358D-1A54-49C8-9475-74CDD4C87268}"/>
              </a:ext>
            </a:extLst>
          </p:cNvPr>
          <p:cNvSpPr>
            <a:spLocks noGrp="1"/>
          </p:cNvSpPr>
          <p:nvPr/>
        </p:nvSpPr>
        <p:spPr>
          <a:xfrm>
            <a:off x="619125" y="5810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10. B</a:t>
            </a:r>
          </a:p>
        </p:txBody>
      </p:sp>
      <p:sp>
        <p:nvSpPr>
          <p:cNvPr id="14" name="key-11">
            <a:extLst>
              <a:ext uri="{FF2B5EF4-FFF2-40B4-BE49-F238E27FC236}">
                <a16:creationId xmlns:a16="http://schemas.microsoft.com/office/drawing/2014/main" id="{B0138264-CB64-4395-B0BB-6FCCDFCCF6E7}"/>
              </a:ext>
            </a:extLst>
          </p:cNvPr>
          <p:cNvSpPr>
            <a:spLocks noGrp="1"/>
          </p:cNvSpPr>
          <p:nvPr/>
        </p:nvSpPr>
        <p:spPr>
          <a:xfrm>
            <a:off x="3857625" y="1952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11. C</a:t>
            </a:r>
          </a:p>
        </p:txBody>
      </p:sp>
      <p:sp>
        <p:nvSpPr>
          <p:cNvPr id="15" name="key-12">
            <a:extLst>
              <a:ext uri="{FF2B5EF4-FFF2-40B4-BE49-F238E27FC236}">
                <a16:creationId xmlns:a16="http://schemas.microsoft.com/office/drawing/2014/main" id="{D131AB6B-E9D8-4578-B755-060CC406817A}"/>
              </a:ext>
            </a:extLst>
          </p:cNvPr>
          <p:cNvSpPr>
            <a:spLocks noGrp="1"/>
          </p:cNvSpPr>
          <p:nvPr/>
        </p:nvSpPr>
        <p:spPr>
          <a:xfrm>
            <a:off x="3857625" y="2381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12. C</a:t>
            </a:r>
          </a:p>
        </p:txBody>
      </p:sp>
      <p:sp>
        <p:nvSpPr>
          <p:cNvPr id="16" name="key-13">
            <a:extLst>
              <a:ext uri="{FF2B5EF4-FFF2-40B4-BE49-F238E27FC236}">
                <a16:creationId xmlns:a16="http://schemas.microsoft.com/office/drawing/2014/main" id="{35115516-9B83-47CC-9C91-C70A51ECEB1E}"/>
              </a:ext>
            </a:extLst>
          </p:cNvPr>
          <p:cNvSpPr>
            <a:spLocks noGrp="1"/>
          </p:cNvSpPr>
          <p:nvPr/>
        </p:nvSpPr>
        <p:spPr>
          <a:xfrm>
            <a:off x="3857625" y="28098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13. D</a:t>
            </a:r>
          </a:p>
        </p:txBody>
      </p:sp>
      <p:sp>
        <p:nvSpPr>
          <p:cNvPr id="17" name="key-14">
            <a:extLst>
              <a:ext uri="{FF2B5EF4-FFF2-40B4-BE49-F238E27FC236}">
                <a16:creationId xmlns:a16="http://schemas.microsoft.com/office/drawing/2014/main" id="{3BD75A66-6378-4704-A143-8552811B16E4}"/>
              </a:ext>
            </a:extLst>
          </p:cNvPr>
          <p:cNvSpPr>
            <a:spLocks noGrp="1"/>
          </p:cNvSpPr>
          <p:nvPr/>
        </p:nvSpPr>
        <p:spPr>
          <a:xfrm>
            <a:off x="3857625" y="32385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14. D</a:t>
            </a:r>
          </a:p>
        </p:txBody>
      </p:sp>
      <p:sp>
        <p:nvSpPr>
          <p:cNvPr id="18" name="key-15">
            <a:extLst>
              <a:ext uri="{FF2B5EF4-FFF2-40B4-BE49-F238E27FC236}">
                <a16:creationId xmlns:a16="http://schemas.microsoft.com/office/drawing/2014/main" id="{29F9B88D-5AFA-4195-9A44-F4B099EB7D40}"/>
              </a:ext>
            </a:extLst>
          </p:cNvPr>
          <p:cNvSpPr>
            <a:spLocks noGrp="1"/>
          </p:cNvSpPr>
          <p:nvPr/>
        </p:nvSpPr>
        <p:spPr>
          <a:xfrm>
            <a:off x="3857625" y="36671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15. B</a:t>
            </a:r>
          </a:p>
        </p:txBody>
      </p:sp>
      <p:sp>
        <p:nvSpPr>
          <p:cNvPr id="19" name="key-16">
            <a:extLst>
              <a:ext uri="{FF2B5EF4-FFF2-40B4-BE49-F238E27FC236}">
                <a16:creationId xmlns:a16="http://schemas.microsoft.com/office/drawing/2014/main" id="{BE160445-D448-43D0-8077-CDB3D996BB60}"/>
              </a:ext>
            </a:extLst>
          </p:cNvPr>
          <p:cNvSpPr>
            <a:spLocks noGrp="1"/>
          </p:cNvSpPr>
          <p:nvPr/>
        </p:nvSpPr>
        <p:spPr>
          <a:xfrm>
            <a:off x="3857625" y="40957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16. A</a:t>
            </a:r>
          </a:p>
        </p:txBody>
      </p:sp>
      <p:sp>
        <p:nvSpPr>
          <p:cNvPr id="20" name="key-17">
            <a:extLst>
              <a:ext uri="{FF2B5EF4-FFF2-40B4-BE49-F238E27FC236}">
                <a16:creationId xmlns:a16="http://schemas.microsoft.com/office/drawing/2014/main" id="{D050ED60-D703-46FC-AE93-DF65D4BF766A}"/>
              </a:ext>
            </a:extLst>
          </p:cNvPr>
          <p:cNvSpPr>
            <a:spLocks noGrp="1"/>
          </p:cNvSpPr>
          <p:nvPr/>
        </p:nvSpPr>
        <p:spPr>
          <a:xfrm>
            <a:off x="3857625" y="45243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17. B</a:t>
            </a:r>
          </a:p>
        </p:txBody>
      </p:sp>
      <p:sp>
        <p:nvSpPr>
          <p:cNvPr id="21" name="key-18">
            <a:extLst>
              <a:ext uri="{FF2B5EF4-FFF2-40B4-BE49-F238E27FC236}">
                <a16:creationId xmlns:a16="http://schemas.microsoft.com/office/drawing/2014/main" id="{3A6230D1-0301-4A28-BA20-AD0C2C6344F8}"/>
              </a:ext>
            </a:extLst>
          </p:cNvPr>
          <p:cNvSpPr>
            <a:spLocks noGrp="1"/>
          </p:cNvSpPr>
          <p:nvPr/>
        </p:nvSpPr>
        <p:spPr>
          <a:xfrm>
            <a:off x="3857625" y="49530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18. A</a:t>
            </a:r>
          </a:p>
        </p:txBody>
      </p:sp>
      <p:sp>
        <p:nvSpPr>
          <p:cNvPr id="22" name="key-19">
            <a:extLst>
              <a:ext uri="{FF2B5EF4-FFF2-40B4-BE49-F238E27FC236}">
                <a16:creationId xmlns:a16="http://schemas.microsoft.com/office/drawing/2014/main" id="{B6E5AD7C-B04C-4FAA-B612-101EA88A6A93}"/>
              </a:ext>
            </a:extLst>
          </p:cNvPr>
          <p:cNvSpPr>
            <a:spLocks noGrp="1"/>
          </p:cNvSpPr>
          <p:nvPr/>
        </p:nvSpPr>
        <p:spPr>
          <a:xfrm>
            <a:off x="3857625" y="5381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19. D</a:t>
            </a:r>
          </a:p>
        </p:txBody>
      </p:sp>
      <p:sp>
        <p:nvSpPr>
          <p:cNvPr id="23" name="key-20">
            <a:extLst>
              <a:ext uri="{FF2B5EF4-FFF2-40B4-BE49-F238E27FC236}">
                <a16:creationId xmlns:a16="http://schemas.microsoft.com/office/drawing/2014/main" id="{EA34299D-CA0F-495E-BD12-8BB882BEC7EB}"/>
              </a:ext>
            </a:extLst>
          </p:cNvPr>
          <p:cNvSpPr>
            <a:spLocks noGrp="1"/>
          </p:cNvSpPr>
          <p:nvPr/>
        </p:nvSpPr>
        <p:spPr>
          <a:xfrm>
            <a:off x="3857625" y="5810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20. D</a:t>
            </a:r>
          </a:p>
        </p:txBody>
      </p:sp>
    </p:spTree>
    <p:extLst>
      <p:ext uri="{BB962C8B-B14F-4D97-AF65-F5344CB8AC3E}">
        <p14:creationId xmlns:p14="http://schemas.microsoft.com/office/powerpoint/2010/main" val="1254581790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970</Words>
  <Application>Microsoft Office PowerPoint</Application>
  <DocSecurity>0</DocSecurity>
  <PresentationFormat>Widescreen</PresentationFormat>
  <Paragraphs>150</Paragraphs>
  <Slides>21</Slides>
  <Notes>21</Notes>
  <HiddenSlides>0</HiddenSlides>
  <MMClips>20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Aptos</vt:lpstr>
      <vt:lpstr>Arial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test</cp:lastModifiedBy>
  <cp:revision>10</cp:revision>
  <dcterms:created xsi:type="dcterms:W3CDTF">2026-10-19T05:20:11Z</dcterms:created>
  <dcterms:modified xsi:type="dcterms:W3CDTF">2026-10-22T11:33:26Z</dcterms:modified>
</cp:coreProperties>
</file>