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4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7A9D281-BB32-47EF-8080-97142CBF3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5AFE946D-42B5-482A-BCB1-A0B03349F7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01A9A4D6-79C6-4714-A590-5EDB984BC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D76859D1-3262-4E76-B78E-183C57A9A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A7DD16C6-4726-4CF3-9276-344F3A054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1784CAA3-2A9A-4CEF-9BC6-C04F99B26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B82A8C96-9CD7-43A8-9707-163D4239F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7C556920-7C53-49E6-AB40-4FAB945CB1C7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14E29EB8-BDD0-4542-B058-2F6CBA41B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64FA91BC-8DF8-40B7-911F-B48B2949D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5DF18FB-00D9-4CCD-BFE3-4E268ABE5E4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D20CD592-6B08-4AE5-A546-535185FBF1C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15998AD6-0637-4095-98B0-E7213084E8CE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1. Why does Anna want a clear agreement?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BD92E0F-4FFD-4D6A-9CEC-519D3C660A52}"/>
              </a:ext>
            </a:extLst>
          </p:cNvPr>
          <p:cNvSpPr>
            <a:spLocks noGrp="1"/>
          </p:cNvSpPr>
          <p:nvPr/>
        </p:nvSpPr>
        <p:spPr>
          <a:xfrm>
            <a:off x="852170" y="21945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To stop Mark from speaking to his brother.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763E0DF-0C0C-4EA7-8082-4116BAFFB144}"/>
              </a:ext>
            </a:extLst>
          </p:cNvPr>
          <p:cNvSpPr>
            <a:spLocks noGrp="1"/>
          </p:cNvSpPr>
          <p:nvPr/>
        </p:nvSpPr>
        <p:spPr>
          <a:xfrm>
            <a:off x="852170" y="29756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To avoid problems in their friendship.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C2ACC2A8-6A51-4D45-9601-51FE536DCCE1}"/>
              </a:ext>
            </a:extLst>
          </p:cNvPr>
          <p:cNvSpPr>
            <a:spLocks noGrp="1"/>
          </p:cNvSpPr>
          <p:nvPr/>
        </p:nvSpPr>
        <p:spPr>
          <a:xfrm>
            <a:off x="852170" y="37566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To find out how much Mark earns.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9063628A-5A20-49B5-9CC6-8E061E11807C}"/>
              </a:ext>
            </a:extLst>
          </p:cNvPr>
          <p:cNvSpPr>
            <a:spLocks noGrp="1"/>
          </p:cNvSpPr>
          <p:nvPr/>
        </p:nvSpPr>
        <p:spPr>
          <a:xfrm>
            <a:off x="852170" y="45377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To help Mark buy an expensive car.</a:t>
            </a:r>
          </a:p>
        </p:txBody>
      </p:sp>
      <p:pic>
        <p:nvPicPr>
          <p:cNvPr id="10" name="01">
            <a:hlinkClick r:id="" action="ppaction://media"/>
            <a:extLst>
              <a:ext uri="{FF2B5EF4-FFF2-40B4-BE49-F238E27FC236}">
                <a16:creationId xmlns:a16="http://schemas.microsoft.com/office/drawing/2014/main" id="{88721086-EF32-477B-92DD-DAA66BE65D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63010" y="45783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AF42417-62ED-4DBC-8AB7-2D14595EDDC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63911544-047A-44D4-8FAF-B968FA7A136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E21A3186-5F31-4E97-A86F-074783A33AA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2. What idea do Emma and David discuss?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D7FF333-A6A7-40B0-82FF-AAD28BDD6429}"/>
              </a:ext>
            </a:extLst>
          </p:cNvPr>
          <p:cNvSpPr>
            <a:spLocks noGrp="1"/>
          </p:cNvSpPr>
          <p:nvPr/>
        </p:nvSpPr>
        <p:spPr>
          <a:xfrm>
            <a:off x="862330" y="22453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Family life always prevents success.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10D9717-53CB-4BFB-9FF8-ED6EAC720C51}"/>
              </a:ext>
            </a:extLst>
          </p:cNvPr>
          <p:cNvSpPr>
            <a:spLocks noGrp="1"/>
          </p:cNvSpPr>
          <p:nvPr/>
        </p:nvSpPr>
        <p:spPr>
          <a:xfrm>
            <a:off x="862330" y="30264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Only people with expensive cars are successful.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C259153A-EB70-4414-A735-1B892DB2863E}"/>
              </a:ext>
            </a:extLst>
          </p:cNvPr>
          <p:cNvSpPr>
            <a:spLocks noGrp="1"/>
          </p:cNvSpPr>
          <p:nvPr/>
        </p:nvSpPr>
        <p:spPr>
          <a:xfrm>
            <a:off x="862330" y="38074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Success can mean different things to different </a:t>
            </a:r>
            <a:r>
              <a:rPr lang="tr-TR"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  </a:t>
            </a:r>
          </a:p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</a:t>
            </a: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people.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D03A4B09-68BD-4373-BDD7-3BC6893EC815}"/>
              </a:ext>
            </a:extLst>
          </p:cNvPr>
          <p:cNvSpPr>
            <a:spLocks noGrp="1"/>
          </p:cNvSpPr>
          <p:nvPr/>
        </p:nvSpPr>
        <p:spPr>
          <a:xfrm>
            <a:off x="862330" y="46494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Everyone should choose the highest salary.</a:t>
            </a:r>
          </a:p>
        </p:txBody>
      </p:sp>
      <p:pic>
        <p:nvPicPr>
          <p:cNvPr id="10" name="02">
            <a:hlinkClick r:id="" action="ppaction://media"/>
            <a:extLst>
              <a:ext uri="{FF2B5EF4-FFF2-40B4-BE49-F238E27FC236}">
                <a16:creationId xmlns:a16="http://schemas.microsoft.com/office/drawing/2014/main" id="{3236F43E-9A77-4FF4-A127-F94E72A7E0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38930" y="44386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81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FF206A-32D3-44CF-89C5-878D8EE404E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73C3D533-0FC1-42FC-A9AE-01FBF2F2DF68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B205922-20F3-400C-80E6-04D252740190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3. What is Tom's main point at the end?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0F9F3547-ACEC-426F-92EC-6D16A39D724F}"/>
              </a:ext>
            </a:extLst>
          </p:cNvPr>
          <p:cNvSpPr>
            <a:spLocks noGrp="1"/>
          </p:cNvSpPr>
          <p:nvPr/>
        </p:nvSpPr>
        <p:spPr>
          <a:xfrm>
            <a:off x="88265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Neighbours should meet every morning.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1F798C8-8F6D-439E-BEB3-FF768890209A}"/>
              </a:ext>
            </a:extLst>
          </p:cNvPr>
          <p:cNvSpPr>
            <a:spLocks noGrp="1"/>
          </p:cNvSpPr>
          <p:nvPr/>
        </p:nvSpPr>
        <p:spPr>
          <a:xfrm>
            <a:off x="88265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A first impression can be wrong.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4E3C403-FF1C-4126-9BCC-A5803FE7FBFE}"/>
              </a:ext>
            </a:extLst>
          </p:cNvPr>
          <p:cNvSpPr>
            <a:spLocks noGrp="1"/>
          </p:cNvSpPr>
          <p:nvPr/>
        </p:nvSpPr>
        <p:spPr>
          <a:xfrm>
            <a:off x="88265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Shy people prefer living upstairs.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84BD6D96-5977-4D2E-A3FD-13A3E8B88BD6}"/>
              </a:ext>
            </a:extLst>
          </p:cNvPr>
          <p:cNvSpPr>
            <a:spLocks noGrp="1"/>
          </p:cNvSpPr>
          <p:nvPr/>
        </p:nvSpPr>
        <p:spPr>
          <a:xfrm>
            <a:off x="88265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Helping people is usually difficult.</a:t>
            </a:r>
          </a:p>
        </p:txBody>
      </p:sp>
      <p:pic>
        <p:nvPicPr>
          <p:cNvPr id="10" name="03">
            <a:hlinkClick r:id="" action="ppaction://media"/>
            <a:extLst>
              <a:ext uri="{FF2B5EF4-FFF2-40B4-BE49-F238E27FC236}">
                <a16:creationId xmlns:a16="http://schemas.microsoft.com/office/drawing/2014/main" id="{A880FE7A-DA12-43EB-815B-D8AD60B9CF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92880" y="8877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48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400808E-9F69-4349-A2D1-67E7DEF9BC7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668E47B7-625E-44A8-AEB9-23D6309BEEF2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3F09CFE5-ED70-46C6-AAC6-00E7A0C5DDD4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How does the teacher react to shorter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homework?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328F949F-23D2-42C3-B945-5871234D93A3}"/>
              </a:ext>
            </a:extLst>
          </p:cNvPr>
          <p:cNvSpPr>
            <a:spLocks noGrp="1"/>
          </p:cNvSpPr>
          <p:nvPr/>
        </p:nvSpPr>
        <p:spPr>
          <a:xfrm>
            <a:off x="836295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 teacher decides to cancel all homework.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C5800EB-6FE1-47F5-8F04-CD03F4B824F4}"/>
              </a:ext>
            </a:extLst>
          </p:cNvPr>
          <p:cNvSpPr>
            <a:spLocks noGrp="1"/>
          </p:cNvSpPr>
          <p:nvPr/>
        </p:nvSpPr>
        <p:spPr>
          <a:xfrm>
            <a:off x="836295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The teacher asks Leo to stop football.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DA92D020-67F7-4BAE-8754-DCBF20A792F6}"/>
              </a:ext>
            </a:extLst>
          </p:cNvPr>
          <p:cNvSpPr>
            <a:spLocks noGrp="1"/>
          </p:cNvSpPr>
          <p:nvPr/>
        </p:nvSpPr>
        <p:spPr>
          <a:xfrm>
            <a:off x="836295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The teacher thinks it is a reasonable idea.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2A5DFBCB-E5EF-4D4D-B0C2-0593A3800023}"/>
              </a:ext>
            </a:extLst>
          </p:cNvPr>
          <p:cNvSpPr>
            <a:spLocks noGrp="1"/>
          </p:cNvSpPr>
          <p:nvPr/>
        </p:nvSpPr>
        <p:spPr>
          <a:xfrm>
            <a:off x="836295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 teacher refuses to discuss it.</a:t>
            </a:r>
          </a:p>
        </p:txBody>
      </p:sp>
      <p:pic>
        <p:nvPicPr>
          <p:cNvPr id="10" name="04">
            <a:hlinkClick r:id="" action="ppaction://media"/>
            <a:extLst>
              <a:ext uri="{FF2B5EF4-FFF2-40B4-BE49-F238E27FC236}">
                <a16:creationId xmlns:a16="http://schemas.microsoft.com/office/drawing/2014/main" id="{DF61E592-EA12-4F5E-8AA3-B52E918CA6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59245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7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DF061B0-A216-43C4-A822-068D76E63C5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BD5D517A-A1B2-47E5-8A55-C351D76F7166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ED4DF024-2566-4DA1-8E34-BDB63508DCD3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8929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5. How does Maya prefer to make an expensive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purchase?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7596FB02-A94B-4B28-9AAC-CF37A09283DC}"/>
              </a:ext>
            </a:extLst>
          </p:cNvPr>
          <p:cNvSpPr>
            <a:spLocks noGrp="1"/>
          </p:cNvSpPr>
          <p:nvPr/>
        </p:nvSpPr>
        <p:spPr>
          <a:xfrm>
            <a:off x="86360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By avoiding all customer reviews.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1CAAA1C-467B-49DC-96BA-AD7DCF5B710E}"/>
              </a:ext>
            </a:extLst>
          </p:cNvPr>
          <p:cNvSpPr>
            <a:spLocks noGrp="1"/>
          </p:cNvSpPr>
          <p:nvPr/>
        </p:nvSpPr>
        <p:spPr>
          <a:xfrm>
            <a:off x="86360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By choosing the first special offer.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F51015D6-5B11-41B0-9F78-3AF265F63C01}"/>
              </a:ext>
            </a:extLst>
          </p:cNvPr>
          <p:cNvSpPr>
            <a:spLocks noGrp="1"/>
          </p:cNvSpPr>
          <p:nvPr/>
        </p:nvSpPr>
        <p:spPr>
          <a:xfrm>
            <a:off x="86360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By thinking carefully before spending.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92E19286-AE7E-4882-97FA-C4902EF8A0F2}"/>
              </a:ext>
            </a:extLst>
          </p:cNvPr>
          <p:cNvSpPr>
            <a:spLocks noGrp="1"/>
          </p:cNvSpPr>
          <p:nvPr/>
        </p:nvSpPr>
        <p:spPr>
          <a:xfrm>
            <a:off x="86360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By asking Ben to decide for her.</a:t>
            </a:r>
          </a:p>
        </p:txBody>
      </p:sp>
      <p:pic>
        <p:nvPicPr>
          <p:cNvPr id="10" name="05">
            <a:hlinkClick r:id="" action="ppaction://media"/>
            <a:extLst>
              <a:ext uri="{FF2B5EF4-FFF2-40B4-BE49-F238E27FC236}">
                <a16:creationId xmlns:a16="http://schemas.microsoft.com/office/drawing/2014/main" id="{B3EDA16E-7BF7-468D-994D-EB4B2C941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38817" y="49339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1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6E95C8-79D9-4D66-9FC3-4E1A2CE7B25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3D1F947F-6D85-438C-87C0-CADCF7C1C7C7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E200E154-1047-40AF-99B5-C519202299B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6. What lesson does Jack describe?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AC846F6-FE3A-4B4A-8516-82B5810EC244}"/>
              </a:ext>
            </a:extLst>
          </p:cNvPr>
          <p:cNvSpPr>
            <a:spLocks noGrp="1"/>
          </p:cNvSpPr>
          <p:nvPr/>
        </p:nvSpPr>
        <p:spPr>
          <a:xfrm>
            <a:off x="87249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Saving money prevents every possible problem.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220AB763-1D4D-4228-B476-AA8AFD9EB7C7}"/>
              </a:ext>
            </a:extLst>
          </p:cNvPr>
          <p:cNvSpPr>
            <a:spLocks noGrp="1"/>
          </p:cNvSpPr>
          <p:nvPr/>
        </p:nvSpPr>
        <p:spPr>
          <a:xfrm>
            <a:off x="87249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Experience can make advice easier to understand.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DB102D19-CF48-4083-BB98-849B12CDCEFB}"/>
              </a:ext>
            </a:extLst>
          </p:cNvPr>
          <p:cNvSpPr>
            <a:spLocks noGrp="1"/>
          </p:cNvSpPr>
          <p:nvPr/>
        </p:nvSpPr>
        <p:spPr>
          <a:xfrm>
            <a:off x="87249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Advice is useful only when it concerns phones.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CC364DB-B956-441E-920E-E53E982972F7}"/>
              </a:ext>
            </a:extLst>
          </p:cNvPr>
          <p:cNvSpPr>
            <a:spLocks noGrp="1"/>
          </p:cNvSpPr>
          <p:nvPr/>
        </p:nvSpPr>
        <p:spPr>
          <a:xfrm>
            <a:off x="87249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People should always ignore family advice.</a:t>
            </a:r>
          </a:p>
        </p:txBody>
      </p:sp>
      <p:pic>
        <p:nvPicPr>
          <p:cNvPr id="10" name="06">
            <a:hlinkClick r:id="" action="ppaction://media"/>
            <a:extLst>
              <a:ext uri="{FF2B5EF4-FFF2-40B4-BE49-F238E27FC236}">
                <a16:creationId xmlns:a16="http://schemas.microsoft.com/office/drawing/2014/main" id="{D856541E-CC2A-4AD8-A243-AEB096EC52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83330" y="61341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4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7BB9944-93F4-42AA-B056-2F21DD507D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59666BC4-D5DE-4EBB-AFCE-F523C7234C6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1FE680C-7633-48F0-9CB9-27E49A46A996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0453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7. What conclusion do Nina and her grandfather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reach?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793B4C8-13A0-4CD3-92E0-DE2CD700F648}"/>
              </a:ext>
            </a:extLst>
          </p:cNvPr>
          <p:cNvSpPr>
            <a:spLocks noGrp="1"/>
          </p:cNvSpPr>
          <p:nvPr/>
        </p:nvSpPr>
        <p:spPr>
          <a:xfrm>
            <a:off x="848360" y="2600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Only young people can teach useful skills.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8ADC2DE8-3D5B-4CF9-9A54-A90A94AA206D}"/>
              </a:ext>
            </a:extLst>
          </p:cNvPr>
          <p:cNvSpPr>
            <a:spLocks noGrp="1"/>
          </p:cNvSpPr>
          <p:nvPr/>
        </p:nvSpPr>
        <p:spPr>
          <a:xfrm>
            <a:off x="848360" y="33813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Different generations can learn from each other.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49CD74A2-89FF-46DB-93EA-A331572B5651}"/>
              </a:ext>
            </a:extLst>
          </p:cNvPr>
          <p:cNvSpPr>
            <a:spLocks noGrp="1"/>
          </p:cNvSpPr>
          <p:nvPr/>
        </p:nvSpPr>
        <p:spPr>
          <a:xfrm>
            <a:off x="848360" y="41624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Older people should avoid new technology.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8358ABB5-DAE6-4708-9CBE-D26CDC061818}"/>
              </a:ext>
            </a:extLst>
          </p:cNvPr>
          <p:cNvSpPr>
            <a:spLocks noGrp="1"/>
          </p:cNvSpPr>
          <p:nvPr/>
        </p:nvSpPr>
        <p:spPr>
          <a:xfrm>
            <a:off x="848360" y="49434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Gardening is harder than using a phone.</a:t>
            </a:r>
          </a:p>
        </p:txBody>
      </p:sp>
      <p:pic>
        <p:nvPicPr>
          <p:cNvPr id="10" name="07">
            <a:hlinkClick r:id="" action="ppaction://media"/>
            <a:extLst>
              <a:ext uri="{FF2B5EF4-FFF2-40B4-BE49-F238E27FC236}">
                <a16:creationId xmlns:a16="http://schemas.microsoft.com/office/drawing/2014/main" id="{E85C1891-3DFF-469F-B128-5C3F258F04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59200" y="49720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54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6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79726F9-B6D8-4D0C-9743-1C449702A05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2397B245-F994-4BCB-A188-E390E03B9EC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743D1DA-5C9F-4B6A-9B16-5565D487D17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9437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8. What does Alex probably mean by reliability?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61E0A63-12DD-4BCA-A691-A76E856BE9AA}"/>
              </a:ext>
            </a:extLst>
          </p:cNvPr>
          <p:cNvSpPr>
            <a:spLocks noGrp="1"/>
          </p:cNvSpPr>
          <p:nvPr/>
        </p:nvSpPr>
        <p:spPr>
          <a:xfrm>
            <a:off x="914400" y="230028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Having the same hobbies as everyone.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59951215-BB95-4E47-AFCF-4E547CBFAFEC}"/>
              </a:ext>
            </a:extLst>
          </p:cNvPr>
          <p:cNvSpPr>
            <a:spLocks noGrp="1"/>
          </p:cNvSpPr>
          <p:nvPr/>
        </p:nvSpPr>
        <p:spPr>
          <a:xfrm>
            <a:off x="914400" y="308133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Enjoying loud music.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BCF69585-F47B-4556-A905-7853CEFA3C26}"/>
              </a:ext>
            </a:extLst>
          </p:cNvPr>
          <p:cNvSpPr>
            <a:spLocks noGrp="1"/>
          </p:cNvSpPr>
          <p:nvPr/>
        </p:nvSpPr>
        <p:spPr>
          <a:xfrm>
            <a:off x="914400" y="386238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Being someone others can depend on.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0927E55-1BEF-4B42-84E6-472919C579CF}"/>
              </a:ext>
            </a:extLst>
          </p:cNvPr>
          <p:cNvSpPr>
            <a:spLocks noGrp="1"/>
          </p:cNvSpPr>
          <p:nvPr/>
        </p:nvSpPr>
        <p:spPr>
          <a:xfrm>
            <a:off x="914400" y="4643438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Knowing many interesting people.</a:t>
            </a:r>
          </a:p>
        </p:txBody>
      </p:sp>
      <p:pic>
        <p:nvPicPr>
          <p:cNvPr id="10" name="08">
            <a:hlinkClick r:id="" action="ppaction://media"/>
            <a:extLst>
              <a:ext uri="{FF2B5EF4-FFF2-40B4-BE49-F238E27FC236}">
                <a16:creationId xmlns:a16="http://schemas.microsoft.com/office/drawing/2014/main" id="{700D7ADC-AC13-4E48-B84C-5B2230B449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18560" y="49720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E841884-EF3C-445E-9D14-333B81483AE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26A4DED7-B995-4CA9-8E07-96BE59A7F1CB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4D18EEE8-22D6-48B6-87D8-940609D6CD81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9. How does Owen view change?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71398892-44C4-49AE-8130-E224B6D16AEE}"/>
              </a:ext>
            </a:extLst>
          </p:cNvPr>
          <p:cNvSpPr>
            <a:spLocks noGrp="1"/>
          </p:cNvSpPr>
          <p:nvPr/>
        </p:nvSpPr>
        <p:spPr>
          <a:xfrm>
            <a:off x="882650" y="21812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can help people grow.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39A5CEC7-8A65-4F3E-8BE8-4A50D435E96B}"/>
              </a:ext>
            </a:extLst>
          </p:cNvPr>
          <p:cNvSpPr>
            <a:spLocks noGrp="1"/>
          </p:cNvSpPr>
          <p:nvPr/>
        </p:nvSpPr>
        <p:spPr>
          <a:xfrm>
            <a:off x="882650" y="29622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is always easy for everyone.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1A93E2D3-A7C8-4ED5-86A7-BFECACE1A5BC}"/>
              </a:ext>
            </a:extLst>
          </p:cNvPr>
          <p:cNvSpPr>
            <a:spLocks noGrp="1"/>
          </p:cNvSpPr>
          <p:nvPr/>
        </p:nvSpPr>
        <p:spPr>
          <a:xfrm>
            <a:off x="882650" y="3743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matters less than keeping the same address.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B386ADE5-3161-4B35-A18D-D1CB2149D913}"/>
              </a:ext>
            </a:extLst>
          </p:cNvPr>
          <p:cNvSpPr>
            <a:spLocks noGrp="1"/>
          </p:cNvSpPr>
          <p:nvPr/>
        </p:nvSpPr>
        <p:spPr>
          <a:xfrm>
            <a:off x="882650" y="45243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should happen only after retirement.</a:t>
            </a:r>
          </a:p>
        </p:txBody>
      </p:sp>
      <p:pic>
        <p:nvPicPr>
          <p:cNvPr id="10" name="09">
            <a:hlinkClick r:id="" action="ppaction://media"/>
            <a:extLst>
              <a:ext uri="{FF2B5EF4-FFF2-40B4-BE49-F238E27FC236}">
                <a16:creationId xmlns:a16="http://schemas.microsoft.com/office/drawing/2014/main" id="{FAEA5601-A980-429C-BF06-1EEF044B7E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27120" y="6210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4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0C7C359-CCBF-43A6-B511-9A01ABBC484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AFD5A20D-9530-40B0-BD11-A979BC2919CB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08AEF16C-0797-4A76-BCDB-A48DAD48B6C4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What do the speakers agree about work?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022449C4-13A5-447F-9ACC-7814030940CC}"/>
              </a:ext>
            </a:extLst>
          </p:cNvPr>
          <p:cNvSpPr>
            <a:spLocks noGrp="1"/>
          </p:cNvSpPr>
          <p:nvPr/>
        </p:nvSpPr>
        <p:spPr>
          <a:xfrm>
            <a:off x="1065530" y="23660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can offer more than money.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2D171DE9-1633-4EFC-B8FC-E31226E56F90}"/>
              </a:ext>
            </a:extLst>
          </p:cNvPr>
          <p:cNvSpPr>
            <a:spLocks noGrp="1"/>
          </p:cNvSpPr>
          <p:nvPr/>
        </p:nvSpPr>
        <p:spPr>
          <a:xfrm>
            <a:off x="1065530" y="31470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should end as soon as people become rich.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F0CDDF84-4F2F-49B6-BCA8-18878E21B021}"/>
              </a:ext>
            </a:extLst>
          </p:cNvPr>
          <p:cNvSpPr>
            <a:spLocks noGrp="1"/>
          </p:cNvSpPr>
          <p:nvPr/>
        </p:nvSpPr>
        <p:spPr>
          <a:xfrm>
            <a:off x="1065530" y="39281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always prevents people from learning.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307C338-E31B-4FD8-B94E-370A4F42B3A7}"/>
              </a:ext>
            </a:extLst>
          </p:cNvPr>
          <p:cNvSpPr>
            <a:spLocks noGrp="1"/>
          </p:cNvSpPr>
          <p:nvPr/>
        </p:nvSpPr>
        <p:spPr>
          <a:xfrm>
            <a:off x="1065530" y="47091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is worthwhile only with a high salary.</a:t>
            </a:r>
          </a:p>
        </p:txBody>
      </p:sp>
      <p:pic>
        <p:nvPicPr>
          <p:cNvPr id="10" name="10">
            <a:hlinkClick r:id="" action="ppaction://media"/>
            <a:extLst>
              <a:ext uri="{FF2B5EF4-FFF2-40B4-BE49-F238E27FC236}">
                <a16:creationId xmlns:a16="http://schemas.microsoft.com/office/drawing/2014/main" id="{BBC2DBE8-8F99-4565-A8D9-4847CAC196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18560" y="59817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66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665EE12-1CE7-4137-8ED5-145417E00E8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C72C91B5-11F1-4517-A260-39CC065CB7EF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049280B3-0BD8-413E-8225-39FAF17FAD91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What lesson structure do the speakers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support?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8561D69-50C3-4B03-B1A1-6A90961A2112}"/>
              </a:ext>
            </a:extLst>
          </p:cNvPr>
          <p:cNvSpPr>
            <a:spLocks noGrp="1"/>
          </p:cNvSpPr>
          <p:nvPr/>
        </p:nvSpPr>
        <p:spPr>
          <a:xfrm>
            <a:off x="1065530" y="2600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Clear explanation followed by student practice.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06922C5-BB8F-41C7-9B61-154E22289188}"/>
              </a:ext>
            </a:extLst>
          </p:cNvPr>
          <p:cNvSpPr>
            <a:spLocks noGrp="1"/>
          </p:cNvSpPr>
          <p:nvPr/>
        </p:nvSpPr>
        <p:spPr>
          <a:xfrm>
            <a:off x="1065530" y="33813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Silent reading in every lesson.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74B336B8-F0BB-4BC1-93AF-79A742E6198B}"/>
              </a:ext>
            </a:extLst>
          </p:cNvPr>
          <p:cNvSpPr>
            <a:spLocks noGrp="1"/>
          </p:cNvSpPr>
          <p:nvPr/>
        </p:nvSpPr>
        <p:spPr>
          <a:xfrm>
            <a:off x="1065530" y="41624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Pair work with no guidance at any time.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BBBE9FA3-BC43-4052-A8F0-9274EDA43C7A}"/>
              </a:ext>
            </a:extLst>
          </p:cNvPr>
          <p:cNvSpPr>
            <a:spLocks noGrp="1"/>
          </p:cNvSpPr>
          <p:nvPr/>
        </p:nvSpPr>
        <p:spPr>
          <a:xfrm>
            <a:off x="1065530" y="49434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Teacher explanation with no student speaking.</a:t>
            </a:r>
          </a:p>
        </p:txBody>
      </p:sp>
      <p:pic>
        <p:nvPicPr>
          <p:cNvPr id="10" name="11">
            <a:hlinkClick r:id="" action="ppaction://media"/>
            <a:extLst>
              <a:ext uri="{FF2B5EF4-FFF2-40B4-BE49-F238E27FC236}">
                <a16:creationId xmlns:a16="http://schemas.microsoft.com/office/drawing/2014/main" id="{DF3E5C96-9907-4C46-8B8D-3051CDDB3B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759142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5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7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8C00A62-60DD-45CC-8A34-40EC3D29716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56A18C66-7BA6-4AB9-8111-061C18A07018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64E1956C-1F81-4E48-9707-9062F325AB3F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What do the chosen objects mainly have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in common?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FBB83DBD-DC38-4761-8B94-D163C67809A2}"/>
              </a:ext>
            </a:extLst>
          </p:cNvPr>
          <p:cNvSpPr>
            <a:spLocks noGrp="1"/>
          </p:cNvSpPr>
          <p:nvPr/>
        </p:nvSpPr>
        <p:spPr>
          <a:xfrm>
            <a:off x="1035050" y="25527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They were all bought recently.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55EF09D-6F47-4080-A917-53CEB443FB13}"/>
              </a:ext>
            </a:extLst>
          </p:cNvPr>
          <p:cNvSpPr>
            <a:spLocks noGrp="1"/>
          </p:cNvSpPr>
          <p:nvPr/>
        </p:nvSpPr>
        <p:spPr>
          <a:xfrm>
            <a:off x="1035050" y="33337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They are expensive to replace.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CF319074-602C-4CD3-AC75-1087BB977FA5}"/>
              </a:ext>
            </a:extLst>
          </p:cNvPr>
          <p:cNvSpPr>
            <a:spLocks noGrp="1"/>
          </p:cNvSpPr>
          <p:nvPr/>
        </p:nvSpPr>
        <p:spPr>
          <a:xfrm>
            <a:off x="1035050" y="41148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They have personal meaning.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8E377CC-598E-438C-A66A-CA18545C7E36}"/>
              </a:ext>
            </a:extLst>
          </p:cNvPr>
          <p:cNvSpPr>
            <a:spLocks noGrp="1"/>
          </p:cNvSpPr>
          <p:nvPr/>
        </p:nvSpPr>
        <p:spPr>
          <a:xfrm>
            <a:off x="1035050" y="48958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They are needed for studying abroad.</a:t>
            </a:r>
          </a:p>
        </p:txBody>
      </p:sp>
      <p:pic>
        <p:nvPicPr>
          <p:cNvPr id="10" name="12">
            <a:hlinkClick r:id="" action="ppaction://media"/>
            <a:extLst>
              <a:ext uri="{FF2B5EF4-FFF2-40B4-BE49-F238E27FC236}">
                <a16:creationId xmlns:a16="http://schemas.microsoft.com/office/drawing/2014/main" id="{17913B89-E1F8-4844-8830-C097A354D1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5829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2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22901DA-F8E0-4DE3-A85D-E81ABA821BA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DCBF95AC-1EF6-4911-882F-C29B1E18EFD2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116663F-C9F0-480F-9047-250B3C31F22A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What does Sara add about clothing near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the end?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ACE1946-DC58-4FBB-B01E-92FE6AB2F0ED}"/>
              </a:ext>
            </a:extLst>
          </p:cNvPr>
          <p:cNvSpPr>
            <a:spLocks noGrp="1"/>
          </p:cNvSpPr>
          <p:nvPr/>
        </p:nvSpPr>
        <p:spPr>
          <a:xfrm>
            <a:off x="1035050" y="2540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can affect other people's reactions.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0913ACB3-479D-4222-9265-05D260670E31}"/>
              </a:ext>
            </a:extLst>
          </p:cNvPr>
          <p:cNvSpPr>
            <a:spLocks noGrp="1"/>
          </p:cNvSpPr>
          <p:nvPr/>
        </p:nvSpPr>
        <p:spPr>
          <a:xfrm>
            <a:off x="1035050" y="3321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matters only during job interviews.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B9AE4346-71FB-42F2-B5CA-BAADD389E2DF}"/>
              </a:ext>
            </a:extLst>
          </p:cNvPr>
          <p:cNvSpPr>
            <a:spLocks noGrp="1"/>
          </p:cNvSpPr>
          <p:nvPr/>
        </p:nvSpPr>
        <p:spPr>
          <a:xfrm>
            <a:off x="1035050" y="4102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prevents people from feeling confident.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3A388C3-0ECB-4049-9583-B57FAEE07CD4}"/>
              </a:ext>
            </a:extLst>
          </p:cNvPr>
          <p:cNvSpPr>
            <a:spLocks noGrp="1"/>
          </p:cNvSpPr>
          <p:nvPr/>
        </p:nvSpPr>
        <p:spPr>
          <a:xfrm>
            <a:off x="1035050" y="4883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permanently changes personality.</a:t>
            </a:r>
          </a:p>
        </p:txBody>
      </p:sp>
      <p:pic>
        <p:nvPicPr>
          <p:cNvPr id="10" name="13">
            <a:hlinkClick r:id="" action="ppaction://media"/>
            <a:extLst>
              <a:ext uri="{FF2B5EF4-FFF2-40B4-BE49-F238E27FC236}">
                <a16:creationId xmlns:a16="http://schemas.microsoft.com/office/drawing/2014/main" id="{2B52C94F-32A8-49E3-981D-2DD168FD98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15677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3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5CE3C4E-0656-44AA-A24D-2BC73E79B25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B0A2883A-74B1-422F-8CF8-C2C02E65F3AA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DD84E484-9622-4249-8A9C-A129187B73D4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How does Nora think the school should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use the feedback?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A90F5F57-2E84-4187-B2E0-30AD93CF0590}"/>
              </a:ext>
            </a:extLst>
          </p:cNvPr>
          <p:cNvSpPr>
            <a:spLocks noGrp="1"/>
          </p:cNvSpPr>
          <p:nvPr/>
        </p:nvSpPr>
        <p:spPr>
          <a:xfrm>
            <a:off x="1045210" y="2705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Look for patterns across answers.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5EF90997-99BC-441A-B5F1-8E83A294F77A}"/>
              </a:ext>
            </a:extLst>
          </p:cNvPr>
          <p:cNvSpPr>
            <a:spLocks noGrp="1"/>
          </p:cNvSpPr>
          <p:nvPr/>
        </p:nvSpPr>
        <p:spPr>
          <a:xfrm>
            <a:off x="1045210" y="3486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Use only comments from top students.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FF6F4EF0-0595-488C-B9EC-74525E0F4CD3}"/>
              </a:ext>
            </a:extLst>
          </p:cNvPr>
          <p:cNvSpPr>
            <a:spLocks noGrp="1"/>
          </p:cNvSpPr>
          <p:nvPr/>
        </p:nvSpPr>
        <p:spPr>
          <a:xfrm>
            <a:off x="1045210" y="4267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Publish all students' names with their answers.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2D7A30AB-449D-4BDD-B220-69CFB6C4185E}"/>
              </a:ext>
            </a:extLst>
          </p:cNvPr>
          <p:cNvSpPr>
            <a:spLocks noGrp="1"/>
          </p:cNvSpPr>
          <p:nvPr/>
        </p:nvSpPr>
        <p:spPr>
          <a:xfrm>
            <a:off x="1045210" y="5048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Judge each teacher from one comment.</a:t>
            </a:r>
          </a:p>
        </p:txBody>
      </p:sp>
      <p:pic>
        <p:nvPicPr>
          <p:cNvPr id="10" name="14">
            <a:hlinkClick r:id="" action="ppaction://media"/>
            <a:extLst>
              <a:ext uri="{FF2B5EF4-FFF2-40B4-BE49-F238E27FC236}">
                <a16:creationId xmlns:a16="http://schemas.microsoft.com/office/drawing/2014/main" id="{A42EF4B2-2FA3-4889-B035-C8309D3BB2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7373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0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7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ED17DAA-A4F0-4D08-972C-8D717CFF351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EB8C2EA-E384-42EE-8230-1BB071C9716A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8230E87-F25D-445E-9FE2-B388B03204A0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Why does Ava call university an important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decision?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13047030-35F5-4DEB-B8FF-1590E6B77F6C}"/>
              </a:ext>
            </a:extLst>
          </p:cNvPr>
          <p:cNvSpPr>
            <a:spLocks noGrp="1"/>
          </p:cNvSpPr>
          <p:nvPr/>
        </p:nvSpPr>
        <p:spPr>
          <a:xfrm>
            <a:off x="104521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requires time and money.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A8B9BE6-E921-468E-916D-30CE6789E4E6}"/>
              </a:ext>
            </a:extLst>
          </p:cNvPr>
          <p:cNvSpPr>
            <a:spLocks noGrp="1"/>
          </p:cNvSpPr>
          <p:nvPr/>
        </p:nvSpPr>
        <p:spPr>
          <a:xfrm>
            <a:off x="104521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is only useful for obtaining a diploma.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E188EF3-4443-40BE-B93D-4E8FA19DD869}"/>
              </a:ext>
            </a:extLst>
          </p:cNvPr>
          <p:cNvSpPr>
            <a:spLocks noGrp="1"/>
          </p:cNvSpPr>
          <p:nvPr/>
        </p:nvSpPr>
        <p:spPr>
          <a:xfrm>
            <a:off x="104521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removes the need for independence.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2DB99207-22EA-46A5-9EE6-48F5D2363CDD}"/>
              </a:ext>
            </a:extLst>
          </p:cNvPr>
          <p:cNvSpPr>
            <a:spLocks noGrp="1"/>
          </p:cNvSpPr>
          <p:nvPr/>
        </p:nvSpPr>
        <p:spPr>
          <a:xfrm>
            <a:off x="104521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guarantees the same job for everyone.</a:t>
            </a:r>
          </a:p>
        </p:txBody>
      </p:sp>
      <p:pic>
        <p:nvPicPr>
          <p:cNvPr id="10" name="15">
            <a:hlinkClick r:id="" action="ppaction://media"/>
            <a:extLst>
              <a:ext uri="{FF2B5EF4-FFF2-40B4-BE49-F238E27FC236}">
                <a16:creationId xmlns:a16="http://schemas.microsoft.com/office/drawing/2014/main" id="{6E1AB441-334A-41E0-92F7-AEB1FFBCAA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15677" y="59245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40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3AC8AAE-7F87-4958-9CFF-B3E8463ACD6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A4A54FA9-C2C8-471C-9A19-C19AA4686942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BE802994-919C-4FCB-9D15-ABE006267ACC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What does the supervisor do when the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team works well?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9C39F31-4C34-4E41-8C77-C221F7E7A106}"/>
              </a:ext>
            </a:extLst>
          </p:cNvPr>
          <p:cNvSpPr>
            <a:spLocks noGrp="1"/>
          </p:cNvSpPr>
          <p:nvPr/>
        </p:nvSpPr>
        <p:spPr>
          <a:xfrm>
            <a:off x="1045210" y="25431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She gives them less freedom.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9099A20F-0E14-47FB-B155-AA41B836BBD0}"/>
              </a:ext>
            </a:extLst>
          </p:cNvPr>
          <p:cNvSpPr>
            <a:spLocks noGrp="1"/>
          </p:cNvSpPr>
          <p:nvPr/>
        </p:nvSpPr>
        <p:spPr>
          <a:xfrm>
            <a:off x="1045210" y="33242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She asks Ryan to replace them.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861F6BA-7749-42A5-AF65-2077658D8A58}"/>
              </a:ext>
            </a:extLst>
          </p:cNvPr>
          <p:cNvSpPr>
            <a:spLocks noGrp="1"/>
          </p:cNvSpPr>
          <p:nvPr/>
        </p:nvSpPr>
        <p:spPr>
          <a:xfrm>
            <a:off x="1045210" y="41052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She tells them they have done a good job.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A1DCBB5A-1AA6-4FD0-BCDA-953A620465A5}"/>
              </a:ext>
            </a:extLst>
          </p:cNvPr>
          <p:cNvSpPr>
            <a:spLocks noGrp="1"/>
          </p:cNvSpPr>
          <p:nvPr/>
        </p:nvSpPr>
        <p:spPr>
          <a:xfrm>
            <a:off x="1045210" y="48863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She avoids speaking to them.</a:t>
            </a:r>
          </a:p>
        </p:txBody>
      </p:sp>
      <p:pic>
        <p:nvPicPr>
          <p:cNvPr id="10" name="16">
            <a:hlinkClick r:id="" action="ppaction://media"/>
            <a:extLst>
              <a:ext uri="{FF2B5EF4-FFF2-40B4-BE49-F238E27FC236}">
                <a16:creationId xmlns:a16="http://schemas.microsoft.com/office/drawing/2014/main" id="{ABC3BAB6-414D-4D81-B53F-F3BE577838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15677" y="56388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72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E698D60-7831-437E-B4B7-C5C4EB58FD0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F72E8281-724A-4D03-8AEF-CE868A1DD7E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C51FA143-FB96-4962-AAB9-4A8530BDA645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What does Adam think matters more than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the type of school?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BB08350B-E539-46B5-AF27-59DF0F8A9060}"/>
              </a:ext>
            </a:extLst>
          </p:cNvPr>
          <p:cNvSpPr>
            <a:spLocks noGrp="1"/>
          </p:cNvSpPr>
          <p:nvPr/>
        </p:nvSpPr>
        <p:spPr>
          <a:xfrm>
            <a:off x="104521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 distance from his cousin's home.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26D53F2-69D4-4CE7-9731-3E54644FF773}"/>
              </a:ext>
            </a:extLst>
          </p:cNvPr>
          <p:cNvSpPr>
            <a:spLocks noGrp="1"/>
          </p:cNvSpPr>
          <p:nvPr/>
        </p:nvSpPr>
        <p:spPr>
          <a:xfrm>
            <a:off x="104521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Teaching quality and the school environment.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EAF20E1-ED52-40EF-98F4-386AECECE6B4}"/>
              </a:ext>
            </a:extLst>
          </p:cNvPr>
          <p:cNvSpPr>
            <a:spLocks noGrp="1"/>
          </p:cNvSpPr>
          <p:nvPr/>
        </p:nvSpPr>
        <p:spPr>
          <a:xfrm>
            <a:off x="104521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The age of the school buildings.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B96608D-3092-42AE-A64F-6F548EFA216C}"/>
              </a:ext>
            </a:extLst>
          </p:cNvPr>
          <p:cNvSpPr>
            <a:spLocks noGrp="1"/>
          </p:cNvSpPr>
          <p:nvPr/>
        </p:nvSpPr>
        <p:spPr>
          <a:xfrm>
            <a:off x="104521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 number of sports competitions.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9D7181B2-ACAF-4983-AF12-8E31BC049C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90290" y="68199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46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4AE22D3-2CB9-40B7-AF98-EB4DEC793BA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3B85ACB-ECFC-4F3B-9563-F7F1BFCF8CB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D303577F-6F23-4086-9E21-9345F50FA4A1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48220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What is the main message of the conversation?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731BD4C7-B6D0-4214-B1E9-E755E64B8045}"/>
              </a:ext>
            </a:extLst>
          </p:cNvPr>
          <p:cNvSpPr>
            <a:spLocks noGrp="1"/>
          </p:cNvSpPr>
          <p:nvPr/>
        </p:nvSpPr>
        <p:spPr>
          <a:xfrm>
            <a:off x="1106170" y="22783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Preparation can help people manage a risk.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3B90935-F625-4D1F-845C-EDCCBBECBC38}"/>
              </a:ext>
            </a:extLst>
          </p:cNvPr>
          <p:cNvSpPr>
            <a:spLocks noGrp="1"/>
          </p:cNvSpPr>
          <p:nvPr/>
        </p:nvSpPr>
        <p:spPr>
          <a:xfrm>
            <a:off x="1106170" y="30594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Success depends only on luck.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E8FD9FA6-A1BE-4354-A28F-2D3D8C8F79CD}"/>
              </a:ext>
            </a:extLst>
          </p:cNvPr>
          <p:cNvSpPr>
            <a:spLocks noGrp="1"/>
          </p:cNvSpPr>
          <p:nvPr/>
        </p:nvSpPr>
        <p:spPr>
          <a:xfrm>
            <a:off x="1106170" y="38404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Planning removes every chance of failure.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A65FC1DE-B540-419C-BEFD-A690A6CE0F20}"/>
              </a:ext>
            </a:extLst>
          </p:cNvPr>
          <p:cNvSpPr>
            <a:spLocks noGrp="1"/>
          </p:cNvSpPr>
          <p:nvPr/>
        </p:nvSpPr>
        <p:spPr>
          <a:xfrm>
            <a:off x="1106170" y="46215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A safe job is always the wrong choice.</a:t>
            </a:r>
          </a:p>
        </p:txBody>
      </p:sp>
      <p:pic>
        <p:nvPicPr>
          <p:cNvPr id="10" name="18">
            <a:hlinkClick r:id="" action="ppaction://media"/>
            <a:extLst>
              <a:ext uri="{FF2B5EF4-FFF2-40B4-BE49-F238E27FC236}">
                <a16:creationId xmlns:a16="http://schemas.microsoft.com/office/drawing/2014/main" id="{59F7E7C1-79B6-42B0-8873-3A34B768FE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57340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5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B1C98E1-88B8-4C0E-BF62-37934A2FEF6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CA29B4B-E706-4C06-BD13-75E8F6AF3464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C437A84-CEFB-4865-9751-680BA4D7F520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What do the speakers conclude about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learning?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D4A44CF5-DA00-45B6-A6BD-90F70CD8C04A}"/>
              </a:ext>
            </a:extLst>
          </p:cNvPr>
          <p:cNvSpPr>
            <a:spLocks noGrp="1"/>
          </p:cNvSpPr>
          <p:nvPr/>
        </p:nvSpPr>
        <p:spPr>
          <a:xfrm>
            <a:off x="103505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Parents should teach every school subject.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117D7EC-CFE5-4860-A90F-C5005D007230}"/>
              </a:ext>
            </a:extLst>
          </p:cNvPr>
          <p:cNvSpPr>
            <a:spLocks noGrp="1"/>
          </p:cNvSpPr>
          <p:nvPr/>
        </p:nvSpPr>
        <p:spPr>
          <a:xfrm>
            <a:off x="103505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Life skills do not need to be taught.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EAFBE0C-5145-4CB2-B91E-2C691253AAD1}"/>
              </a:ext>
            </a:extLst>
          </p:cNvPr>
          <p:cNvSpPr>
            <a:spLocks noGrp="1"/>
          </p:cNvSpPr>
          <p:nvPr/>
        </p:nvSpPr>
        <p:spPr>
          <a:xfrm>
            <a:off x="103505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Different people can teach different things.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C97575B8-6D9E-4883-8AFD-5127CC86E7C3}"/>
              </a:ext>
            </a:extLst>
          </p:cNvPr>
          <p:cNvSpPr>
            <a:spLocks noGrp="1"/>
          </p:cNvSpPr>
          <p:nvPr/>
        </p:nvSpPr>
        <p:spPr>
          <a:xfrm>
            <a:off x="103505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Schools are the only useful places to learn.</a:t>
            </a:r>
          </a:p>
        </p:txBody>
      </p:sp>
      <p:pic>
        <p:nvPicPr>
          <p:cNvPr id="10" name="19">
            <a:hlinkClick r:id="" action="ppaction://media"/>
            <a:extLst>
              <a:ext uri="{FF2B5EF4-FFF2-40B4-BE49-F238E27FC236}">
                <a16:creationId xmlns:a16="http://schemas.microsoft.com/office/drawing/2014/main" id="{2C278B92-746C-4E53-AA27-874A34D2A3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7792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8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3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66EFF24-7333-45C0-88C8-2B7A46B80C9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F273F67-4C23-4EB3-87D2-80711C7AE9E5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9F00662-CC1F-40FA-AD20-07C318BCE13B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What does Max suggest at the end?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2D6D5B15-96F3-460A-83D9-DC2342804C92}"/>
              </a:ext>
            </a:extLst>
          </p:cNvPr>
          <p:cNvSpPr>
            <a:spLocks noGrp="1"/>
          </p:cNvSpPr>
          <p:nvPr/>
        </p:nvSpPr>
        <p:spPr>
          <a:xfrm>
            <a:off x="1014730" y="23526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Good friendships may need several qualities in </a:t>
            </a:r>
            <a:endParaRPr lang="tr-TR" sz="2100" b="0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</a:t>
            </a: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balance.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23597F4C-E5B3-4E4D-8912-E40931E1F5C2}"/>
              </a:ext>
            </a:extLst>
          </p:cNvPr>
          <p:cNvSpPr>
            <a:spLocks noGrp="1"/>
          </p:cNvSpPr>
          <p:nvPr/>
        </p:nvSpPr>
        <p:spPr>
          <a:xfrm>
            <a:off x="1014730" y="31337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Intelligent friends never need help.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459859A-D3F8-462F-8163-9D3067C76B58}"/>
              </a:ext>
            </a:extLst>
          </p:cNvPr>
          <p:cNvSpPr>
            <a:spLocks noGrp="1"/>
          </p:cNvSpPr>
          <p:nvPr/>
        </p:nvSpPr>
        <p:spPr>
          <a:xfrm>
            <a:off x="1014730" y="39147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Reliable people cannot be funny.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2727C98-BE35-40DE-9BD0-75B0D4A31611}"/>
              </a:ext>
            </a:extLst>
          </p:cNvPr>
          <p:cNvSpPr>
            <a:spLocks noGrp="1"/>
          </p:cNvSpPr>
          <p:nvPr/>
        </p:nvSpPr>
        <p:spPr>
          <a:xfrm>
            <a:off x="1014730" y="46958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One quality guarantees a perfect friendship.</a:t>
            </a:r>
          </a:p>
        </p:txBody>
      </p:sp>
      <p:pic>
        <p:nvPicPr>
          <p:cNvPr id="10" name="20">
            <a:hlinkClick r:id="" action="ppaction://media"/>
            <a:extLst>
              <a:ext uri="{FF2B5EF4-FFF2-40B4-BE49-F238E27FC236}">
                <a16:creationId xmlns:a16="http://schemas.microsoft.com/office/drawing/2014/main" id="{E56B47AB-067D-4D25-9876-56117C8731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25570" y="56197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62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5956FF31-26E1-4686-A556-612B556A395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11752DED-4AE9-4B2B-9A52-E0EAB028B051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4</a:t>
            </a:r>
          </a:p>
        </p:txBody>
      </p:sp>
      <p:sp>
        <p:nvSpPr>
          <p:cNvPr id="3" name="answer-title">
            <a:extLst>
              <a:ext uri="{FF2B5EF4-FFF2-40B4-BE49-F238E27FC236}">
                <a16:creationId xmlns:a16="http://schemas.microsoft.com/office/drawing/2014/main" id="{14164217-3D73-4A15-AB36-F53DB2FA4689}"/>
              </a:ext>
            </a:extLst>
          </p:cNvPr>
          <p:cNvSpPr>
            <a:spLocks noGrp="1"/>
          </p:cNvSpPr>
          <p:nvPr/>
        </p:nvSpPr>
        <p:spPr>
          <a:xfrm>
            <a:off x="523875" y="1047750"/>
            <a:ext cx="66675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Answer Key</a:t>
            </a:r>
          </a:p>
        </p:txBody>
      </p:sp>
      <p:sp>
        <p:nvSpPr>
          <p:cNvPr id="4" name="key-1">
            <a:extLst>
              <a:ext uri="{FF2B5EF4-FFF2-40B4-BE49-F238E27FC236}">
                <a16:creationId xmlns:a16="http://schemas.microsoft.com/office/drawing/2014/main" id="{BA1122D5-8810-4E3E-98E7-C08B4CB83DB0}"/>
              </a:ext>
            </a:extLst>
          </p:cNvPr>
          <p:cNvSpPr>
            <a:spLocks noGrp="1"/>
          </p:cNvSpPr>
          <p:nvPr/>
        </p:nvSpPr>
        <p:spPr>
          <a:xfrm>
            <a:off x="6191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1. B</a:t>
            </a:r>
          </a:p>
        </p:txBody>
      </p:sp>
      <p:sp>
        <p:nvSpPr>
          <p:cNvPr id="5" name="key-2">
            <a:extLst>
              <a:ext uri="{FF2B5EF4-FFF2-40B4-BE49-F238E27FC236}">
                <a16:creationId xmlns:a16="http://schemas.microsoft.com/office/drawing/2014/main" id="{58E5F517-5BF9-4BF3-88CD-CCE4FABFB147}"/>
              </a:ext>
            </a:extLst>
          </p:cNvPr>
          <p:cNvSpPr>
            <a:spLocks noGrp="1"/>
          </p:cNvSpPr>
          <p:nvPr/>
        </p:nvSpPr>
        <p:spPr>
          <a:xfrm>
            <a:off x="6191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2. C</a:t>
            </a:r>
          </a:p>
        </p:txBody>
      </p:sp>
      <p:sp>
        <p:nvSpPr>
          <p:cNvPr id="6" name="key-3">
            <a:extLst>
              <a:ext uri="{FF2B5EF4-FFF2-40B4-BE49-F238E27FC236}">
                <a16:creationId xmlns:a16="http://schemas.microsoft.com/office/drawing/2014/main" id="{76F69B8F-066C-4C0D-B727-BB7A48C991EA}"/>
              </a:ext>
            </a:extLst>
          </p:cNvPr>
          <p:cNvSpPr>
            <a:spLocks noGrp="1"/>
          </p:cNvSpPr>
          <p:nvPr/>
        </p:nvSpPr>
        <p:spPr>
          <a:xfrm>
            <a:off x="6191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3. B</a:t>
            </a:r>
          </a:p>
        </p:txBody>
      </p:sp>
      <p:sp>
        <p:nvSpPr>
          <p:cNvPr id="7" name="key-4">
            <a:extLst>
              <a:ext uri="{FF2B5EF4-FFF2-40B4-BE49-F238E27FC236}">
                <a16:creationId xmlns:a16="http://schemas.microsoft.com/office/drawing/2014/main" id="{51F37840-A830-4468-99DC-F3DB0DFF26CE}"/>
              </a:ext>
            </a:extLst>
          </p:cNvPr>
          <p:cNvSpPr>
            <a:spLocks noGrp="1"/>
          </p:cNvSpPr>
          <p:nvPr/>
        </p:nvSpPr>
        <p:spPr>
          <a:xfrm>
            <a:off x="6191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C</a:t>
            </a:r>
          </a:p>
        </p:txBody>
      </p:sp>
      <p:sp>
        <p:nvSpPr>
          <p:cNvPr id="8" name="key-5">
            <a:extLst>
              <a:ext uri="{FF2B5EF4-FFF2-40B4-BE49-F238E27FC236}">
                <a16:creationId xmlns:a16="http://schemas.microsoft.com/office/drawing/2014/main" id="{0162A007-04F6-4664-993E-376495AA5A32}"/>
              </a:ext>
            </a:extLst>
          </p:cNvPr>
          <p:cNvSpPr>
            <a:spLocks noGrp="1"/>
          </p:cNvSpPr>
          <p:nvPr/>
        </p:nvSpPr>
        <p:spPr>
          <a:xfrm>
            <a:off x="6191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5. C</a:t>
            </a:r>
          </a:p>
        </p:txBody>
      </p:sp>
      <p:sp>
        <p:nvSpPr>
          <p:cNvPr id="9" name="key-6">
            <a:extLst>
              <a:ext uri="{FF2B5EF4-FFF2-40B4-BE49-F238E27FC236}">
                <a16:creationId xmlns:a16="http://schemas.microsoft.com/office/drawing/2014/main" id="{82A59F67-DA74-4E04-BC61-3CCC6A154CAF}"/>
              </a:ext>
            </a:extLst>
          </p:cNvPr>
          <p:cNvSpPr>
            <a:spLocks noGrp="1"/>
          </p:cNvSpPr>
          <p:nvPr/>
        </p:nvSpPr>
        <p:spPr>
          <a:xfrm>
            <a:off x="6191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6. B</a:t>
            </a:r>
          </a:p>
        </p:txBody>
      </p:sp>
      <p:sp>
        <p:nvSpPr>
          <p:cNvPr id="10" name="key-7">
            <a:extLst>
              <a:ext uri="{FF2B5EF4-FFF2-40B4-BE49-F238E27FC236}">
                <a16:creationId xmlns:a16="http://schemas.microsoft.com/office/drawing/2014/main" id="{076E2C6F-B2A1-401D-B0E5-BEDEA5EF9845}"/>
              </a:ext>
            </a:extLst>
          </p:cNvPr>
          <p:cNvSpPr>
            <a:spLocks noGrp="1"/>
          </p:cNvSpPr>
          <p:nvPr/>
        </p:nvSpPr>
        <p:spPr>
          <a:xfrm>
            <a:off x="6191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7. B</a:t>
            </a:r>
          </a:p>
        </p:txBody>
      </p:sp>
      <p:sp>
        <p:nvSpPr>
          <p:cNvPr id="11" name="key-8">
            <a:extLst>
              <a:ext uri="{FF2B5EF4-FFF2-40B4-BE49-F238E27FC236}">
                <a16:creationId xmlns:a16="http://schemas.microsoft.com/office/drawing/2014/main" id="{3A6066FE-709E-49F4-B204-A392CAD4F065}"/>
              </a:ext>
            </a:extLst>
          </p:cNvPr>
          <p:cNvSpPr>
            <a:spLocks noGrp="1"/>
          </p:cNvSpPr>
          <p:nvPr/>
        </p:nvSpPr>
        <p:spPr>
          <a:xfrm>
            <a:off x="6191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8. C</a:t>
            </a:r>
          </a:p>
        </p:txBody>
      </p:sp>
      <p:sp>
        <p:nvSpPr>
          <p:cNvPr id="12" name="key-9">
            <a:extLst>
              <a:ext uri="{FF2B5EF4-FFF2-40B4-BE49-F238E27FC236}">
                <a16:creationId xmlns:a16="http://schemas.microsoft.com/office/drawing/2014/main" id="{E1EE5D11-53C4-4F95-8B22-57D0116C7BAE}"/>
              </a:ext>
            </a:extLst>
          </p:cNvPr>
          <p:cNvSpPr>
            <a:spLocks noGrp="1"/>
          </p:cNvSpPr>
          <p:nvPr/>
        </p:nvSpPr>
        <p:spPr>
          <a:xfrm>
            <a:off x="6191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A</a:t>
            </a:r>
          </a:p>
        </p:txBody>
      </p:sp>
      <p:sp>
        <p:nvSpPr>
          <p:cNvPr id="13" name="key-10">
            <a:extLst>
              <a:ext uri="{FF2B5EF4-FFF2-40B4-BE49-F238E27FC236}">
                <a16:creationId xmlns:a16="http://schemas.microsoft.com/office/drawing/2014/main" id="{4C11058D-51CA-449E-88C3-3093B33C4895}"/>
              </a:ext>
            </a:extLst>
          </p:cNvPr>
          <p:cNvSpPr>
            <a:spLocks noGrp="1"/>
          </p:cNvSpPr>
          <p:nvPr/>
        </p:nvSpPr>
        <p:spPr>
          <a:xfrm>
            <a:off x="6191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A</a:t>
            </a:r>
          </a:p>
        </p:txBody>
      </p:sp>
      <p:sp>
        <p:nvSpPr>
          <p:cNvPr id="14" name="key-11">
            <a:extLst>
              <a:ext uri="{FF2B5EF4-FFF2-40B4-BE49-F238E27FC236}">
                <a16:creationId xmlns:a16="http://schemas.microsoft.com/office/drawing/2014/main" id="{23032906-28B0-409E-8A9F-D703FAB7A999}"/>
              </a:ext>
            </a:extLst>
          </p:cNvPr>
          <p:cNvSpPr>
            <a:spLocks noGrp="1"/>
          </p:cNvSpPr>
          <p:nvPr/>
        </p:nvSpPr>
        <p:spPr>
          <a:xfrm>
            <a:off x="38576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A</a:t>
            </a:r>
          </a:p>
        </p:txBody>
      </p:sp>
      <p:sp>
        <p:nvSpPr>
          <p:cNvPr id="15" name="key-12">
            <a:extLst>
              <a:ext uri="{FF2B5EF4-FFF2-40B4-BE49-F238E27FC236}">
                <a16:creationId xmlns:a16="http://schemas.microsoft.com/office/drawing/2014/main" id="{C305C8AD-C4B2-4730-ACCE-113F0E58E5AC}"/>
              </a:ext>
            </a:extLst>
          </p:cNvPr>
          <p:cNvSpPr>
            <a:spLocks noGrp="1"/>
          </p:cNvSpPr>
          <p:nvPr/>
        </p:nvSpPr>
        <p:spPr>
          <a:xfrm>
            <a:off x="38576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C</a:t>
            </a:r>
          </a:p>
        </p:txBody>
      </p:sp>
      <p:sp>
        <p:nvSpPr>
          <p:cNvPr id="16" name="key-13">
            <a:extLst>
              <a:ext uri="{FF2B5EF4-FFF2-40B4-BE49-F238E27FC236}">
                <a16:creationId xmlns:a16="http://schemas.microsoft.com/office/drawing/2014/main" id="{1023539E-3986-4291-AF61-073DB68C84AF}"/>
              </a:ext>
            </a:extLst>
          </p:cNvPr>
          <p:cNvSpPr>
            <a:spLocks noGrp="1"/>
          </p:cNvSpPr>
          <p:nvPr/>
        </p:nvSpPr>
        <p:spPr>
          <a:xfrm>
            <a:off x="38576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A</a:t>
            </a:r>
          </a:p>
        </p:txBody>
      </p:sp>
      <p:sp>
        <p:nvSpPr>
          <p:cNvPr id="17" name="key-14">
            <a:extLst>
              <a:ext uri="{FF2B5EF4-FFF2-40B4-BE49-F238E27FC236}">
                <a16:creationId xmlns:a16="http://schemas.microsoft.com/office/drawing/2014/main" id="{758F67C3-9695-40D4-A9BB-6F2F5AE90C6C}"/>
              </a:ext>
            </a:extLst>
          </p:cNvPr>
          <p:cNvSpPr>
            <a:spLocks noGrp="1"/>
          </p:cNvSpPr>
          <p:nvPr/>
        </p:nvSpPr>
        <p:spPr>
          <a:xfrm>
            <a:off x="38576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A</a:t>
            </a:r>
          </a:p>
        </p:txBody>
      </p:sp>
      <p:sp>
        <p:nvSpPr>
          <p:cNvPr id="18" name="key-15">
            <a:extLst>
              <a:ext uri="{FF2B5EF4-FFF2-40B4-BE49-F238E27FC236}">
                <a16:creationId xmlns:a16="http://schemas.microsoft.com/office/drawing/2014/main" id="{23D4FEDB-E1FF-4F94-A3CC-7EBBB1DEA3F9}"/>
              </a:ext>
            </a:extLst>
          </p:cNvPr>
          <p:cNvSpPr>
            <a:spLocks noGrp="1"/>
          </p:cNvSpPr>
          <p:nvPr/>
        </p:nvSpPr>
        <p:spPr>
          <a:xfrm>
            <a:off x="38576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A</a:t>
            </a:r>
          </a:p>
        </p:txBody>
      </p:sp>
      <p:sp>
        <p:nvSpPr>
          <p:cNvPr id="19" name="key-16">
            <a:extLst>
              <a:ext uri="{FF2B5EF4-FFF2-40B4-BE49-F238E27FC236}">
                <a16:creationId xmlns:a16="http://schemas.microsoft.com/office/drawing/2014/main" id="{50B303CC-3A04-435B-8DE5-6EEFFD498060}"/>
              </a:ext>
            </a:extLst>
          </p:cNvPr>
          <p:cNvSpPr>
            <a:spLocks noGrp="1"/>
          </p:cNvSpPr>
          <p:nvPr/>
        </p:nvSpPr>
        <p:spPr>
          <a:xfrm>
            <a:off x="38576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C</a:t>
            </a:r>
          </a:p>
        </p:txBody>
      </p:sp>
      <p:sp>
        <p:nvSpPr>
          <p:cNvPr id="20" name="key-17">
            <a:extLst>
              <a:ext uri="{FF2B5EF4-FFF2-40B4-BE49-F238E27FC236}">
                <a16:creationId xmlns:a16="http://schemas.microsoft.com/office/drawing/2014/main" id="{8464E201-FCA3-4D9E-9AA2-21F8CB458EA9}"/>
              </a:ext>
            </a:extLst>
          </p:cNvPr>
          <p:cNvSpPr>
            <a:spLocks noGrp="1"/>
          </p:cNvSpPr>
          <p:nvPr/>
        </p:nvSpPr>
        <p:spPr>
          <a:xfrm>
            <a:off x="38576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B</a:t>
            </a:r>
          </a:p>
        </p:txBody>
      </p:sp>
      <p:sp>
        <p:nvSpPr>
          <p:cNvPr id="21" name="key-18">
            <a:extLst>
              <a:ext uri="{FF2B5EF4-FFF2-40B4-BE49-F238E27FC236}">
                <a16:creationId xmlns:a16="http://schemas.microsoft.com/office/drawing/2014/main" id="{0249ACEF-E3D2-436C-B8DF-F979E20550A7}"/>
              </a:ext>
            </a:extLst>
          </p:cNvPr>
          <p:cNvSpPr>
            <a:spLocks noGrp="1"/>
          </p:cNvSpPr>
          <p:nvPr/>
        </p:nvSpPr>
        <p:spPr>
          <a:xfrm>
            <a:off x="38576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A</a:t>
            </a:r>
          </a:p>
        </p:txBody>
      </p:sp>
      <p:sp>
        <p:nvSpPr>
          <p:cNvPr id="22" name="key-19">
            <a:extLst>
              <a:ext uri="{FF2B5EF4-FFF2-40B4-BE49-F238E27FC236}">
                <a16:creationId xmlns:a16="http://schemas.microsoft.com/office/drawing/2014/main" id="{185FC906-33FB-4AED-87C5-58F2D2F37761}"/>
              </a:ext>
            </a:extLst>
          </p:cNvPr>
          <p:cNvSpPr>
            <a:spLocks noGrp="1"/>
          </p:cNvSpPr>
          <p:nvPr/>
        </p:nvSpPr>
        <p:spPr>
          <a:xfrm>
            <a:off x="38576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C</a:t>
            </a:r>
          </a:p>
        </p:txBody>
      </p:sp>
      <p:sp>
        <p:nvSpPr>
          <p:cNvPr id="23" name="key-20">
            <a:extLst>
              <a:ext uri="{FF2B5EF4-FFF2-40B4-BE49-F238E27FC236}">
                <a16:creationId xmlns:a16="http://schemas.microsoft.com/office/drawing/2014/main" id="{91730702-8815-4554-8474-7D063A5FDE2F}"/>
              </a:ext>
            </a:extLst>
          </p:cNvPr>
          <p:cNvSpPr>
            <a:spLocks noGrp="1"/>
          </p:cNvSpPr>
          <p:nvPr/>
        </p:nvSpPr>
        <p:spPr>
          <a:xfrm>
            <a:off x="38576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A</a:t>
            </a:r>
          </a:p>
        </p:txBody>
      </p:sp>
    </p:spTree>
    <p:extLst>
      <p:ext uri="{BB962C8B-B14F-4D97-AF65-F5344CB8AC3E}">
        <p14:creationId xmlns:p14="http://schemas.microsoft.com/office/powerpoint/2010/main" val="1281433202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1071</Words>
  <Application>Microsoft Office PowerPoint</Application>
  <DocSecurity>0</DocSecurity>
  <PresentationFormat>Widescreen</PresentationFormat>
  <Paragraphs>155</Paragraphs>
  <Slides>21</Slides>
  <Notes>21</Notes>
  <HiddenSlides>0</HiddenSlides>
  <MMClips>20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10</cp:revision>
  <dcterms:created xsi:type="dcterms:W3CDTF">2026-10-19T05:20:22Z</dcterms:created>
  <dcterms:modified xsi:type="dcterms:W3CDTF">2026-10-22T11:34:06Z</dcterms:modified>
</cp:coreProperties>
</file>