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LP01.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E75F41FA-E2E5-41C7-B541-F300FE38F9E6}"/>
              </a:ext>
            </a:extLst>
          </p:cNvPr>
          <p:cNvSpPr>
            <a:spLocks noGrp="1"/>
          </p:cNvSpPr>
          <p:nvPr>
            <p:ph type="title"/>
          </p:nvPr>
        </p:nvSpPr>
        <p:spPr>
          <a:xfrm>
            <a:off x="1219200" y="2590800"/>
            <a:ext cx="9753600" cy="990600"/>
          </a:xfrm>
          <a:prstGeom prst="rect">
            <a:avLst/>
          </a:prstGeom>
          <a:noFill/>
          <a:ln>
            <a:noFill/>
            <a:prstDash val="solid"/>
          </a:ln>
        </p:spPr>
        <p:txBody>
          <a:bodyPr wrap="square" lIns="0" tIns="0" rIns="0" bIns="0" anchor="ctr">
            <a:normAutofit/>
          </a:bodyPr>
          <a:lstStyle>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a:endParaRPr/>
          </a:p>
        </p:txBody>
      </p:sp>
      <p:sp>
        <p:nvSpPr>
          <p:cNvPr id="2" name="Subtitle">
            <a:extLst>
              <a:ext uri="{FF2B5EF4-FFF2-40B4-BE49-F238E27FC236}">
                <a16:creationId xmlns:a16="http://schemas.microsoft.com/office/drawing/2014/main" id="{EBEF0664-D9FE-4123-8DAD-68DCD59EECEC}"/>
              </a:ext>
            </a:extLst>
          </p:cNvPr>
          <p:cNvSpPr>
            <a:spLocks noGrp="1"/>
          </p:cNvSpPr>
          <p:nvPr>
            <p:ph type="subTitle" idx="1"/>
          </p:nvPr>
        </p:nvSpPr>
        <p:spPr>
          <a:xfrm>
            <a:off x="1828800" y="3771900"/>
            <a:ext cx="8534400" cy="762000"/>
          </a:xfrm>
          <a:prstGeom prst="rect">
            <a:avLst/>
          </a:prstGeom>
          <a:noFill/>
          <a:ln>
            <a:noFill/>
            <a:prstDash val="solid"/>
          </a:ln>
        </p:spPr>
        <p:txBody>
          <a:bodyPr wrap="square" lIns="0" tIns="0" rIns="0" bIns="0" anchor="ctr">
            <a:normAutofit/>
          </a:bodyPr>
          <a:lstStyle>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Section title">
            <a:extLst>
              <a:ext uri="{FF2B5EF4-FFF2-40B4-BE49-F238E27FC236}">
                <a16:creationId xmlns:a16="http://schemas.microsoft.com/office/drawing/2014/main" id="{B443965E-D3E3-4776-BC3E-A7D24A6C2E76}"/>
              </a:ext>
            </a:extLst>
          </p:cNvPr>
          <p:cNvSpPr>
            <a:spLocks noGrp="1"/>
          </p:cNvSpPr>
          <p:nvPr>
            <p:ph type="title"/>
          </p:nvPr>
        </p:nvSpPr>
        <p:spPr>
          <a:xfrm>
            <a:off x="1219200" y="2857500"/>
            <a:ext cx="9753600" cy="1143000"/>
          </a:xfrm>
          <a:prstGeom prst="rect">
            <a:avLst/>
          </a:prstGeom>
          <a:noFill/>
          <a:ln>
            <a:noFill/>
            <a:prstDash val="solid"/>
          </a:ln>
        </p:spPr>
        <p:txBody>
          <a:bodyPr wrap="square" lIns="0" tIns="0" rIns="0" bIns="0" anchor="ctr">
            <a:normAutofit/>
          </a:bodyPr>
          <a:lstStyle>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Body">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750F228A-6614-43EE-9CBE-FAEEA926E83C}"/>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Body">
            <a:extLst>
              <a:ext uri="{FF2B5EF4-FFF2-40B4-BE49-F238E27FC236}">
                <a16:creationId xmlns:a16="http://schemas.microsoft.com/office/drawing/2014/main" id="{C2BBCB78-F738-4268-891F-ECCDEA6F9760}"/>
              </a:ext>
            </a:extLst>
          </p:cNvPr>
          <p:cNvSpPr>
            <a:spLocks noGrp="1"/>
          </p:cNvSpPr>
          <p:nvPr>
            <p:ph type="body" idx="1"/>
          </p:nvPr>
        </p:nvSpPr>
        <p:spPr>
          <a:xfrm>
            <a:off x="685800" y="1905000"/>
            <a:ext cx="108204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Two Column">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257A9C82-8244-4F77-BE9A-7AB267E2DCE6}"/>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11D4F6B4-0EE9-44D2-907A-3ED44E977990}"/>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
        <p:nvSpPr>
          <p:cNvPr id="3" name="Right column">
            <a:extLst>
              <a:ext uri="{FF2B5EF4-FFF2-40B4-BE49-F238E27FC236}">
                <a16:creationId xmlns:a16="http://schemas.microsoft.com/office/drawing/2014/main" id="{9BA25093-B3C2-4309-8220-3920858683BC}"/>
              </a:ext>
            </a:extLst>
          </p:cNvPr>
          <p:cNvSpPr>
            <a:spLocks noGrp="1"/>
          </p:cNvSpPr>
          <p:nvPr>
            <p:ph type="body" idx="2"/>
          </p:nvPr>
        </p:nvSpPr>
        <p:spPr>
          <a:xfrm>
            <a:off x="64770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itle and One Column">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D79E1401-7C27-4C39-BB8F-02D239A7E38E}"/>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DC007F4B-02E2-40BF-93FF-201058F4785B}"/>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FF641F1-8C15-4E28-86E5-BB20B7059393}"/>
              </a:ext>
            </a:extLst>
          </p:cNvPr>
          <p:cNvPicPr>
            <a:picLocks noChangeAspect="1"/>
          </p:cNvPicPr>
          <p:nvPr/>
        </p:nvPicPr>
        <p:blipFill rotWithShape="1">
          <a:blip r:embed="rId5"/>
          <a:srcRect l="-181" r="4624"/>
          <a:stretch/>
        </p:blipFill>
        <p:spPr>
          <a:xfrm>
            <a:off x="7823200" y="0"/>
            <a:ext cx="4368800" cy="6858000"/>
          </a:xfrm>
          <a:prstGeom prst="rect">
            <a:avLst/>
          </a:prstGeom>
        </p:spPr>
      </p:pic>
      <p:sp>
        <p:nvSpPr>
          <p:cNvPr id="2" name="title">
            <a:extLst>
              <a:ext uri="{FF2B5EF4-FFF2-40B4-BE49-F238E27FC236}">
                <a16:creationId xmlns:a16="http://schemas.microsoft.com/office/drawing/2014/main" id="{DD6D2539-731A-46D4-92DB-F2EC61DDB07A}"/>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Test 01</a:t>
            </a:r>
          </a:p>
        </p:txBody>
      </p:sp>
      <p:sp>
        <p:nvSpPr>
          <p:cNvPr id="3" name="topic">
            <a:extLst>
              <a:ext uri="{FF2B5EF4-FFF2-40B4-BE49-F238E27FC236}">
                <a16:creationId xmlns:a16="http://schemas.microsoft.com/office/drawing/2014/main" id="{9FACE083-C963-48A1-B679-0975646AC6BA}"/>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Borrowing Money from a Friend</a:t>
            </a:r>
          </a:p>
        </p:txBody>
      </p:sp>
      <p:sp>
        <p:nvSpPr>
          <p:cNvPr id="4" name="footer">
            <a:extLst>
              <a:ext uri="{FF2B5EF4-FFF2-40B4-BE49-F238E27FC236}">
                <a16:creationId xmlns:a16="http://schemas.microsoft.com/office/drawing/2014/main" id="{1ABCE22D-6F4B-42E1-A580-9A9DA071BFF6}"/>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E9FC81F7-8104-4629-BD20-96968F8A182F}"/>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0014C33C-E8FF-4086-B82C-6DD6C341A734}"/>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tro">
            <a:extLst>
              <a:ext uri="{FF2B5EF4-FFF2-40B4-BE49-F238E27FC236}">
                <a16:creationId xmlns:a16="http://schemas.microsoft.com/office/drawing/2014/main" id="{8F311A54-508C-41B6-A30C-7AD6E6F5C3A3}"/>
              </a:ext>
            </a:extLst>
          </p:cNvPr>
          <p:cNvSpPr>
            <a:spLocks noGrp="1"/>
          </p:cNvSpPr>
          <p:nvPr/>
        </p:nvSpPr>
        <p:spPr>
          <a:xfrm>
            <a:off x="457200" y="1981200"/>
            <a:ext cx="8572500" cy="523875"/>
          </a:xfrm>
          <a:prstGeom prst="rect">
            <a:avLst/>
          </a:prstGeom>
          <a:noFill/>
          <a:ln w="0">
            <a:noFill/>
            <a:prstDash val="solid"/>
          </a:ln>
        </p:spPr>
        <p:txBody>
          <a:bodyPr wrap="square" lIns="0" tIns="0" rIns="0" bIns="0">
            <a:noAutofit/>
          </a:bodyPr>
          <a:lstStyle>
            <a:defPPr>
              <a:defRPr sz="2700" b="1">
                <a:solidFill>
                  <a:srgbClr val="213C40"/>
                </a:solidFill>
                <a:latin typeface="Arial"/>
                <a:ea typeface="Arial"/>
                <a:cs typeface="Arial"/>
              </a:defRPr>
            </a:defPPr>
            <a:lvl1pPr>
              <a:defRPr sz="2700" b="1">
                <a:solidFill>
                  <a:srgbClr val="213C40"/>
                </a:solidFill>
                <a:latin typeface="Arial"/>
                <a:ea typeface="Arial"/>
                <a:cs typeface="Arial"/>
              </a:defRPr>
            </a:lvl1pPr>
            <a:lvl2pPr>
              <a:defRPr sz="2700" b="1">
                <a:solidFill>
                  <a:srgbClr val="213C40"/>
                </a:solidFill>
                <a:latin typeface="Arial"/>
                <a:ea typeface="Arial"/>
                <a:cs typeface="Arial"/>
              </a:defRPr>
            </a:lvl2pPr>
            <a:lvl3pPr>
              <a:defRPr sz="2700" b="1">
                <a:solidFill>
                  <a:srgbClr val="213C40"/>
                </a:solidFill>
                <a:latin typeface="Arial"/>
                <a:ea typeface="Arial"/>
                <a:cs typeface="Arial"/>
              </a:defRPr>
            </a:lvl3pPr>
            <a:lvl4pPr>
              <a:defRPr sz="2700" b="1">
                <a:solidFill>
                  <a:srgbClr val="213C40"/>
                </a:solidFill>
                <a:latin typeface="Arial"/>
                <a:ea typeface="Arial"/>
                <a:cs typeface="Arial"/>
              </a:defRPr>
            </a:lvl4pPr>
            <a:lvl5pPr>
              <a:defRPr sz="2700" b="1">
                <a:solidFill>
                  <a:srgbClr val="213C40"/>
                </a:solidFill>
                <a:latin typeface="Arial"/>
                <a:ea typeface="Arial"/>
                <a:cs typeface="Arial"/>
              </a:defRPr>
            </a:lvl5pPr>
            <a:lvl6pPr>
              <a:defRPr sz="2700" b="1">
                <a:solidFill>
                  <a:srgbClr val="213C40"/>
                </a:solidFill>
                <a:latin typeface="Arial"/>
                <a:ea typeface="Arial"/>
                <a:cs typeface="Arial"/>
              </a:defRPr>
            </a:lvl6pPr>
            <a:lvl7pPr>
              <a:defRPr sz="2700" b="1">
                <a:solidFill>
                  <a:srgbClr val="213C40"/>
                </a:solidFill>
                <a:latin typeface="Arial"/>
                <a:ea typeface="Arial"/>
                <a:cs typeface="Arial"/>
              </a:defRPr>
            </a:lvl7pPr>
            <a:lvl8pPr>
              <a:defRPr sz="2700" b="1">
                <a:solidFill>
                  <a:srgbClr val="213C40"/>
                </a:solidFill>
                <a:latin typeface="Arial"/>
                <a:ea typeface="Arial"/>
                <a:cs typeface="Arial"/>
              </a:defRPr>
            </a:lvl8pPr>
            <a:lvl9pPr>
              <a:defRPr sz="2700" b="1">
                <a:solidFill>
                  <a:srgbClr val="213C40"/>
                </a:solidFill>
                <a:latin typeface="Arial"/>
                <a:ea typeface="Arial"/>
                <a:cs typeface="Arial"/>
              </a:defRPr>
            </a:lvl9pPr>
          </a:lstStyle>
          <a:p>
            <a:pPr>
              <a:defRPr sz="2700" b="1">
                <a:solidFill>
                  <a:srgbClr val="213C40"/>
                </a:solidFill>
                <a:latin typeface="Arial"/>
                <a:ea typeface="Arial"/>
                <a:cs typeface="Arial"/>
              </a:defRPr>
            </a:pPr>
            <a:r>
              <a:rPr sz="2700" b="1">
                <a:solidFill>
                  <a:srgbClr val="213C40"/>
                </a:solidFill>
                <a:latin typeface="Arial"/>
                <a:ea typeface="Arial"/>
                <a:cs typeface="Arial"/>
              </a:rPr>
              <a:t>First listening</a:t>
            </a:r>
          </a:p>
        </p:txBody>
      </p:sp>
      <p:sp>
        <p:nvSpPr>
          <p:cNvPr id="8" name="instructions">
            <a:extLst>
              <a:ext uri="{FF2B5EF4-FFF2-40B4-BE49-F238E27FC236}">
                <a16:creationId xmlns:a16="http://schemas.microsoft.com/office/drawing/2014/main" id="{416AF283-B290-4EFE-B4BD-B0142B4BF7B0}"/>
              </a:ext>
            </a:extLst>
          </p:cNvPr>
          <p:cNvSpPr>
            <a:spLocks noGrp="1"/>
          </p:cNvSpPr>
          <p:nvPr/>
        </p:nvSpPr>
        <p:spPr>
          <a:xfrm>
            <a:off x="457200" y="2857500"/>
            <a:ext cx="8572500" cy="2190750"/>
          </a:xfrm>
          <a:prstGeom prst="rect">
            <a:avLst/>
          </a:prstGeom>
          <a:noFill/>
          <a:ln w="0">
            <a:noFill/>
            <a:prstDash val="solid"/>
          </a:ln>
        </p:spPr>
        <p:txBody>
          <a:bodyPr wrap="square" lIns="0" tIns="0" rIns="0" bIns="0">
            <a:noAutofit/>
          </a:bodyPr>
          <a:lstStyle>
            <a:defPPr>
              <a:defRPr sz="2100" b="0">
                <a:solidFill>
                  <a:srgbClr val="213C40"/>
                </a:solidFill>
                <a:latin typeface="Arial"/>
                <a:ea typeface="Arial"/>
                <a:cs typeface="Arial"/>
              </a:defRPr>
            </a:defPPr>
            <a:lvl1pPr>
              <a:defRPr sz="2100" b="0">
                <a:solidFill>
                  <a:srgbClr val="213C40"/>
                </a:solidFill>
                <a:latin typeface="Arial"/>
                <a:ea typeface="Arial"/>
                <a:cs typeface="Arial"/>
              </a:defRPr>
            </a:lvl1pPr>
            <a:lvl2pPr>
              <a:defRPr sz="2100" b="0">
                <a:solidFill>
                  <a:srgbClr val="213C40"/>
                </a:solidFill>
                <a:latin typeface="Arial"/>
                <a:ea typeface="Arial"/>
                <a:cs typeface="Arial"/>
              </a:defRPr>
            </a:lvl2pPr>
            <a:lvl3pPr>
              <a:defRPr sz="2100" b="0">
                <a:solidFill>
                  <a:srgbClr val="213C40"/>
                </a:solidFill>
                <a:latin typeface="Arial"/>
                <a:ea typeface="Arial"/>
                <a:cs typeface="Arial"/>
              </a:defRPr>
            </a:lvl3pPr>
            <a:lvl4pPr>
              <a:defRPr sz="2100" b="0">
                <a:solidFill>
                  <a:srgbClr val="213C40"/>
                </a:solidFill>
                <a:latin typeface="Arial"/>
                <a:ea typeface="Arial"/>
                <a:cs typeface="Arial"/>
              </a:defRPr>
            </a:lvl4pPr>
            <a:lvl5pPr>
              <a:defRPr sz="2100" b="0">
                <a:solidFill>
                  <a:srgbClr val="213C40"/>
                </a:solidFill>
                <a:latin typeface="Arial"/>
                <a:ea typeface="Arial"/>
                <a:cs typeface="Arial"/>
              </a:defRPr>
            </a:lvl5pPr>
            <a:lvl6pPr>
              <a:defRPr sz="2100" b="0">
                <a:solidFill>
                  <a:srgbClr val="213C40"/>
                </a:solidFill>
                <a:latin typeface="Arial"/>
                <a:ea typeface="Arial"/>
                <a:cs typeface="Arial"/>
              </a:defRPr>
            </a:lvl6pPr>
            <a:lvl7pPr>
              <a:defRPr sz="2100" b="0">
                <a:solidFill>
                  <a:srgbClr val="213C40"/>
                </a:solidFill>
                <a:latin typeface="Arial"/>
                <a:ea typeface="Arial"/>
                <a:cs typeface="Arial"/>
              </a:defRPr>
            </a:lvl7pPr>
            <a:lvl8pPr>
              <a:defRPr sz="2100" b="0">
                <a:solidFill>
                  <a:srgbClr val="213C40"/>
                </a:solidFill>
                <a:latin typeface="Arial"/>
                <a:ea typeface="Arial"/>
                <a:cs typeface="Arial"/>
              </a:defRPr>
            </a:lvl8pPr>
            <a:lvl9pPr>
              <a:defRPr sz="2100" b="0">
                <a:solidFill>
                  <a:srgbClr val="213C40"/>
                </a:solidFill>
                <a:latin typeface="Arial"/>
                <a:ea typeface="Arial"/>
                <a:cs typeface="Arial"/>
              </a:defRPr>
            </a:lvl9pPr>
          </a:lstStyle>
          <a:p>
            <a:pPr>
              <a:defRPr sz="2100" b="0">
                <a:solidFill>
                  <a:srgbClr val="213C40"/>
                </a:solidFill>
                <a:latin typeface="Arial"/>
                <a:ea typeface="Arial"/>
                <a:cs typeface="Arial"/>
              </a:defRPr>
            </a:pPr>
            <a:r>
              <a:rPr sz="2100" b="0">
                <a:solidFill>
                  <a:srgbClr val="213C40"/>
                </a:solidFill>
                <a:latin typeface="Arial"/>
                <a:ea typeface="Arial"/>
                <a:cs typeface="Arial"/>
              </a:rPr>
              <a:t>Listen for the main idea. The recording starts automatically.</a:t>
            </a:r>
          </a:p>
          <a:p>
            <a:pPr>
              <a:defRPr sz="2100" b="0">
                <a:solidFill>
                  <a:srgbClr val="213C40"/>
                </a:solidFill>
                <a:latin typeface="Arial"/>
                <a:ea typeface="Arial"/>
                <a:cs typeface="Arial"/>
              </a:defRPr>
            </a:pPr>
            <a:r>
              <a:rPr sz="2100" b="0">
                <a:solidFill>
                  <a:srgbClr val="213C40"/>
                </a:solidFill>
                <a:latin typeface="Arial"/>
                <a:ea typeface="Arial"/>
                <a:cs typeface="Arial"/>
              </a:rPr>
              <a:t>Listen again for details if you need to.</a:t>
            </a:r>
          </a:p>
          <a:p>
            <a:pPr>
              <a:defRPr sz="2100" b="0">
                <a:solidFill>
                  <a:srgbClr val="213C40"/>
                </a:solidFill>
                <a:latin typeface="Arial"/>
                <a:ea typeface="Arial"/>
                <a:cs typeface="Arial"/>
              </a:defRPr>
            </a:pPr>
            <a:r>
              <a:rPr sz="2100" b="0">
                <a:solidFill>
                  <a:srgbClr val="213C40"/>
                </a:solidFill>
                <a:latin typeface="Arial"/>
                <a:ea typeface="Arial"/>
                <a:cs typeface="Arial"/>
              </a:rPr>
              <a:t>Then answer 10 questions. Choose A, B, C or D.</a:t>
            </a:r>
          </a:p>
        </p:txBody>
      </p:sp>
      <p:sp>
        <p:nvSpPr>
          <p:cNvPr id="9" name="level">
            <a:extLst>
              <a:ext uri="{FF2B5EF4-FFF2-40B4-BE49-F238E27FC236}">
                <a16:creationId xmlns:a16="http://schemas.microsoft.com/office/drawing/2014/main" id="{16999271-474B-4A71-A78A-446591E95C0D}"/>
              </a:ext>
            </a:extLst>
          </p:cNvPr>
          <p:cNvSpPr>
            <a:spLocks noGrp="1"/>
          </p:cNvSpPr>
          <p:nvPr/>
        </p:nvSpPr>
        <p:spPr>
          <a:xfrm>
            <a:off x="457200" y="5572125"/>
            <a:ext cx="8572500" cy="381000"/>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A2–B1 listening practice</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774399766"/>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11"/>
                      </p:tgtEl>
                    </p:cBhvr>
                  </p:cmd>
                </p:childTnLst>
              </p:cTn>
            </p:par>
            <p:audio>
              <p:cMediaNode vol="100000">
                <p:cTn id="4" fill="hold" display="0">
                  <p:stCondLst>
                    <p:cond evt="onBegin" delay="0">
                      <p:tn val="3"/>
                    </p:cond>
                  </p:st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7F6B68F5-E69B-4CF4-9E86-A57A5D747BCA}"/>
              </a:ext>
            </a:extLst>
          </p:cNvPr>
          <p:cNvPicPr>
            <a:picLocks noChangeAspect="1"/>
          </p:cNvPicPr>
          <p:nvPr/>
        </p:nvPicPr>
        <p:blipFill rotWithShape="1">
          <a:blip r:embed="rId5"/>
          <a:srcRect l="17291" r="23958"/>
          <a:stretch/>
        </p:blipFill>
        <p:spPr>
          <a:xfrm>
            <a:off x="9505950" y="0"/>
            <a:ext cx="2686050" cy="6858000"/>
          </a:xfrm>
          <a:prstGeom prst="rect">
            <a:avLst/>
          </a:prstGeom>
        </p:spPr>
      </p:pic>
      <p:sp>
        <p:nvSpPr>
          <p:cNvPr id="2" name="title">
            <a:extLst>
              <a:ext uri="{FF2B5EF4-FFF2-40B4-BE49-F238E27FC236}">
                <a16:creationId xmlns:a16="http://schemas.microsoft.com/office/drawing/2014/main" id="{3471A0E9-A0EF-46CF-934F-F49C7C792A14}"/>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1 and 2</a:t>
            </a:r>
          </a:p>
        </p:txBody>
      </p:sp>
      <p:sp>
        <p:nvSpPr>
          <p:cNvPr id="3" name="topic">
            <a:extLst>
              <a:ext uri="{FF2B5EF4-FFF2-40B4-BE49-F238E27FC236}">
                <a16:creationId xmlns:a16="http://schemas.microsoft.com/office/drawing/2014/main" id="{C38E4B46-B8D1-4247-BF3E-FF5661853ADA}"/>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Borrowing Money from a Friend</a:t>
            </a:r>
          </a:p>
        </p:txBody>
      </p:sp>
      <p:sp>
        <p:nvSpPr>
          <p:cNvPr id="4" name="footer">
            <a:extLst>
              <a:ext uri="{FF2B5EF4-FFF2-40B4-BE49-F238E27FC236}">
                <a16:creationId xmlns:a16="http://schemas.microsoft.com/office/drawing/2014/main" id="{4BBD5770-C8DC-4BB0-A3B8-3A7AF26D7C56}"/>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D814882D-A8D1-4B61-809D-780852CF4432}"/>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EAA51B4A-AC65-4AE2-9E7D-8679A9B2CBAE}"/>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1">
            <a:extLst>
              <a:ext uri="{FF2B5EF4-FFF2-40B4-BE49-F238E27FC236}">
                <a16:creationId xmlns:a16="http://schemas.microsoft.com/office/drawing/2014/main" id="{36CB936E-4E48-4A04-A17D-DEC06FB768CD}"/>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1. Why might someone borrow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money?</a:t>
            </a:r>
          </a:p>
        </p:txBody>
      </p:sp>
      <p:sp>
        <p:nvSpPr>
          <p:cNvPr id="8" name="option-0-0">
            <a:extLst>
              <a:ext uri="{FF2B5EF4-FFF2-40B4-BE49-F238E27FC236}">
                <a16:creationId xmlns:a16="http://schemas.microsoft.com/office/drawing/2014/main" id="{2022EA01-E89B-4847-8EA8-E6B5ED9A0AAE}"/>
              </a:ext>
            </a:extLst>
          </p:cNvPr>
          <p:cNvSpPr>
            <a:spLocks noGrp="1"/>
          </p:cNvSpPr>
          <p:nvPr/>
        </p:nvSpPr>
        <p:spPr>
          <a:xfrm>
            <a:off x="742950" y="26003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An unexpected problem</a:t>
            </a:r>
          </a:p>
        </p:txBody>
      </p:sp>
      <p:sp>
        <p:nvSpPr>
          <p:cNvPr id="9" name="option-0-1">
            <a:extLst>
              <a:ext uri="{FF2B5EF4-FFF2-40B4-BE49-F238E27FC236}">
                <a16:creationId xmlns:a16="http://schemas.microsoft.com/office/drawing/2014/main" id="{1AEAEE7C-82D6-4FDD-A685-0CC6F0550137}"/>
              </a:ext>
            </a:extLst>
          </p:cNvPr>
          <p:cNvSpPr>
            <a:spLocks noGrp="1"/>
          </p:cNvSpPr>
          <p:nvPr/>
        </p:nvSpPr>
        <p:spPr>
          <a:xfrm>
            <a:off x="742950" y="33432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 plan to end a friendship</a:t>
            </a:r>
          </a:p>
        </p:txBody>
      </p:sp>
      <p:sp>
        <p:nvSpPr>
          <p:cNvPr id="10" name="option-0-2">
            <a:extLst>
              <a:ext uri="{FF2B5EF4-FFF2-40B4-BE49-F238E27FC236}">
                <a16:creationId xmlns:a16="http://schemas.microsoft.com/office/drawing/2014/main" id="{54E45549-F467-423A-B6C8-42490E9FEE87}"/>
              </a:ext>
            </a:extLst>
          </p:cNvPr>
          <p:cNvSpPr>
            <a:spLocks noGrp="1"/>
          </p:cNvSpPr>
          <p:nvPr/>
        </p:nvSpPr>
        <p:spPr>
          <a:xfrm>
            <a:off x="742950" y="40862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A need to lend money</a:t>
            </a:r>
          </a:p>
        </p:txBody>
      </p:sp>
      <p:sp>
        <p:nvSpPr>
          <p:cNvPr id="11" name="option-0-3">
            <a:extLst>
              <a:ext uri="{FF2B5EF4-FFF2-40B4-BE49-F238E27FC236}">
                <a16:creationId xmlns:a16="http://schemas.microsoft.com/office/drawing/2014/main" id="{01DF68DA-6E8F-47E6-96E6-34630F1AB567}"/>
              </a:ext>
            </a:extLst>
          </p:cNvPr>
          <p:cNvSpPr>
            <a:spLocks noGrp="1"/>
          </p:cNvSpPr>
          <p:nvPr/>
        </p:nvSpPr>
        <p:spPr>
          <a:xfrm>
            <a:off x="742950" y="48291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A wish to avoid friends</a:t>
            </a:r>
          </a:p>
        </p:txBody>
      </p:sp>
      <p:sp>
        <p:nvSpPr>
          <p:cNvPr id="12" name="question-2">
            <a:extLst>
              <a:ext uri="{FF2B5EF4-FFF2-40B4-BE49-F238E27FC236}">
                <a16:creationId xmlns:a16="http://schemas.microsoft.com/office/drawing/2014/main" id="{B37DB99A-E61F-47A3-83B9-51F2FF41F607}"/>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2. What may happen when repayment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is late?</a:t>
            </a:r>
          </a:p>
        </p:txBody>
      </p:sp>
      <p:sp>
        <p:nvSpPr>
          <p:cNvPr id="13" name="option-1-0">
            <a:extLst>
              <a:ext uri="{FF2B5EF4-FFF2-40B4-BE49-F238E27FC236}">
                <a16:creationId xmlns:a16="http://schemas.microsoft.com/office/drawing/2014/main" id="{78E4EAD1-9DA4-42BA-A10A-061412901F95}"/>
              </a:ext>
            </a:extLst>
          </p:cNvPr>
          <p:cNvSpPr>
            <a:spLocks noGrp="1"/>
          </p:cNvSpPr>
          <p:nvPr/>
        </p:nvSpPr>
        <p:spPr>
          <a:xfrm>
            <a:off x="5410200" y="26003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Both friends may feel uncomfortable</a:t>
            </a:r>
          </a:p>
        </p:txBody>
      </p:sp>
      <p:sp>
        <p:nvSpPr>
          <p:cNvPr id="14" name="option-1-1">
            <a:extLst>
              <a:ext uri="{FF2B5EF4-FFF2-40B4-BE49-F238E27FC236}">
                <a16:creationId xmlns:a16="http://schemas.microsoft.com/office/drawing/2014/main" id="{431C979B-1D92-4137-A05B-9C2C9C6C7D18}"/>
              </a:ext>
            </a:extLst>
          </p:cNvPr>
          <p:cNvSpPr>
            <a:spLocks noGrp="1"/>
          </p:cNvSpPr>
          <p:nvPr/>
        </p:nvSpPr>
        <p:spPr>
          <a:xfrm>
            <a:off x="5410200" y="33432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The borrower feels more confident</a:t>
            </a:r>
          </a:p>
        </p:txBody>
      </p:sp>
      <p:sp>
        <p:nvSpPr>
          <p:cNvPr id="15" name="option-1-2">
            <a:extLst>
              <a:ext uri="{FF2B5EF4-FFF2-40B4-BE49-F238E27FC236}">
                <a16:creationId xmlns:a16="http://schemas.microsoft.com/office/drawing/2014/main" id="{916DFB00-2EF0-4D7C-BD28-B73477B22CD2}"/>
              </a:ext>
            </a:extLst>
          </p:cNvPr>
          <p:cNvSpPr>
            <a:spLocks noGrp="1"/>
          </p:cNvSpPr>
          <p:nvPr/>
        </p:nvSpPr>
        <p:spPr>
          <a:xfrm>
            <a:off x="5410200" y="40862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The lender always lends more</a:t>
            </a:r>
          </a:p>
        </p:txBody>
      </p:sp>
      <p:sp>
        <p:nvSpPr>
          <p:cNvPr id="16" name="option-1-3">
            <a:extLst>
              <a:ext uri="{FF2B5EF4-FFF2-40B4-BE49-F238E27FC236}">
                <a16:creationId xmlns:a16="http://schemas.microsoft.com/office/drawing/2014/main" id="{42D857D2-4A59-40F5-9A30-547D7347280E}"/>
              </a:ext>
            </a:extLst>
          </p:cNvPr>
          <p:cNvSpPr>
            <a:spLocks noGrp="1"/>
          </p:cNvSpPr>
          <p:nvPr/>
        </p:nvSpPr>
        <p:spPr>
          <a:xfrm>
            <a:off x="5410200" y="48291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Both friends forget the loan</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527365450"/>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6CD1B24C-71FE-4CEF-8D00-849997DE8224}"/>
              </a:ext>
            </a:extLst>
          </p:cNvPr>
          <p:cNvPicPr>
            <a:picLocks noChangeAspect="1"/>
          </p:cNvPicPr>
          <p:nvPr/>
        </p:nvPicPr>
        <p:blipFill rotWithShape="1">
          <a:blip r:embed="rId5"/>
          <a:srcRect l="-181" r="18847"/>
          <a:stretch/>
        </p:blipFill>
        <p:spPr>
          <a:xfrm>
            <a:off x="8483600" y="0"/>
            <a:ext cx="3718560" cy="6858000"/>
          </a:xfrm>
          <a:prstGeom prst="rect">
            <a:avLst/>
          </a:prstGeom>
        </p:spPr>
      </p:pic>
      <p:sp>
        <p:nvSpPr>
          <p:cNvPr id="2" name="title">
            <a:extLst>
              <a:ext uri="{FF2B5EF4-FFF2-40B4-BE49-F238E27FC236}">
                <a16:creationId xmlns:a16="http://schemas.microsoft.com/office/drawing/2014/main" id="{680DAFF0-8C5E-47C8-BD18-1AA3D6486649}"/>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3 and 4</a:t>
            </a:r>
          </a:p>
        </p:txBody>
      </p:sp>
      <p:sp>
        <p:nvSpPr>
          <p:cNvPr id="3" name="topic">
            <a:extLst>
              <a:ext uri="{FF2B5EF4-FFF2-40B4-BE49-F238E27FC236}">
                <a16:creationId xmlns:a16="http://schemas.microsoft.com/office/drawing/2014/main" id="{2E3571CF-0BCC-4D19-9182-3423003F0094}"/>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Borrowing Money from a Friend</a:t>
            </a:r>
          </a:p>
        </p:txBody>
      </p:sp>
      <p:sp>
        <p:nvSpPr>
          <p:cNvPr id="4" name="footer">
            <a:extLst>
              <a:ext uri="{FF2B5EF4-FFF2-40B4-BE49-F238E27FC236}">
                <a16:creationId xmlns:a16="http://schemas.microsoft.com/office/drawing/2014/main" id="{AAD3F21A-D30D-4ED1-90A3-93755A1EF1CF}"/>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DFA7E001-EC55-4894-9447-DB8E47181CE1}"/>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FF576104-1308-4886-BBB5-28C218489295}"/>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3">
            <a:extLst>
              <a:ext uri="{FF2B5EF4-FFF2-40B4-BE49-F238E27FC236}">
                <a16:creationId xmlns:a16="http://schemas.microsoft.com/office/drawing/2014/main" id="{EAD80702-2D39-4E26-8F06-A5245045DC3C}"/>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3. Why might a borrower avoid a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friend?</a:t>
            </a:r>
          </a:p>
        </p:txBody>
      </p:sp>
      <p:sp>
        <p:nvSpPr>
          <p:cNvPr id="8" name="option-0-0">
            <a:extLst>
              <a:ext uri="{FF2B5EF4-FFF2-40B4-BE49-F238E27FC236}">
                <a16:creationId xmlns:a16="http://schemas.microsoft.com/office/drawing/2014/main" id="{B9C453E3-E0B4-4000-9A66-3164F60E50AE}"/>
              </a:ext>
            </a:extLst>
          </p:cNvPr>
          <p:cNvSpPr>
            <a:spLocks noGrp="1"/>
          </p:cNvSpPr>
          <p:nvPr/>
        </p:nvSpPr>
        <p:spPr>
          <a:xfrm>
            <a:off x="700405" y="26003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Embarrassment</a:t>
            </a:r>
          </a:p>
        </p:txBody>
      </p:sp>
      <p:sp>
        <p:nvSpPr>
          <p:cNvPr id="9" name="option-0-1">
            <a:extLst>
              <a:ext uri="{FF2B5EF4-FFF2-40B4-BE49-F238E27FC236}">
                <a16:creationId xmlns:a16="http://schemas.microsoft.com/office/drawing/2014/main" id="{A45732EF-6CA4-4A75-A865-EDDB27E10DDB}"/>
              </a:ext>
            </a:extLst>
          </p:cNvPr>
          <p:cNvSpPr>
            <a:spLocks noGrp="1"/>
          </p:cNvSpPr>
          <p:nvPr/>
        </p:nvSpPr>
        <p:spPr>
          <a:xfrm>
            <a:off x="700405" y="33432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Pride in repaying early</a:t>
            </a:r>
          </a:p>
        </p:txBody>
      </p:sp>
      <p:sp>
        <p:nvSpPr>
          <p:cNvPr id="10" name="option-0-2">
            <a:extLst>
              <a:ext uri="{FF2B5EF4-FFF2-40B4-BE49-F238E27FC236}">
                <a16:creationId xmlns:a16="http://schemas.microsoft.com/office/drawing/2014/main" id="{94E4AF00-5195-4B12-AE29-AD0F770D0857}"/>
              </a:ext>
            </a:extLst>
          </p:cNvPr>
          <p:cNvSpPr>
            <a:spLocks noGrp="1"/>
          </p:cNvSpPr>
          <p:nvPr/>
        </p:nvSpPr>
        <p:spPr>
          <a:xfrm>
            <a:off x="700405" y="40862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A wish to give advice</a:t>
            </a:r>
          </a:p>
        </p:txBody>
      </p:sp>
      <p:sp>
        <p:nvSpPr>
          <p:cNvPr id="11" name="option-0-3">
            <a:extLst>
              <a:ext uri="{FF2B5EF4-FFF2-40B4-BE49-F238E27FC236}">
                <a16:creationId xmlns:a16="http://schemas.microsoft.com/office/drawing/2014/main" id="{D8A119E4-4B77-47CB-9F0C-54C0887D54C8}"/>
              </a:ext>
            </a:extLst>
          </p:cNvPr>
          <p:cNvSpPr>
            <a:spLocks noGrp="1"/>
          </p:cNvSpPr>
          <p:nvPr/>
        </p:nvSpPr>
        <p:spPr>
          <a:xfrm>
            <a:off x="700405" y="48291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Lack of interest in money</a:t>
            </a:r>
          </a:p>
        </p:txBody>
      </p:sp>
      <p:sp>
        <p:nvSpPr>
          <p:cNvPr id="12" name="question-4">
            <a:extLst>
              <a:ext uri="{FF2B5EF4-FFF2-40B4-BE49-F238E27FC236}">
                <a16:creationId xmlns:a16="http://schemas.microsoft.com/office/drawing/2014/main" id="{9753B488-DD5E-41D7-A87E-7FD23BE7B34D}"/>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4. How might the lender feel?</a:t>
            </a:r>
          </a:p>
        </p:txBody>
      </p:sp>
      <p:sp>
        <p:nvSpPr>
          <p:cNvPr id="13" name="option-1-0">
            <a:extLst>
              <a:ext uri="{FF2B5EF4-FFF2-40B4-BE49-F238E27FC236}">
                <a16:creationId xmlns:a16="http://schemas.microsoft.com/office/drawing/2014/main" id="{05F32931-5614-429C-8C2A-2EC80CA27112}"/>
              </a:ext>
            </a:extLst>
          </p:cNvPr>
          <p:cNvSpPr>
            <a:spLocks noGrp="1"/>
          </p:cNvSpPr>
          <p:nvPr/>
        </p:nvSpPr>
        <p:spPr>
          <a:xfrm>
            <a:off x="5367655" y="26003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Pleased about the delay</a:t>
            </a:r>
          </a:p>
        </p:txBody>
      </p:sp>
      <p:sp>
        <p:nvSpPr>
          <p:cNvPr id="14" name="option-1-1">
            <a:extLst>
              <a:ext uri="{FF2B5EF4-FFF2-40B4-BE49-F238E27FC236}">
                <a16:creationId xmlns:a16="http://schemas.microsoft.com/office/drawing/2014/main" id="{3D8A543A-A2AF-450D-B730-0B94E6685B16}"/>
              </a:ext>
            </a:extLst>
          </p:cNvPr>
          <p:cNvSpPr>
            <a:spLocks noGrp="1"/>
          </p:cNvSpPr>
          <p:nvPr/>
        </p:nvSpPr>
        <p:spPr>
          <a:xfrm>
            <a:off x="5367655" y="33432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Worried or angry</a:t>
            </a:r>
          </a:p>
        </p:txBody>
      </p:sp>
      <p:sp>
        <p:nvSpPr>
          <p:cNvPr id="15" name="option-1-2">
            <a:extLst>
              <a:ext uri="{FF2B5EF4-FFF2-40B4-BE49-F238E27FC236}">
                <a16:creationId xmlns:a16="http://schemas.microsoft.com/office/drawing/2014/main" id="{37066317-7F4B-46E7-9523-E52A58712A6E}"/>
              </a:ext>
            </a:extLst>
          </p:cNvPr>
          <p:cNvSpPr>
            <a:spLocks noGrp="1"/>
          </p:cNvSpPr>
          <p:nvPr/>
        </p:nvSpPr>
        <p:spPr>
          <a:xfrm>
            <a:off x="5367655" y="40862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Embarrassed about borrowing</a:t>
            </a:r>
          </a:p>
        </p:txBody>
      </p:sp>
      <p:sp>
        <p:nvSpPr>
          <p:cNvPr id="16" name="option-1-3">
            <a:extLst>
              <a:ext uri="{FF2B5EF4-FFF2-40B4-BE49-F238E27FC236}">
                <a16:creationId xmlns:a16="http://schemas.microsoft.com/office/drawing/2014/main" id="{AB1A7C3F-BED2-4073-A2A5-0416188188B2}"/>
              </a:ext>
            </a:extLst>
          </p:cNvPr>
          <p:cNvSpPr>
            <a:spLocks noGrp="1"/>
          </p:cNvSpPr>
          <p:nvPr/>
        </p:nvSpPr>
        <p:spPr>
          <a:xfrm>
            <a:off x="5367655" y="48291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Excited about a new plan</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635865896"/>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517A70B1-3B94-4B9A-89E6-B3031796EB21}"/>
              </a:ext>
            </a:extLst>
          </p:cNvPr>
          <p:cNvPicPr>
            <a:picLocks noChangeAspect="1"/>
          </p:cNvPicPr>
          <p:nvPr/>
        </p:nvPicPr>
        <p:blipFill rotWithShape="1">
          <a:blip r:embed="rId5"/>
          <a:srcRect l="8486" r="23958"/>
          <a:stretch/>
        </p:blipFill>
        <p:spPr>
          <a:xfrm>
            <a:off x="9103360" y="0"/>
            <a:ext cx="3088640" cy="6858000"/>
          </a:xfrm>
          <a:prstGeom prst="rect">
            <a:avLst/>
          </a:prstGeom>
        </p:spPr>
      </p:pic>
      <p:sp>
        <p:nvSpPr>
          <p:cNvPr id="2" name="title">
            <a:extLst>
              <a:ext uri="{FF2B5EF4-FFF2-40B4-BE49-F238E27FC236}">
                <a16:creationId xmlns:a16="http://schemas.microsoft.com/office/drawing/2014/main" id="{C80F64E1-D3F7-41D4-A2A2-239A99EE49A3}"/>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5 and 6</a:t>
            </a:r>
          </a:p>
        </p:txBody>
      </p:sp>
      <p:sp>
        <p:nvSpPr>
          <p:cNvPr id="3" name="topic">
            <a:extLst>
              <a:ext uri="{FF2B5EF4-FFF2-40B4-BE49-F238E27FC236}">
                <a16:creationId xmlns:a16="http://schemas.microsoft.com/office/drawing/2014/main" id="{06E16C51-49E2-4C9B-8C38-44B1C2BB4E51}"/>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Borrowing Money from a Friend</a:t>
            </a:r>
          </a:p>
        </p:txBody>
      </p:sp>
      <p:sp>
        <p:nvSpPr>
          <p:cNvPr id="4" name="footer">
            <a:extLst>
              <a:ext uri="{FF2B5EF4-FFF2-40B4-BE49-F238E27FC236}">
                <a16:creationId xmlns:a16="http://schemas.microsoft.com/office/drawing/2014/main" id="{D1C69591-5826-4E45-9849-6F1C7287692B}"/>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C049BB88-C73C-4C28-BABA-A8BB162554F7}"/>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5526943C-F4E1-4F75-A82B-F9FFB612A4BE}"/>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5">
            <a:extLst>
              <a:ext uri="{FF2B5EF4-FFF2-40B4-BE49-F238E27FC236}">
                <a16:creationId xmlns:a16="http://schemas.microsoft.com/office/drawing/2014/main" id="{15A82178-9EF2-486D-BB2D-1CFB3CB2F42C}"/>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5. What can matter more than the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amount borrowed?</a:t>
            </a:r>
          </a:p>
        </p:txBody>
      </p:sp>
      <p:sp>
        <p:nvSpPr>
          <p:cNvPr id="8" name="option-0-0">
            <a:extLst>
              <a:ext uri="{FF2B5EF4-FFF2-40B4-BE49-F238E27FC236}">
                <a16:creationId xmlns:a16="http://schemas.microsoft.com/office/drawing/2014/main" id="{67C4FF7A-3C4A-4AF7-B8EF-00C4869CFECC}"/>
              </a:ext>
            </a:extLst>
          </p:cNvPr>
          <p:cNvSpPr>
            <a:spLocks noGrp="1"/>
          </p:cNvSpPr>
          <p:nvPr/>
        </p:nvSpPr>
        <p:spPr>
          <a:xfrm>
            <a:off x="695325" y="27241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The age of the lender</a:t>
            </a:r>
          </a:p>
        </p:txBody>
      </p:sp>
      <p:sp>
        <p:nvSpPr>
          <p:cNvPr id="9" name="option-0-1">
            <a:extLst>
              <a:ext uri="{FF2B5EF4-FFF2-40B4-BE49-F238E27FC236}">
                <a16:creationId xmlns:a16="http://schemas.microsoft.com/office/drawing/2014/main" id="{47C12632-150A-4D9C-9D50-9D6F4113A76B}"/>
              </a:ext>
            </a:extLst>
          </p:cNvPr>
          <p:cNvSpPr>
            <a:spLocks noGrp="1"/>
          </p:cNvSpPr>
          <p:nvPr/>
        </p:nvSpPr>
        <p:spPr>
          <a:xfrm>
            <a:off x="695325" y="34671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The place where friends meet</a:t>
            </a:r>
          </a:p>
        </p:txBody>
      </p:sp>
      <p:sp>
        <p:nvSpPr>
          <p:cNvPr id="10" name="option-0-2">
            <a:extLst>
              <a:ext uri="{FF2B5EF4-FFF2-40B4-BE49-F238E27FC236}">
                <a16:creationId xmlns:a16="http://schemas.microsoft.com/office/drawing/2014/main" id="{7C0F7DDA-8161-4820-988A-8A2EEE518872}"/>
              </a:ext>
            </a:extLst>
          </p:cNvPr>
          <p:cNvSpPr>
            <a:spLocks noGrp="1"/>
          </p:cNvSpPr>
          <p:nvPr/>
        </p:nvSpPr>
        <p:spPr>
          <a:xfrm>
            <a:off x="695325" y="42100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The number of other friends</a:t>
            </a:r>
          </a:p>
        </p:txBody>
      </p:sp>
      <p:sp>
        <p:nvSpPr>
          <p:cNvPr id="11" name="option-0-3">
            <a:extLst>
              <a:ext uri="{FF2B5EF4-FFF2-40B4-BE49-F238E27FC236}">
                <a16:creationId xmlns:a16="http://schemas.microsoft.com/office/drawing/2014/main" id="{992081EB-ABB9-40C5-87A6-C5FCA381E7A1}"/>
              </a:ext>
            </a:extLst>
          </p:cNvPr>
          <p:cNvSpPr>
            <a:spLocks noGrp="1"/>
          </p:cNvSpPr>
          <p:nvPr/>
        </p:nvSpPr>
        <p:spPr>
          <a:xfrm>
            <a:off x="695325" y="49530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Clear communication</a:t>
            </a:r>
          </a:p>
        </p:txBody>
      </p:sp>
      <p:sp>
        <p:nvSpPr>
          <p:cNvPr id="12" name="question-6">
            <a:extLst>
              <a:ext uri="{FF2B5EF4-FFF2-40B4-BE49-F238E27FC236}">
                <a16:creationId xmlns:a16="http://schemas.microsoft.com/office/drawing/2014/main" id="{0FE3A050-21FB-499A-A2C5-4DF503749D4C}"/>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6. What should friends agree on?</a:t>
            </a:r>
          </a:p>
        </p:txBody>
      </p:sp>
      <p:sp>
        <p:nvSpPr>
          <p:cNvPr id="13" name="option-1-0">
            <a:extLst>
              <a:ext uri="{FF2B5EF4-FFF2-40B4-BE49-F238E27FC236}">
                <a16:creationId xmlns:a16="http://schemas.microsoft.com/office/drawing/2014/main" id="{376849E7-ECCD-45A0-83F3-69BED3923DF9}"/>
              </a:ext>
            </a:extLst>
          </p:cNvPr>
          <p:cNvSpPr>
            <a:spLocks noGrp="1"/>
          </p:cNvSpPr>
          <p:nvPr/>
        </p:nvSpPr>
        <p:spPr>
          <a:xfrm>
            <a:off x="5362575" y="27241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Who will choose their friends</a:t>
            </a:r>
          </a:p>
        </p:txBody>
      </p:sp>
      <p:sp>
        <p:nvSpPr>
          <p:cNvPr id="14" name="option-1-1">
            <a:extLst>
              <a:ext uri="{FF2B5EF4-FFF2-40B4-BE49-F238E27FC236}">
                <a16:creationId xmlns:a16="http://schemas.microsoft.com/office/drawing/2014/main" id="{161951C4-58D2-4164-9E99-AACE4FB3E79D}"/>
              </a:ext>
            </a:extLst>
          </p:cNvPr>
          <p:cNvSpPr>
            <a:spLocks noGrp="1"/>
          </p:cNvSpPr>
          <p:nvPr/>
        </p:nvSpPr>
        <p:spPr>
          <a:xfrm>
            <a:off x="5362575" y="34671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When the money will be returned</a:t>
            </a:r>
          </a:p>
        </p:txBody>
      </p:sp>
      <p:sp>
        <p:nvSpPr>
          <p:cNvPr id="15" name="option-1-2">
            <a:extLst>
              <a:ext uri="{FF2B5EF4-FFF2-40B4-BE49-F238E27FC236}">
                <a16:creationId xmlns:a16="http://schemas.microsoft.com/office/drawing/2014/main" id="{117BDC84-FA07-4C89-B689-3891FF793858}"/>
              </a:ext>
            </a:extLst>
          </p:cNvPr>
          <p:cNvSpPr>
            <a:spLocks noGrp="1"/>
          </p:cNvSpPr>
          <p:nvPr/>
        </p:nvSpPr>
        <p:spPr>
          <a:xfrm>
            <a:off x="5362575" y="42100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How to avoid discussing the loan</a:t>
            </a:r>
          </a:p>
        </p:txBody>
      </p:sp>
      <p:sp>
        <p:nvSpPr>
          <p:cNvPr id="16" name="option-1-3">
            <a:extLst>
              <a:ext uri="{FF2B5EF4-FFF2-40B4-BE49-F238E27FC236}">
                <a16:creationId xmlns:a16="http://schemas.microsoft.com/office/drawing/2014/main" id="{A587C257-44DE-4F37-BC59-781DB6FCF2B9}"/>
              </a:ext>
            </a:extLst>
          </p:cNvPr>
          <p:cNvSpPr>
            <a:spLocks noGrp="1"/>
          </p:cNvSpPr>
          <p:nvPr/>
        </p:nvSpPr>
        <p:spPr>
          <a:xfrm>
            <a:off x="5362575" y="49530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Where they will spend every evening</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553805110"/>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A8A8E0E5-6363-4E26-9CAB-63B5AC8DC0B7}"/>
              </a:ext>
            </a:extLst>
          </p:cNvPr>
          <p:cNvPicPr>
            <a:picLocks noChangeAspect="1"/>
          </p:cNvPicPr>
          <p:nvPr/>
        </p:nvPicPr>
        <p:blipFill rotWithShape="1">
          <a:blip r:embed="rId5"/>
          <a:srcRect l="17291" r="23958"/>
          <a:stretch/>
        </p:blipFill>
        <p:spPr>
          <a:xfrm>
            <a:off x="9505950" y="0"/>
            <a:ext cx="2686050" cy="6858000"/>
          </a:xfrm>
          <a:prstGeom prst="rect">
            <a:avLst/>
          </a:prstGeom>
        </p:spPr>
      </p:pic>
      <p:sp>
        <p:nvSpPr>
          <p:cNvPr id="2" name="title">
            <a:extLst>
              <a:ext uri="{FF2B5EF4-FFF2-40B4-BE49-F238E27FC236}">
                <a16:creationId xmlns:a16="http://schemas.microsoft.com/office/drawing/2014/main" id="{BCB83F57-C34A-4B57-959D-40935AA50686}"/>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7 and 8</a:t>
            </a:r>
          </a:p>
        </p:txBody>
      </p:sp>
      <p:sp>
        <p:nvSpPr>
          <p:cNvPr id="3" name="topic">
            <a:extLst>
              <a:ext uri="{FF2B5EF4-FFF2-40B4-BE49-F238E27FC236}">
                <a16:creationId xmlns:a16="http://schemas.microsoft.com/office/drawing/2014/main" id="{34AF2969-CE88-4BAD-B8D0-AA3482682C2F}"/>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Borrowing Money from a Friend</a:t>
            </a:r>
          </a:p>
        </p:txBody>
      </p:sp>
      <p:sp>
        <p:nvSpPr>
          <p:cNvPr id="4" name="footer">
            <a:extLst>
              <a:ext uri="{FF2B5EF4-FFF2-40B4-BE49-F238E27FC236}">
                <a16:creationId xmlns:a16="http://schemas.microsoft.com/office/drawing/2014/main" id="{D6F74AB7-B185-4958-BAC8-588CF70CFA75}"/>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C6EE4071-5E82-4072-9FC3-9B7FF8F69B67}"/>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5A01DAC3-1D20-48CC-AD70-9B4A01EF2E05}"/>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7">
            <a:extLst>
              <a:ext uri="{FF2B5EF4-FFF2-40B4-BE49-F238E27FC236}">
                <a16:creationId xmlns:a16="http://schemas.microsoft.com/office/drawing/2014/main" id="{4CEDFE17-6DD8-4C54-B1F4-D5342A562645}"/>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7. What should they do if the plan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changes?</a:t>
            </a:r>
          </a:p>
        </p:txBody>
      </p:sp>
      <p:sp>
        <p:nvSpPr>
          <p:cNvPr id="8" name="option-0-0">
            <a:extLst>
              <a:ext uri="{FF2B5EF4-FFF2-40B4-BE49-F238E27FC236}">
                <a16:creationId xmlns:a16="http://schemas.microsoft.com/office/drawing/2014/main" id="{47D23A42-8855-4DB3-AB09-AD823F1AB936}"/>
              </a:ext>
            </a:extLst>
          </p:cNvPr>
          <p:cNvSpPr>
            <a:spLocks noGrp="1"/>
          </p:cNvSpPr>
          <p:nvPr/>
        </p:nvSpPr>
        <p:spPr>
          <a:xfrm>
            <a:off x="762000" y="26003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Hide the reason for the change</a:t>
            </a:r>
          </a:p>
        </p:txBody>
      </p:sp>
      <p:sp>
        <p:nvSpPr>
          <p:cNvPr id="9" name="option-0-1">
            <a:extLst>
              <a:ext uri="{FF2B5EF4-FFF2-40B4-BE49-F238E27FC236}">
                <a16:creationId xmlns:a16="http://schemas.microsoft.com/office/drawing/2014/main" id="{C39225CF-C178-4B79-9849-FF3404CD7393}"/>
              </a:ext>
            </a:extLst>
          </p:cNvPr>
          <p:cNvSpPr>
            <a:spLocks noGrp="1"/>
          </p:cNvSpPr>
          <p:nvPr/>
        </p:nvSpPr>
        <p:spPr>
          <a:xfrm>
            <a:off x="762000" y="33432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Stop speaking to each other</a:t>
            </a:r>
          </a:p>
        </p:txBody>
      </p:sp>
      <p:sp>
        <p:nvSpPr>
          <p:cNvPr id="10" name="option-0-2">
            <a:extLst>
              <a:ext uri="{FF2B5EF4-FFF2-40B4-BE49-F238E27FC236}">
                <a16:creationId xmlns:a16="http://schemas.microsoft.com/office/drawing/2014/main" id="{92393C57-F465-46A4-AF94-1EAB417E0E04}"/>
              </a:ext>
            </a:extLst>
          </p:cNvPr>
          <p:cNvSpPr>
            <a:spLocks noGrp="1"/>
          </p:cNvSpPr>
          <p:nvPr/>
        </p:nvSpPr>
        <p:spPr>
          <a:xfrm>
            <a:off x="762000" y="40862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Be honest about it</a:t>
            </a:r>
          </a:p>
        </p:txBody>
      </p:sp>
      <p:sp>
        <p:nvSpPr>
          <p:cNvPr id="11" name="option-0-3">
            <a:extLst>
              <a:ext uri="{FF2B5EF4-FFF2-40B4-BE49-F238E27FC236}">
                <a16:creationId xmlns:a16="http://schemas.microsoft.com/office/drawing/2014/main" id="{790D6C90-8822-421A-B2D6-4551E0FE1AD8}"/>
              </a:ext>
            </a:extLst>
          </p:cNvPr>
          <p:cNvSpPr>
            <a:spLocks noGrp="1"/>
          </p:cNvSpPr>
          <p:nvPr/>
        </p:nvSpPr>
        <p:spPr>
          <a:xfrm>
            <a:off x="762000" y="48291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Assume the other person knows</a:t>
            </a:r>
          </a:p>
        </p:txBody>
      </p:sp>
      <p:sp>
        <p:nvSpPr>
          <p:cNvPr id="12" name="question-8">
            <a:extLst>
              <a:ext uri="{FF2B5EF4-FFF2-40B4-BE49-F238E27FC236}">
                <a16:creationId xmlns:a16="http://schemas.microsoft.com/office/drawing/2014/main" id="{10B0A7E7-57A1-4196-8D6F-9A8A60CF8157}"/>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8. Why do some friends avoid lending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money?</a:t>
            </a:r>
          </a:p>
        </p:txBody>
      </p:sp>
      <p:sp>
        <p:nvSpPr>
          <p:cNvPr id="13" name="option-1-0">
            <a:extLst>
              <a:ext uri="{FF2B5EF4-FFF2-40B4-BE49-F238E27FC236}">
                <a16:creationId xmlns:a16="http://schemas.microsoft.com/office/drawing/2014/main" id="{F1B7D714-48C5-40F0-938D-F3E4C7A05048}"/>
              </a:ext>
            </a:extLst>
          </p:cNvPr>
          <p:cNvSpPr>
            <a:spLocks noGrp="1"/>
          </p:cNvSpPr>
          <p:nvPr/>
        </p:nvSpPr>
        <p:spPr>
          <a:xfrm>
            <a:off x="5429250" y="26003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To protect their friendship</a:t>
            </a:r>
          </a:p>
        </p:txBody>
      </p:sp>
      <p:sp>
        <p:nvSpPr>
          <p:cNvPr id="14" name="option-1-1">
            <a:extLst>
              <a:ext uri="{FF2B5EF4-FFF2-40B4-BE49-F238E27FC236}">
                <a16:creationId xmlns:a16="http://schemas.microsoft.com/office/drawing/2014/main" id="{92E9F65E-45E6-4756-93D1-C8B766405EF0}"/>
              </a:ext>
            </a:extLst>
          </p:cNvPr>
          <p:cNvSpPr>
            <a:spLocks noGrp="1"/>
          </p:cNvSpPr>
          <p:nvPr/>
        </p:nvSpPr>
        <p:spPr>
          <a:xfrm>
            <a:off x="5429250" y="33432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To avoid making any plans</a:t>
            </a:r>
          </a:p>
        </p:txBody>
      </p:sp>
      <p:sp>
        <p:nvSpPr>
          <p:cNvPr id="15" name="option-1-2">
            <a:extLst>
              <a:ext uri="{FF2B5EF4-FFF2-40B4-BE49-F238E27FC236}">
                <a16:creationId xmlns:a16="http://schemas.microsoft.com/office/drawing/2014/main" id="{E0142CE1-2262-4BFD-8F53-48F02EE60124}"/>
              </a:ext>
            </a:extLst>
          </p:cNvPr>
          <p:cNvSpPr>
            <a:spLocks noGrp="1"/>
          </p:cNvSpPr>
          <p:nvPr/>
        </p:nvSpPr>
        <p:spPr>
          <a:xfrm>
            <a:off x="5429250" y="40862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To stop all forms of help</a:t>
            </a:r>
          </a:p>
        </p:txBody>
      </p:sp>
      <p:sp>
        <p:nvSpPr>
          <p:cNvPr id="16" name="option-1-3">
            <a:extLst>
              <a:ext uri="{FF2B5EF4-FFF2-40B4-BE49-F238E27FC236}">
                <a16:creationId xmlns:a16="http://schemas.microsoft.com/office/drawing/2014/main" id="{93AFB251-D91A-40FE-8DC4-5DB5FCD95BD6}"/>
              </a:ext>
            </a:extLst>
          </p:cNvPr>
          <p:cNvSpPr>
            <a:spLocks noGrp="1"/>
          </p:cNvSpPr>
          <p:nvPr/>
        </p:nvSpPr>
        <p:spPr>
          <a:xfrm>
            <a:off x="5429250" y="48291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To encourage larger loans</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915795179"/>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FB4CBB12-FC2B-4B2C-9418-DF2FFA25D47E}"/>
              </a:ext>
            </a:extLst>
          </p:cNvPr>
          <p:cNvPicPr>
            <a:picLocks noChangeAspect="1"/>
          </p:cNvPicPr>
          <p:nvPr/>
        </p:nvPicPr>
        <p:blipFill rotWithShape="1">
          <a:blip r:embed="rId5"/>
          <a:srcRect l="15208" r="23958"/>
          <a:stretch/>
        </p:blipFill>
        <p:spPr>
          <a:xfrm>
            <a:off x="9410700" y="0"/>
            <a:ext cx="2781300" cy="6858000"/>
          </a:xfrm>
          <a:prstGeom prst="rect">
            <a:avLst/>
          </a:prstGeom>
        </p:spPr>
      </p:pic>
      <p:sp>
        <p:nvSpPr>
          <p:cNvPr id="2" name="title">
            <a:extLst>
              <a:ext uri="{FF2B5EF4-FFF2-40B4-BE49-F238E27FC236}">
                <a16:creationId xmlns:a16="http://schemas.microsoft.com/office/drawing/2014/main" id="{713B0C53-9F28-47C5-AA82-0AA42FD71E62}"/>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9 and 10</a:t>
            </a:r>
          </a:p>
        </p:txBody>
      </p:sp>
      <p:sp>
        <p:nvSpPr>
          <p:cNvPr id="3" name="topic">
            <a:extLst>
              <a:ext uri="{FF2B5EF4-FFF2-40B4-BE49-F238E27FC236}">
                <a16:creationId xmlns:a16="http://schemas.microsoft.com/office/drawing/2014/main" id="{D2B8A578-0CED-4958-A459-BE45004AB3EF}"/>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Borrowing Money from a Friend</a:t>
            </a:r>
          </a:p>
        </p:txBody>
      </p:sp>
      <p:sp>
        <p:nvSpPr>
          <p:cNvPr id="4" name="footer">
            <a:extLst>
              <a:ext uri="{FF2B5EF4-FFF2-40B4-BE49-F238E27FC236}">
                <a16:creationId xmlns:a16="http://schemas.microsoft.com/office/drawing/2014/main" id="{D3B508A5-8738-4395-B999-E0E5B16EAC3F}"/>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CE05E2F4-32F9-4433-848B-96A2695A8C53}"/>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0E25213B-AFC2-437C-9D8D-6F1963CD5D05}"/>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9">
            <a:extLst>
              <a:ext uri="{FF2B5EF4-FFF2-40B4-BE49-F238E27FC236}">
                <a16:creationId xmlns:a16="http://schemas.microsoft.com/office/drawing/2014/main" id="{6F01D7CA-5F84-426B-809C-EDBB960B6356}"/>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9. What do other friends believe?</a:t>
            </a:r>
          </a:p>
        </p:txBody>
      </p:sp>
      <p:sp>
        <p:nvSpPr>
          <p:cNvPr id="8" name="option-0-0">
            <a:extLst>
              <a:ext uri="{FF2B5EF4-FFF2-40B4-BE49-F238E27FC236}">
                <a16:creationId xmlns:a16="http://schemas.microsoft.com/office/drawing/2014/main" id="{80C19413-21CE-409F-96C8-688DE325F449}"/>
              </a:ext>
            </a:extLst>
          </p:cNvPr>
          <p:cNvSpPr>
            <a:spLocks noGrp="1"/>
          </p:cNvSpPr>
          <p:nvPr/>
        </p:nvSpPr>
        <p:spPr>
          <a:xfrm>
            <a:off x="695325" y="24669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Repayment dates are unnecessary</a:t>
            </a:r>
          </a:p>
        </p:txBody>
      </p:sp>
      <p:sp>
        <p:nvSpPr>
          <p:cNvPr id="9" name="option-0-1">
            <a:extLst>
              <a:ext uri="{FF2B5EF4-FFF2-40B4-BE49-F238E27FC236}">
                <a16:creationId xmlns:a16="http://schemas.microsoft.com/office/drawing/2014/main" id="{DFD3A55F-CE9F-408B-A0A0-1CDC1C2F5192}"/>
              </a:ext>
            </a:extLst>
          </p:cNvPr>
          <p:cNvSpPr>
            <a:spLocks noGrp="1"/>
          </p:cNvSpPr>
          <p:nvPr/>
        </p:nvSpPr>
        <p:spPr>
          <a:xfrm>
            <a:off x="695325" y="32099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Helping in difficult times matters</a:t>
            </a:r>
          </a:p>
        </p:txBody>
      </p:sp>
      <p:sp>
        <p:nvSpPr>
          <p:cNvPr id="10" name="option-0-2">
            <a:extLst>
              <a:ext uri="{FF2B5EF4-FFF2-40B4-BE49-F238E27FC236}">
                <a16:creationId xmlns:a16="http://schemas.microsoft.com/office/drawing/2014/main" id="{0168DEFC-2368-4445-95DD-AC18B22F8897}"/>
              </a:ext>
            </a:extLst>
          </p:cNvPr>
          <p:cNvSpPr>
            <a:spLocks noGrp="1"/>
          </p:cNvSpPr>
          <p:nvPr/>
        </p:nvSpPr>
        <p:spPr>
          <a:xfrm>
            <a:off x="695325" y="39528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large loans are useful</a:t>
            </a:r>
          </a:p>
        </p:txBody>
      </p:sp>
      <p:sp>
        <p:nvSpPr>
          <p:cNvPr id="11" name="option-0-3">
            <a:extLst>
              <a:ext uri="{FF2B5EF4-FFF2-40B4-BE49-F238E27FC236}">
                <a16:creationId xmlns:a16="http://schemas.microsoft.com/office/drawing/2014/main" id="{9D7C1D15-AA1B-4EE9-B55F-070D1AB6D963}"/>
              </a:ext>
            </a:extLst>
          </p:cNvPr>
          <p:cNvSpPr>
            <a:spLocks noGrp="1"/>
          </p:cNvSpPr>
          <p:nvPr/>
        </p:nvSpPr>
        <p:spPr>
          <a:xfrm>
            <a:off x="457200" y="53244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Loans always end friendships</a:t>
            </a:r>
          </a:p>
        </p:txBody>
      </p:sp>
      <p:sp>
        <p:nvSpPr>
          <p:cNvPr id="12" name="question-10">
            <a:extLst>
              <a:ext uri="{FF2B5EF4-FFF2-40B4-BE49-F238E27FC236}">
                <a16:creationId xmlns:a16="http://schemas.microsoft.com/office/drawing/2014/main" id="{E540D90B-7A84-4138-8BDD-FA98C44180CD}"/>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10. What is the main message?</a:t>
            </a:r>
          </a:p>
        </p:txBody>
      </p:sp>
      <p:sp>
        <p:nvSpPr>
          <p:cNvPr id="13" name="option-1-0">
            <a:extLst>
              <a:ext uri="{FF2B5EF4-FFF2-40B4-BE49-F238E27FC236}">
                <a16:creationId xmlns:a16="http://schemas.microsoft.com/office/drawing/2014/main" id="{6C5268B6-CAE2-4F75-81F8-A28E92073178}"/>
              </a:ext>
            </a:extLst>
          </p:cNvPr>
          <p:cNvSpPr>
            <a:spLocks noGrp="1"/>
          </p:cNvSpPr>
          <p:nvPr/>
        </p:nvSpPr>
        <p:spPr>
          <a:xfrm>
            <a:off x="5362575" y="24669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Every loan has the same result</a:t>
            </a:r>
          </a:p>
        </p:txBody>
      </p:sp>
      <p:sp>
        <p:nvSpPr>
          <p:cNvPr id="14" name="option-1-1">
            <a:extLst>
              <a:ext uri="{FF2B5EF4-FFF2-40B4-BE49-F238E27FC236}">
                <a16:creationId xmlns:a16="http://schemas.microsoft.com/office/drawing/2014/main" id="{F6ADE494-D5A5-417E-9838-CB422D864D4D}"/>
              </a:ext>
            </a:extLst>
          </p:cNvPr>
          <p:cNvSpPr>
            <a:spLocks noGrp="1"/>
          </p:cNvSpPr>
          <p:nvPr/>
        </p:nvSpPr>
        <p:spPr>
          <a:xfrm>
            <a:off x="5362575" y="32099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Money is the only cause of problems</a:t>
            </a:r>
          </a:p>
        </p:txBody>
      </p:sp>
      <p:sp>
        <p:nvSpPr>
          <p:cNvPr id="15" name="option-1-2">
            <a:extLst>
              <a:ext uri="{FF2B5EF4-FFF2-40B4-BE49-F238E27FC236}">
                <a16:creationId xmlns:a16="http://schemas.microsoft.com/office/drawing/2014/main" id="{DA0D6387-235D-451F-BBCB-9852C48A7B64}"/>
              </a:ext>
            </a:extLst>
          </p:cNvPr>
          <p:cNvSpPr>
            <a:spLocks noGrp="1"/>
          </p:cNvSpPr>
          <p:nvPr/>
        </p:nvSpPr>
        <p:spPr>
          <a:xfrm>
            <a:off x="5362575" y="39528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Trust and responsibility affect the result</a:t>
            </a:r>
          </a:p>
        </p:txBody>
      </p:sp>
      <p:sp>
        <p:nvSpPr>
          <p:cNvPr id="16" name="option-1-3">
            <a:extLst>
              <a:ext uri="{FF2B5EF4-FFF2-40B4-BE49-F238E27FC236}">
                <a16:creationId xmlns:a16="http://schemas.microsoft.com/office/drawing/2014/main" id="{E5F73675-0521-4F67-B750-3A906ADE48DB}"/>
              </a:ext>
            </a:extLst>
          </p:cNvPr>
          <p:cNvSpPr>
            <a:spLocks noGrp="1"/>
          </p:cNvSpPr>
          <p:nvPr/>
        </p:nvSpPr>
        <p:spPr>
          <a:xfrm>
            <a:off x="5124450" y="53244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Friends should never discuss money</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623834725"/>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AA0E53B9-A067-4E61-A0FD-18B0EEAF29E3}"/>
              </a:ext>
            </a:extLst>
          </p:cNvPr>
          <p:cNvPicPr>
            <a:picLocks noChangeAspect="1"/>
          </p:cNvPicPr>
          <p:nvPr/>
        </p:nvPicPr>
        <p:blipFill rotWithShape="1">
          <a:blip r:embed="rId5"/>
          <a:srcRect l="13" r="-1"/>
          <a:stretch/>
        </p:blipFill>
        <p:spPr>
          <a:xfrm>
            <a:off x="7620001" y="0"/>
            <a:ext cx="4571364" cy="6858000"/>
          </a:xfrm>
          <a:prstGeom prst="rect">
            <a:avLst/>
          </a:prstGeom>
        </p:spPr>
      </p:pic>
      <p:sp>
        <p:nvSpPr>
          <p:cNvPr id="2" name="title">
            <a:extLst>
              <a:ext uri="{FF2B5EF4-FFF2-40B4-BE49-F238E27FC236}">
                <a16:creationId xmlns:a16="http://schemas.microsoft.com/office/drawing/2014/main" id="{150FAA05-F172-4A77-82ED-D3D0B3F5CC17}"/>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Answer key</a:t>
            </a:r>
          </a:p>
        </p:txBody>
      </p:sp>
      <p:sp>
        <p:nvSpPr>
          <p:cNvPr id="3" name="topic">
            <a:extLst>
              <a:ext uri="{FF2B5EF4-FFF2-40B4-BE49-F238E27FC236}">
                <a16:creationId xmlns:a16="http://schemas.microsoft.com/office/drawing/2014/main" id="{F2CBA270-30EA-4B94-A0DF-2DB8BC3AD875}"/>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Borrowing Money from a Friend</a:t>
            </a:r>
          </a:p>
        </p:txBody>
      </p:sp>
      <p:sp>
        <p:nvSpPr>
          <p:cNvPr id="4" name="footer">
            <a:extLst>
              <a:ext uri="{FF2B5EF4-FFF2-40B4-BE49-F238E27FC236}">
                <a16:creationId xmlns:a16="http://schemas.microsoft.com/office/drawing/2014/main" id="{8B709C90-08F0-4C47-8616-BFFCA2D43F25}"/>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0F015592-2E1A-4E5E-8F9A-192FB5ECFA43}"/>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7BE6A451-8F0D-4FA5-A26B-8EC31346D232}"/>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key-instructions">
            <a:extLst>
              <a:ext uri="{FF2B5EF4-FFF2-40B4-BE49-F238E27FC236}">
                <a16:creationId xmlns:a16="http://schemas.microsoft.com/office/drawing/2014/main" id="{F5E7329F-D1CA-4814-B59E-8BE1715A7BFB}"/>
              </a:ext>
            </a:extLst>
          </p:cNvPr>
          <p:cNvSpPr>
            <a:spLocks noGrp="1"/>
          </p:cNvSpPr>
          <p:nvPr/>
        </p:nvSpPr>
        <p:spPr>
          <a:xfrm>
            <a:off x="457200" y="1838325"/>
            <a:ext cx="8572500" cy="476250"/>
          </a:xfrm>
          <a:prstGeom prst="rect">
            <a:avLst/>
          </a:prstGeom>
          <a:noFill/>
          <a:ln w="0">
            <a:noFill/>
            <a:prstDash val="solid"/>
          </a:ln>
        </p:spPr>
        <p:txBody>
          <a:bodyPr wrap="square" lIns="0" tIns="0" rIns="0" bIns="0">
            <a:noAutofit/>
          </a:bodyPr>
          <a:lstStyle>
            <a:defPPr>
              <a:defRPr sz="1950" b="0">
                <a:solidFill>
                  <a:srgbClr val="213C40"/>
                </a:solidFill>
                <a:latin typeface="Arial"/>
                <a:ea typeface="Arial"/>
                <a:cs typeface="Arial"/>
              </a:defRPr>
            </a:defPPr>
            <a:lvl1pPr>
              <a:defRPr sz="1950" b="0">
                <a:solidFill>
                  <a:srgbClr val="213C40"/>
                </a:solidFill>
                <a:latin typeface="Arial"/>
                <a:ea typeface="Arial"/>
                <a:cs typeface="Arial"/>
              </a:defRPr>
            </a:lvl1pPr>
            <a:lvl2pPr>
              <a:defRPr sz="1950" b="0">
                <a:solidFill>
                  <a:srgbClr val="213C40"/>
                </a:solidFill>
                <a:latin typeface="Arial"/>
                <a:ea typeface="Arial"/>
                <a:cs typeface="Arial"/>
              </a:defRPr>
            </a:lvl2pPr>
            <a:lvl3pPr>
              <a:defRPr sz="1950" b="0">
                <a:solidFill>
                  <a:srgbClr val="213C40"/>
                </a:solidFill>
                <a:latin typeface="Arial"/>
                <a:ea typeface="Arial"/>
                <a:cs typeface="Arial"/>
              </a:defRPr>
            </a:lvl3pPr>
            <a:lvl4pPr>
              <a:defRPr sz="1950" b="0">
                <a:solidFill>
                  <a:srgbClr val="213C40"/>
                </a:solidFill>
                <a:latin typeface="Arial"/>
                <a:ea typeface="Arial"/>
                <a:cs typeface="Arial"/>
              </a:defRPr>
            </a:lvl4pPr>
            <a:lvl5pPr>
              <a:defRPr sz="1950" b="0">
                <a:solidFill>
                  <a:srgbClr val="213C40"/>
                </a:solidFill>
                <a:latin typeface="Arial"/>
                <a:ea typeface="Arial"/>
                <a:cs typeface="Arial"/>
              </a:defRPr>
            </a:lvl5pPr>
            <a:lvl6pPr>
              <a:defRPr sz="1950" b="0">
                <a:solidFill>
                  <a:srgbClr val="213C40"/>
                </a:solidFill>
                <a:latin typeface="Arial"/>
                <a:ea typeface="Arial"/>
                <a:cs typeface="Arial"/>
              </a:defRPr>
            </a:lvl6pPr>
            <a:lvl7pPr>
              <a:defRPr sz="1950" b="0">
                <a:solidFill>
                  <a:srgbClr val="213C40"/>
                </a:solidFill>
                <a:latin typeface="Arial"/>
                <a:ea typeface="Arial"/>
                <a:cs typeface="Arial"/>
              </a:defRPr>
            </a:lvl7pPr>
            <a:lvl8pPr>
              <a:defRPr sz="1950" b="0">
                <a:solidFill>
                  <a:srgbClr val="213C40"/>
                </a:solidFill>
                <a:latin typeface="Arial"/>
                <a:ea typeface="Arial"/>
                <a:cs typeface="Arial"/>
              </a:defRPr>
            </a:lvl8pPr>
            <a:lvl9pPr>
              <a:defRPr sz="1950" b="0">
                <a:solidFill>
                  <a:srgbClr val="213C40"/>
                </a:solidFill>
                <a:latin typeface="Arial"/>
                <a:ea typeface="Arial"/>
                <a:cs typeface="Arial"/>
              </a:defRPr>
            </a:lvl9pPr>
          </a:lstStyle>
          <a:p>
            <a:pPr>
              <a:defRPr sz="1950" b="0">
                <a:solidFill>
                  <a:srgbClr val="213C40"/>
                </a:solidFill>
                <a:latin typeface="Arial"/>
                <a:ea typeface="Arial"/>
                <a:cs typeface="Arial"/>
              </a:defRPr>
            </a:pPr>
            <a:r>
              <a:rPr sz="1950" b="0">
                <a:solidFill>
                  <a:srgbClr val="213C40"/>
                </a:solidFill>
                <a:latin typeface="Arial"/>
                <a:ea typeface="Arial"/>
                <a:cs typeface="Arial"/>
              </a:rPr>
              <a:t>Check after answering all 10 questions.</a:t>
            </a:r>
          </a:p>
        </p:txBody>
      </p:sp>
      <p:sp>
        <p:nvSpPr>
          <p:cNvPr id="8" name="key-0">
            <a:extLst>
              <a:ext uri="{FF2B5EF4-FFF2-40B4-BE49-F238E27FC236}">
                <a16:creationId xmlns:a16="http://schemas.microsoft.com/office/drawing/2014/main" id="{2EDBEE51-F611-458C-9764-DD9B316DE355}"/>
              </a:ext>
            </a:extLst>
          </p:cNvPr>
          <p:cNvSpPr>
            <a:spLocks noGrp="1"/>
          </p:cNvSpPr>
          <p:nvPr/>
        </p:nvSpPr>
        <p:spPr>
          <a:xfrm>
            <a:off x="666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 A</a:t>
            </a:r>
          </a:p>
        </p:txBody>
      </p:sp>
      <p:sp>
        <p:nvSpPr>
          <p:cNvPr id="9" name="key-1">
            <a:extLst>
              <a:ext uri="{FF2B5EF4-FFF2-40B4-BE49-F238E27FC236}">
                <a16:creationId xmlns:a16="http://schemas.microsoft.com/office/drawing/2014/main" id="{4B1D4D07-F4DA-4518-82A4-4AB57EEF069E}"/>
              </a:ext>
            </a:extLst>
          </p:cNvPr>
          <p:cNvSpPr>
            <a:spLocks noGrp="1"/>
          </p:cNvSpPr>
          <p:nvPr/>
        </p:nvSpPr>
        <p:spPr>
          <a:xfrm>
            <a:off x="666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2. A</a:t>
            </a:r>
          </a:p>
        </p:txBody>
      </p:sp>
      <p:sp>
        <p:nvSpPr>
          <p:cNvPr id="10" name="key-2">
            <a:extLst>
              <a:ext uri="{FF2B5EF4-FFF2-40B4-BE49-F238E27FC236}">
                <a16:creationId xmlns:a16="http://schemas.microsoft.com/office/drawing/2014/main" id="{D95875E0-B341-411D-BD39-0F9310D1DCB7}"/>
              </a:ext>
            </a:extLst>
          </p:cNvPr>
          <p:cNvSpPr>
            <a:spLocks noGrp="1"/>
          </p:cNvSpPr>
          <p:nvPr/>
        </p:nvSpPr>
        <p:spPr>
          <a:xfrm>
            <a:off x="666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3. A</a:t>
            </a:r>
          </a:p>
        </p:txBody>
      </p:sp>
      <p:sp>
        <p:nvSpPr>
          <p:cNvPr id="11" name="key-3">
            <a:extLst>
              <a:ext uri="{FF2B5EF4-FFF2-40B4-BE49-F238E27FC236}">
                <a16:creationId xmlns:a16="http://schemas.microsoft.com/office/drawing/2014/main" id="{18775A93-6211-43A3-A330-E87D3EAD207D}"/>
              </a:ext>
            </a:extLst>
          </p:cNvPr>
          <p:cNvSpPr>
            <a:spLocks noGrp="1"/>
          </p:cNvSpPr>
          <p:nvPr/>
        </p:nvSpPr>
        <p:spPr>
          <a:xfrm>
            <a:off x="666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4. B</a:t>
            </a:r>
          </a:p>
        </p:txBody>
      </p:sp>
      <p:sp>
        <p:nvSpPr>
          <p:cNvPr id="12" name="key-4">
            <a:extLst>
              <a:ext uri="{FF2B5EF4-FFF2-40B4-BE49-F238E27FC236}">
                <a16:creationId xmlns:a16="http://schemas.microsoft.com/office/drawing/2014/main" id="{4B5145E8-64DD-4FE0-98F2-1A4E910E011A}"/>
              </a:ext>
            </a:extLst>
          </p:cNvPr>
          <p:cNvSpPr>
            <a:spLocks noGrp="1"/>
          </p:cNvSpPr>
          <p:nvPr/>
        </p:nvSpPr>
        <p:spPr>
          <a:xfrm>
            <a:off x="666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5. D</a:t>
            </a:r>
          </a:p>
        </p:txBody>
      </p:sp>
      <p:sp>
        <p:nvSpPr>
          <p:cNvPr id="13" name="key-5">
            <a:extLst>
              <a:ext uri="{FF2B5EF4-FFF2-40B4-BE49-F238E27FC236}">
                <a16:creationId xmlns:a16="http://schemas.microsoft.com/office/drawing/2014/main" id="{C20814EF-87EC-4986-9510-1AC3FECFC834}"/>
              </a:ext>
            </a:extLst>
          </p:cNvPr>
          <p:cNvSpPr>
            <a:spLocks noGrp="1"/>
          </p:cNvSpPr>
          <p:nvPr/>
        </p:nvSpPr>
        <p:spPr>
          <a:xfrm>
            <a:off x="4857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6. B</a:t>
            </a:r>
          </a:p>
        </p:txBody>
      </p:sp>
      <p:sp>
        <p:nvSpPr>
          <p:cNvPr id="14" name="key-6">
            <a:extLst>
              <a:ext uri="{FF2B5EF4-FFF2-40B4-BE49-F238E27FC236}">
                <a16:creationId xmlns:a16="http://schemas.microsoft.com/office/drawing/2014/main" id="{5A8A9373-2F9E-4BC6-BB66-DA187EBBBC26}"/>
              </a:ext>
            </a:extLst>
          </p:cNvPr>
          <p:cNvSpPr>
            <a:spLocks noGrp="1"/>
          </p:cNvSpPr>
          <p:nvPr/>
        </p:nvSpPr>
        <p:spPr>
          <a:xfrm>
            <a:off x="4857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7. C</a:t>
            </a:r>
          </a:p>
        </p:txBody>
      </p:sp>
      <p:sp>
        <p:nvSpPr>
          <p:cNvPr id="15" name="key-7">
            <a:extLst>
              <a:ext uri="{FF2B5EF4-FFF2-40B4-BE49-F238E27FC236}">
                <a16:creationId xmlns:a16="http://schemas.microsoft.com/office/drawing/2014/main" id="{3118D349-9E13-4213-9560-54757C6A135C}"/>
              </a:ext>
            </a:extLst>
          </p:cNvPr>
          <p:cNvSpPr>
            <a:spLocks noGrp="1"/>
          </p:cNvSpPr>
          <p:nvPr/>
        </p:nvSpPr>
        <p:spPr>
          <a:xfrm>
            <a:off x="4857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8. A</a:t>
            </a:r>
          </a:p>
        </p:txBody>
      </p:sp>
      <p:sp>
        <p:nvSpPr>
          <p:cNvPr id="16" name="key-8">
            <a:extLst>
              <a:ext uri="{FF2B5EF4-FFF2-40B4-BE49-F238E27FC236}">
                <a16:creationId xmlns:a16="http://schemas.microsoft.com/office/drawing/2014/main" id="{A27B7E48-3B8A-4930-A456-3952A33108B5}"/>
              </a:ext>
            </a:extLst>
          </p:cNvPr>
          <p:cNvSpPr>
            <a:spLocks noGrp="1"/>
          </p:cNvSpPr>
          <p:nvPr/>
        </p:nvSpPr>
        <p:spPr>
          <a:xfrm>
            <a:off x="4857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9. B</a:t>
            </a:r>
          </a:p>
        </p:txBody>
      </p:sp>
      <p:sp>
        <p:nvSpPr>
          <p:cNvPr id="17" name="key-9">
            <a:extLst>
              <a:ext uri="{FF2B5EF4-FFF2-40B4-BE49-F238E27FC236}">
                <a16:creationId xmlns:a16="http://schemas.microsoft.com/office/drawing/2014/main" id="{C856BEB1-4F67-42AD-B533-2A22EC1689E4}"/>
              </a:ext>
            </a:extLst>
          </p:cNvPr>
          <p:cNvSpPr>
            <a:spLocks noGrp="1"/>
          </p:cNvSpPr>
          <p:nvPr/>
        </p:nvSpPr>
        <p:spPr>
          <a:xfrm>
            <a:off x="4857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10. C</a:t>
            </a:r>
          </a:p>
        </p:txBody>
      </p:sp>
      <p:pic>
        <p:nvPicPr>
          <p:cNvPr id="1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56062261"/>
      </p:ext>
    </p:extLst>
  </p:cSld>
  <p:clrMapOvr>
    <a:masterClrMapping/>
  </p:clrMapOvr>
  <p:timing>
    <p:tnLst>
      <p:par>
        <p:cTn id="1" dur="indefinite" restart="never" nodeType="tmRoot">
          <p:childTnLst>
            <p:audio>
              <p:cMediaNode vol="100000">
                <p:cTn id="2" fill="hold" display="0">
                  <p:stCondLst>
                    <p:cond delay="indefinite"/>
                  </p:stCondLst>
                </p:cTn>
                <p:tgtEl>
                  <p:spTgt spid="1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6C39ECE-A2F0-48E9-9E88-98FC07C57867}"/>
              </a:ext>
            </a:extLst>
          </p:cNvPr>
          <p:cNvPicPr>
            <a:picLocks noChangeAspect="1"/>
          </p:cNvPicPr>
          <p:nvPr/>
        </p:nvPicPr>
        <p:blipFill rotWithShape="1">
          <a:blip r:embed="rId5"/>
          <a:srcRect l="-180" r="23957"/>
          <a:stretch/>
        </p:blipFill>
        <p:spPr>
          <a:xfrm>
            <a:off x="8707120" y="0"/>
            <a:ext cx="3484880" cy="6858000"/>
          </a:xfrm>
          <a:prstGeom prst="rect">
            <a:avLst/>
          </a:prstGeom>
        </p:spPr>
      </p:pic>
      <p:sp>
        <p:nvSpPr>
          <p:cNvPr id="2" name="title">
            <a:extLst>
              <a:ext uri="{FF2B5EF4-FFF2-40B4-BE49-F238E27FC236}">
                <a16:creationId xmlns:a16="http://schemas.microsoft.com/office/drawing/2014/main" id="{977424C7-8CA8-4A8C-8B99-9672E63508F0}"/>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text</a:t>
            </a:r>
          </a:p>
        </p:txBody>
      </p:sp>
      <p:sp>
        <p:nvSpPr>
          <p:cNvPr id="3" name="topic">
            <a:extLst>
              <a:ext uri="{FF2B5EF4-FFF2-40B4-BE49-F238E27FC236}">
                <a16:creationId xmlns:a16="http://schemas.microsoft.com/office/drawing/2014/main" id="{B8DBB4EE-8489-4CA1-A563-A43815AF1F3A}"/>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Borrowing Money from a Friend</a:t>
            </a:r>
          </a:p>
        </p:txBody>
      </p:sp>
      <p:sp>
        <p:nvSpPr>
          <p:cNvPr id="4" name="footer">
            <a:extLst>
              <a:ext uri="{FF2B5EF4-FFF2-40B4-BE49-F238E27FC236}">
                <a16:creationId xmlns:a16="http://schemas.microsoft.com/office/drawing/2014/main" id="{8A44D382-752B-4516-9744-397B6A02C2A2}"/>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C5C0773D-4E9D-49A0-9C3D-B83511A7E320}"/>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C0099C40-0522-4ECA-8151-4666A19AA1D8}"/>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57F9BC68-6B7F-4E2C-B578-ECAF4C9C5EE5}"/>
              </a:ext>
            </a:extLst>
          </p:cNvPr>
          <p:cNvSpPr>
            <a:spLocks noGrp="1"/>
          </p:cNvSpPr>
          <p:nvPr/>
        </p:nvSpPr>
        <p:spPr>
          <a:xfrm>
            <a:off x="457200" y="1828800"/>
            <a:ext cx="8046720" cy="41719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Borrowing money from a friend can seem simple at first. A person may need help because of an unexpected problem. A good friend may be happy to lend a small amount of money. However, both people may begin to feel uncomfortable if the money is not returned on time. The borrower may avoid the friend because he or she feels embarrassed. The lender may become worried or angry but may not want to ask for the money. Sometimes the problem is not the amount of money but the lack of clear communication. It can help if both people agree on when the money will be returned. They should also be honest if the plan changes. Some friends decide not to lend money because they want to protect the friendship. Others believe that helping a friend in a difficult time is an important part of friendship. The result often depends on trust, responsibility and communication.</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410954736"/>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929</Words>
  <Application>Microsoft Office PowerPoint</Application>
  <DocSecurity>0</DocSecurity>
  <PresentationFormat>Widescreen</PresentationFormat>
  <Paragraphs>113</Paragraphs>
  <Slides>8</Slides>
  <Notes>8</Notes>
  <HiddenSlides>0</HiddenSlides>
  <MMClips>8</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Aptos</vt:lpstr>
      <vt:lpstr>Arial</vt:lpstr>
      <vt:lpstr>ChatGPT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test</cp:lastModifiedBy>
  <cp:revision>3</cp:revision>
  <dcterms:created xsi:type="dcterms:W3CDTF">2026-10-24T04:07:16Z</dcterms:created>
  <dcterms:modified xsi:type="dcterms:W3CDTF">2026-10-26T11:52:14Z</dcterms:modified>
</cp:coreProperties>
</file>