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LP03.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LP03.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LP03.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LP03.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LP03.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LP03.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LP03.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LP03.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9DFB4132-120F-497F-A9C2-C4BDB8E81044}"/>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9CEDE997-7710-473E-AD19-11DA64752E4B}"/>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60E866E9-977A-430B-94D8-17CFF75A816A}"/>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B998EC98-0884-4210-9B78-CD7FDC6047D7}"/>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5AA82A30-0495-4176-B73D-018E66E13682}"/>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797DCC41-5CCA-4BAB-86A8-94B0382F5F1C}"/>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D0C98834-1EB8-4935-9422-68A4BC1D51A9}"/>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C1E630A8-F68E-4617-9A3F-CD08B77B38B6}"/>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9B64DA87-0375-43F3-92EE-762BF511DE1B}"/>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F11B06BE-7791-49C6-B90B-203DF6258A3F}"/>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E433EFE-3268-4EB0-8DBF-C91A4F74DB84}"/>
              </a:ext>
            </a:extLst>
          </p:cNvPr>
          <p:cNvPicPr>
            <a:picLocks noChangeAspect="1"/>
          </p:cNvPicPr>
          <p:nvPr/>
        </p:nvPicPr>
        <p:blipFill rotWithShape="1">
          <a:blip r:embed="rId5"/>
          <a:srcRect l="-181" r="1735"/>
          <a:stretch/>
        </p:blipFill>
        <p:spPr>
          <a:xfrm>
            <a:off x="7691120" y="0"/>
            <a:ext cx="4500880" cy="6858000"/>
          </a:xfrm>
          <a:prstGeom prst="rect">
            <a:avLst/>
          </a:prstGeom>
        </p:spPr>
      </p:pic>
      <p:sp>
        <p:nvSpPr>
          <p:cNvPr id="2" name="title">
            <a:extLst>
              <a:ext uri="{FF2B5EF4-FFF2-40B4-BE49-F238E27FC236}">
                <a16:creationId xmlns:a16="http://schemas.microsoft.com/office/drawing/2014/main" id="{25F1BFFE-5202-44F1-A71C-0C1840C32CAF}"/>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02</a:t>
            </a:r>
          </a:p>
        </p:txBody>
      </p:sp>
      <p:sp>
        <p:nvSpPr>
          <p:cNvPr id="3" name="topic">
            <a:extLst>
              <a:ext uri="{FF2B5EF4-FFF2-40B4-BE49-F238E27FC236}">
                <a16:creationId xmlns:a16="http://schemas.microsoft.com/office/drawing/2014/main" id="{36820B08-A48B-4CE3-B6BF-DF6341FF5E72}"/>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The Importance of Childhood</a:t>
            </a:r>
          </a:p>
        </p:txBody>
      </p:sp>
      <p:sp>
        <p:nvSpPr>
          <p:cNvPr id="4" name="footer">
            <a:extLst>
              <a:ext uri="{FF2B5EF4-FFF2-40B4-BE49-F238E27FC236}">
                <a16:creationId xmlns:a16="http://schemas.microsoft.com/office/drawing/2014/main" id="{EB65899A-F3D5-4DFD-9C1D-33E712586CC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4EDDDFBD-A13E-4AE9-AE92-B4F5700F228D}"/>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01235AF-48DE-49D5-8898-0611572774A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124E506A-A42B-47E6-8692-06BCE703232D}"/>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80451FD2-6B8A-40D8-A159-BB5C16AEF85B}"/>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B6AFDE96-67CE-4B0B-911C-32A88722C36D}"/>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31662009"/>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8417EDB9-FA60-4711-AB0B-C4EBA390F4EE}"/>
              </a:ext>
            </a:extLst>
          </p:cNvPr>
          <p:cNvPicPr>
            <a:picLocks noChangeAspect="1"/>
          </p:cNvPicPr>
          <p:nvPr/>
        </p:nvPicPr>
        <p:blipFill rotWithShape="1">
          <a:blip r:embed="rId5"/>
          <a:srcRect l="5819" r="23959"/>
          <a:stretch/>
        </p:blipFill>
        <p:spPr>
          <a:xfrm>
            <a:off x="8981440" y="0"/>
            <a:ext cx="3210560" cy="6858000"/>
          </a:xfrm>
          <a:prstGeom prst="rect">
            <a:avLst/>
          </a:prstGeom>
        </p:spPr>
      </p:pic>
      <p:sp>
        <p:nvSpPr>
          <p:cNvPr id="2" name="title">
            <a:extLst>
              <a:ext uri="{FF2B5EF4-FFF2-40B4-BE49-F238E27FC236}">
                <a16:creationId xmlns:a16="http://schemas.microsoft.com/office/drawing/2014/main" id="{BF46B326-BE4F-45BF-9E7F-B84F304C905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DDD71E0E-D383-4F51-B855-542F448CD277}"/>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The Importance of Childhood</a:t>
            </a:r>
          </a:p>
        </p:txBody>
      </p:sp>
      <p:sp>
        <p:nvSpPr>
          <p:cNvPr id="4" name="footer">
            <a:extLst>
              <a:ext uri="{FF2B5EF4-FFF2-40B4-BE49-F238E27FC236}">
                <a16:creationId xmlns:a16="http://schemas.microsoft.com/office/drawing/2014/main" id="{85D71501-0101-494D-A27D-A8B5718C6A0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25747514-4BD8-4FE2-A124-484414A8A7F8}"/>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C7159F09-4807-46A1-8988-7E04AA5DB41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9EBCAD05-F851-4FB4-9EE9-667011877EEE}"/>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1. Why is childhood important?</a:t>
            </a:r>
          </a:p>
        </p:txBody>
      </p:sp>
      <p:sp>
        <p:nvSpPr>
          <p:cNvPr id="8" name="option-0-0">
            <a:extLst>
              <a:ext uri="{FF2B5EF4-FFF2-40B4-BE49-F238E27FC236}">
                <a16:creationId xmlns:a16="http://schemas.microsoft.com/office/drawing/2014/main" id="{E3A26E67-1FF0-45FD-95D7-43EC697C9E67}"/>
              </a:ext>
            </a:extLst>
          </p:cNvPr>
          <p:cNvSpPr>
            <a:spLocks noGrp="1"/>
          </p:cNvSpPr>
          <p:nvPr/>
        </p:nvSpPr>
        <p:spPr>
          <a:xfrm>
            <a:off x="762000" y="25288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Only children can solve problems</a:t>
            </a:r>
          </a:p>
        </p:txBody>
      </p:sp>
      <p:sp>
        <p:nvSpPr>
          <p:cNvPr id="9" name="option-0-1">
            <a:extLst>
              <a:ext uri="{FF2B5EF4-FFF2-40B4-BE49-F238E27FC236}">
                <a16:creationId xmlns:a16="http://schemas.microsoft.com/office/drawing/2014/main" id="{8E243910-D8EA-4592-A9C1-468856D78EA7}"/>
              </a:ext>
            </a:extLst>
          </p:cNvPr>
          <p:cNvSpPr>
            <a:spLocks noGrp="1"/>
          </p:cNvSpPr>
          <p:nvPr/>
        </p:nvSpPr>
        <p:spPr>
          <a:xfrm>
            <a:off x="762000" y="32718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Many habits and attitudes begin then</a:t>
            </a:r>
          </a:p>
        </p:txBody>
      </p:sp>
      <p:sp>
        <p:nvSpPr>
          <p:cNvPr id="10" name="option-0-2">
            <a:extLst>
              <a:ext uri="{FF2B5EF4-FFF2-40B4-BE49-F238E27FC236}">
                <a16:creationId xmlns:a16="http://schemas.microsoft.com/office/drawing/2014/main" id="{A012413E-DF63-495E-9099-3D59B90A59C1}"/>
              </a:ext>
            </a:extLst>
          </p:cNvPr>
          <p:cNvSpPr>
            <a:spLocks noGrp="1"/>
          </p:cNvSpPr>
          <p:nvPr/>
        </p:nvSpPr>
        <p:spPr>
          <a:xfrm>
            <a:off x="762000" y="40147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All learning ends then</a:t>
            </a:r>
          </a:p>
        </p:txBody>
      </p:sp>
      <p:sp>
        <p:nvSpPr>
          <p:cNvPr id="11" name="option-0-3">
            <a:extLst>
              <a:ext uri="{FF2B5EF4-FFF2-40B4-BE49-F238E27FC236}">
                <a16:creationId xmlns:a16="http://schemas.microsoft.com/office/drawing/2014/main" id="{4FA83CDE-AD67-4E44-88C9-5370756C663C}"/>
              </a:ext>
            </a:extLst>
          </p:cNvPr>
          <p:cNvSpPr>
            <a:spLocks noGrp="1"/>
          </p:cNvSpPr>
          <p:nvPr/>
        </p:nvSpPr>
        <p:spPr>
          <a:xfrm>
            <a:off x="762000" y="47577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Adults have no new opportunities</a:t>
            </a:r>
          </a:p>
        </p:txBody>
      </p:sp>
      <p:sp>
        <p:nvSpPr>
          <p:cNvPr id="12" name="question-2">
            <a:extLst>
              <a:ext uri="{FF2B5EF4-FFF2-40B4-BE49-F238E27FC236}">
                <a16:creationId xmlns:a16="http://schemas.microsoft.com/office/drawing/2014/main" id="{8E8A30C8-B08B-444B-B25B-8F10B8318545}"/>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2. Which skill can children learn?</a:t>
            </a:r>
          </a:p>
        </p:txBody>
      </p:sp>
      <p:sp>
        <p:nvSpPr>
          <p:cNvPr id="13" name="option-1-0">
            <a:extLst>
              <a:ext uri="{FF2B5EF4-FFF2-40B4-BE49-F238E27FC236}">
                <a16:creationId xmlns:a16="http://schemas.microsoft.com/office/drawing/2014/main" id="{3F8D693F-5DF9-455F-B246-9279108566A7}"/>
              </a:ext>
            </a:extLst>
          </p:cNvPr>
          <p:cNvSpPr>
            <a:spLocks noGrp="1"/>
          </p:cNvSpPr>
          <p:nvPr/>
        </p:nvSpPr>
        <p:spPr>
          <a:xfrm>
            <a:off x="5353050" y="24669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Sharing with others</a:t>
            </a:r>
          </a:p>
        </p:txBody>
      </p:sp>
      <p:sp>
        <p:nvSpPr>
          <p:cNvPr id="14" name="option-1-1">
            <a:extLst>
              <a:ext uri="{FF2B5EF4-FFF2-40B4-BE49-F238E27FC236}">
                <a16:creationId xmlns:a16="http://schemas.microsoft.com/office/drawing/2014/main" id="{B6E4190B-586A-421C-B1E4-876EED585969}"/>
              </a:ext>
            </a:extLst>
          </p:cNvPr>
          <p:cNvSpPr>
            <a:spLocks noGrp="1"/>
          </p:cNvSpPr>
          <p:nvPr/>
        </p:nvSpPr>
        <p:spPr>
          <a:xfrm>
            <a:off x="5353050" y="32099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Choosing a retirement plan</a:t>
            </a:r>
          </a:p>
        </p:txBody>
      </p:sp>
      <p:sp>
        <p:nvSpPr>
          <p:cNvPr id="15" name="option-1-2">
            <a:extLst>
              <a:ext uri="{FF2B5EF4-FFF2-40B4-BE49-F238E27FC236}">
                <a16:creationId xmlns:a16="http://schemas.microsoft.com/office/drawing/2014/main" id="{F8049181-AFD8-42AC-9E12-58314F7941CD}"/>
              </a:ext>
            </a:extLst>
          </p:cNvPr>
          <p:cNvSpPr>
            <a:spLocks noGrp="1"/>
          </p:cNvSpPr>
          <p:nvPr/>
        </p:nvSpPr>
        <p:spPr>
          <a:xfrm>
            <a:off x="5353050" y="39528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Managing a large company</a:t>
            </a:r>
          </a:p>
        </p:txBody>
      </p:sp>
      <p:sp>
        <p:nvSpPr>
          <p:cNvPr id="16" name="option-1-3">
            <a:extLst>
              <a:ext uri="{FF2B5EF4-FFF2-40B4-BE49-F238E27FC236}">
                <a16:creationId xmlns:a16="http://schemas.microsoft.com/office/drawing/2014/main" id="{D2296326-36A0-4A59-A66C-AC937934ACE8}"/>
              </a:ext>
            </a:extLst>
          </p:cNvPr>
          <p:cNvSpPr>
            <a:spLocks noGrp="1"/>
          </p:cNvSpPr>
          <p:nvPr/>
        </p:nvSpPr>
        <p:spPr>
          <a:xfrm>
            <a:off x="5353050" y="46958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Applying for a university job</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4301315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E03D28B-A654-4D3E-A2C5-7729B2C6F795}"/>
              </a:ext>
            </a:extLst>
          </p:cNvPr>
          <p:cNvPicPr>
            <a:picLocks noChangeAspect="1"/>
          </p:cNvPicPr>
          <p:nvPr/>
        </p:nvPicPr>
        <p:blipFill rotWithShape="1">
          <a:blip r:embed="rId5"/>
          <a:srcRect l="7152" r="23958"/>
          <a:stretch/>
        </p:blipFill>
        <p:spPr>
          <a:xfrm>
            <a:off x="9042400" y="0"/>
            <a:ext cx="3149600" cy="6858000"/>
          </a:xfrm>
          <a:prstGeom prst="rect">
            <a:avLst/>
          </a:prstGeom>
        </p:spPr>
      </p:pic>
      <p:sp>
        <p:nvSpPr>
          <p:cNvPr id="2" name="title">
            <a:extLst>
              <a:ext uri="{FF2B5EF4-FFF2-40B4-BE49-F238E27FC236}">
                <a16:creationId xmlns:a16="http://schemas.microsoft.com/office/drawing/2014/main" id="{A8BFE3D4-B0BE-487E-B8D4-379DB1CA4E2C}"/>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7A94A07F-5407-454C-A009-9ACEF67BFA6C}"/>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The Importance of Childhood</a:t>
            </a:r>
          </a:p>
        </p:txBody>
      </p:sp>
      <p:sp>
        <p:nvSpPr>
          <p:cNvPr id="4" name="footer">
            <a:extLst>
              <a:ext uri="{FF2B5EF4-FFF2-40B4-BE49-F238E27FC236}">
                <a16:creationId xmlns:a16="http://schemas.microsoft.com/office/drawing/2014/main" id="{75E2F9FC-7D44-4E7C-A27B-316E90C71627}"/>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FA38083-556C-4294-AA09-2A45CB3DFB76}"/>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85115419-37C5-4AF2-A19C-9260A016AE13}"/>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FCFF0672-F096-44B8-9BAB-E65CDA8AB500}"/>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3. What can influence early years?</a:t>
            </a:r>
          </a:p>
        </p:txBody>
      </p:sp>
      <p:sp>
        <p:nvSpPr>
          <p:cNvPr id="8" name="option-0-0">
            <a:extLst>
              <a:ext uri="{FF2B5EF4-FFF2-40B4-BE49-F238E27FC236}">
                <a16:creationId xmlns:a16="http://schemas.microsoft.com/office/drawing/2014/main" id="{EF4649EF-FCAC-4269-A107-66D81FACCC1F}"/>
              </a:ext>
            </a:extLst>
          </p:cNvPr>
          <p:cNvSpPr>
            <a:spLocks noGrp="1"/>
          </p:cNvSpPr>
          <p:nvPr/>
        </p:nvSpPr>
        <p:spPr>
          <a:xfrm>
            <a:off x="695325" y="255746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Only the place of birth</a:t>
            </a:r>
          </a:p>
        </p:txBody>
      </p:sp>
      <p:sp>
        <p:nvSpPr>
          <p:cNvPr id="9" name="option-0-1">
            <a:extLst>
              <a:ext uri="{FF2B5EF4-FFF2-40B4-BE49-F238E27FC236}">
                <a16:creationId xmlns:a16="http://schemas.microsoft.com/office/drawing/2014/main" id="{1D83B119-8315-48B0-BF0B-BA9CF179A371}"/>
              </a:ext>
            </a:extLst>
          </p:cNvPr>
          <p:cNvSpPr>
            <a:spLocks noGrp="1"/>
          </p:cNvSpPr>
          <p:nvPr/>
        </p:nvSpPr>
        <p:spPr>
          <a:xfrm>
            <a:off x="695325" y="330041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Family, school and friendships</a:t>
            </a:r>
          </a:p>
        </p:txBody>
      </p:sp>
      <p:sp>
        <p:nvSpPr>
          <p:cNvPr id="10" name="option-0-2">
            <a:extLst>
              <a:ext uri="{FF2B5EF4-FFF2-40B4-BE49-F238E27FC236}">
                <a16:creationId xmlns:a16="http://schemas.microsoft.com/office/drawing/2014/main" id="{34A522BC-FDC0-4134-9F31-FBC7E8A587F1}"/>
              </a:ext>
            </a:extLst>
          </p:cNvPr>
          <p:cNvSpPr>
            <a:spLocks noGrp="1"/>
          </p:cNvSpPr>
          <p:nvPr/>
        </p:nvSpPr>
        <p:spPr>
          <a:xfrm>
            <a:off x="695325" y="404336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a future career</a:t>
            </a:r>
          </a:p>
        </p:txBody>
      </p:sp>
      <p:sp>
        <p:nvSpPr>
          <p:cNvPr id="11" name="option-0-3">
            <a:extLst>
              <a:ext uri="{FF2B5EF4-FFF2-40B4-BE49-F238E27FC236}">
                <a16:creationId xmlns:a16="http://schemas.microsoft.com/office/drawing/2014/main" id="{F6623C5E-4325-4619-8EDE-2AE3A5C68C74}"/>
              </a:ext>
            </a:extLst>
          </p:cNvPr>
          <p:cNvSpPr>
            <a:spLocks noGrp="1"/>
          </p:cNvSpPr>
          <p:nvPr/>
        </p:nvSpPr>
        <p:spPr>
          <a:xfrm>
            <a:off x="695325" y="478631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Adult income alone</a:t>
            </a:r>
          </a:p>
        </p:txBody>
      </p:sp>
      <p:sp>
        <p:nvSpPr>
          <p:cNvPr id="12" name="question-4">
            <a:extLst>
              <a:ext uri="{FF2B5EF4-FFF2-40B4-BE49-F238E27FC236}">
                <a16:creationId xmlns:a16="http://schemas.microsoft.com/office/drawing/2014/main" id="{7BA5842A-D65F-41A0-ADCB-FDA07ED7984B}"/>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4. What can a positive childhood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provide?</a:t>
            </a:r>
          </a:p>
        </p:txBody>
      </p:sp>
      <p:sp>
        <p:nvSpPr>
          <p:cNvPr id="13" name="option-1-0">
            <a:extLst>
              <a:ext uri="{FF2B5EF4-FFF2-40B4-BE49-F238E27FC236}">
                <a16:creationId xmlns:a16="http://schemas.microsoft.com/office/drawing/2014/main" id="{D176F3D0-6996-4F05-A14B-15C2605A3DA0}"/>
              </a:ext>
            </a:extLst>
          </p:cNvPr>
          <p:cNvSpPr>
            <a:spLocks noGrp="1"/>
          </p:cNvSpPr>
          <p:nvPr/>
        </p:nvSpPr>
        <p:spPr>
          <a:xfrm>
            <a:off x="5362575" y="255746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guarantee of a high salary</a:t>
            </a:r>
          </a:p>
        </p:txBody>
      </p:sp>
      <p:sp>
        <p:nvSpPr>
          <p:cNvPr id="14" name="option-1-1">
            <a:extLst>
              <a:ext uri="{FF2B5EF4-FFF2-40B4-BE49-F238E27FC236}">
                <a16:creationId xmlns:a16="http://schemas.microsoft.com/office/drawing/2014/main" id="{3A438B34-F24E-4400-B5DB-D935FF54FAC9}"/>
              </a:ext>
            </a:extLst>
          </p:cNvPr>
          <p:cNvSpPr>
            <a:spLocks noGrp="1"/>
          </p:cNvSpPr>
          <p:nvPr/>
        </p:nvSpPr>
        <p:spPr>
          <a:xfrm>
            <a:off x="5362575" y="330041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Freedom from all future problems</a:t>
            </a:r>
          </a:p>
        </p:txBody>
      </p:sp>
      <p:sp>
        <p:nvSpPr>
          <p:cNvPr id="15" name="option-1-2">
            <a:extLst>
              <a:ext uri="{FF2B5EF4-FFF2-40B4-BE49-F238E27FC236}">
                <a16:creationId xmlns:a16="http://schemas.microsoft.com/office/drawing/2014/main" id="{7C146D53-0F0F-4CF7-880C-842104F0167C}"/>
              </a:ext>
            </a:extLst>
          </p:cNvPr>
          <p:cNvSpPr>
            <a:spLocks noGrp="1"/>
          </p:cNvSpPr>
          <p:nvPr/>
        </p:nvSpPr>
        <p:spPr>
          <a:xfrm>
            <a:off x="5362575" y="404336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An end to changing habits</a:t>
            </a:r>
          </a:p>
        </p:txBody>
      </p:sp>
      <p:sp>
        <p:nvSpPr>
          <p:cNvPr id="16" name="option-1-3">
            <a:extLst>
              <a:ext uri="{FF2B5EF4-FFF2-40B4-BE49-F238E27FC236}">
                <a16:creationId xmlns:a16="http://schemas.microsoft.com/office/drawing/2014/main" id="{5DD5EB3D-2C4A-40B4-B7F0-6F06D463F291}"/>
              </a:ext>
            </a:extLst>
          </p:cNvPr>
          <p:cNvSpPr>
            <a:spLocks noGrp="1"/>
          </p:cNvSpPr>
          <p:nvPr/>
        </p:nvSpPr>
        <p:spPr>
          <a:xfrm>
            <a:off x="5362575" y="478631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Confidence and safety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856728661"/>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5B4A819-45BB-49FC-BC04-94F6D4DF978B}"/>
              </a:ext>
            </a:extLst>
          </p:cNvPr>
          <p:cNvPicPr>
            <a:picLocks noChangeAspect="1"/>
          </p:cNvPicPr>
          <p:nvPr/>
        </p:nvPicPr>
        <p:blipFill rotWithShape="1">
          <a:blip r:embed="rId5"/>
          <a:srcRect l="7597" r="23958"/>
          <a:stretch/>
        </p:blipFill>
        <p:spPr>
          <a:xfrm>
            <a:off x="9062720" y="0"/>
            <a:ext cx="3129280" cy="6858000"/>
          </a:xfrm>
          <a:prstGeom prst="rect">
            <a:avLst/>
          </a:prstGeom>
        </p:spPr>
      </p:pic>
      <p:sp>
        <p:nvSpPr>
          <p:cNvPr id="2" name="title">
            <a:extLst>
              <a:ext uri="{FF2B5EF4-FFF2-40B4-BE49-F238E27FC236}">
                <a16:creationId xmlns:a16="http://schemas.microsoft.com/office/drawing/2014/main" id="{EE6A30CD-A792-4430-BA8B-71DA2C498149}"/>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F6E47547-12D1-4318-9F7C-E7C5E77AF5B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The Importance of Childhood</a:t>
            </a:r>
          </a:p>
        </p:txBody>
      </p:sp>
      <p:sp>
        <p:nvSpPr>
          <p:cNvPr id="4" name="footer">
            <a:extLst>
              <a:ext uri="{FF2B5EF4-FFF2-40B4-BE49-F238E27FC236}">
                <a16:creationId xmlns:a16="http://schemas.microsoft.com/office/drawing/2014/main" id="{4123BE59-CDD5-4CCD-92A1-7707B7842F1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66C5D43-96BE-4D35-8460-7B345A6AB6D1}"/>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406B27B1-1C14-4A32-9B39-DDC13AF8D63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71049AF5-DE1F-4BA3-87C1-185A2E205EB9}"/>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5. What can adults still do?</a:t>
            </a:r>
          </a:p>
        </p:txBody>
      </p:sp>
      <p:sp>
        <p:nvSpPr>
          <p:cNvPr id="8" name="option-0-0">
            <a:extLst>
              <a:ext uri="{FF2B5EF4-FFF2-40B4-BE49-F238E27FC236}">
                <a16:creationId xmlns:a16="http://schemas.microsoft.com/office/drawing/2014/main" id="{820734CB-ECA0-4306-A7C1-B521AE06863F}"/>
              </a:ext>
            </a:extLst>
          </p:cNvPr>
          <p:cNvSpPr>
            <a:spLocks noGrp="1"/>
          </p:cNvSpPr>
          <p:nvPr/>
        </p:nvSpPr>
        <p:spPr>
          <a:xfrm>
            <a:off x="695325"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Avoid every difficult experience</a:t>
            </a:r>
          </a:p>
        </p:txBody>
      </p:sp>
      <p:sp>
        <p:nvSpPr>
          <p:cNvPr id="9" name="option-0-1">
            <a:extLst>
              <a:ext uri="{FF2B5EF4-FFF2-40B4-BE49-F238E27FC236}">
                <a16:creationId xmlns:a16="http://schemas.microsoft.com/office/drawing/2014/main" id="{658FBA64-FEB4-45FA-AD08-A9DCB818B024}"/>
              </a:ext>
            </a:extLst>
          </p:cNvPr>
          <p:cNvSpPr>
            <a:spLocks noGrp="1"/>
          </p:cNvSpPr>
          <p:nvPr/>
        </p:nvSpPr>
        <p:spPr>
          <a:xfrm>
            <a:off x="695325"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Stop needing support</a:t>
            </a:r>
          </a:p>
        </p:txBody>
      </p:sp>
      <p:sp>
        <p:nvSpPr>
          <p:cNvPr id="10" name="option-0-2">
            <a:extLst>
              <a:ext uri="{FF2B5EF4-FFF2-40B4-BE49-F238E27FC236}">
                <a16:creationId xmlns:a16="http://schemas.microsoft.com/office/drawing/2014/main" id="{5D659B08-F51F-47A4-BA63-B71B5DA9117B}"/>
              </a:ext>
            </a:extLst>
          </p:cNvPr>
          <p:cNvSpPr>
            <a:spLocks noGrp="1"/>
          </p:cNvSpPr>
          <p:nvPr/>
        </p:nvSpPr>
        <p:spPr>
          <a:xfrm>
            <a:off x="695325"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Develop interests and change habits</a:t>
            </a:r>
          </a:p>
        </p:txBody>
      </p:sp>
      <p:sp>
        <p:nvSpPr>
          <p:cNvPr id="11" name="option-0-3">
            <a:extLst>
              <a:ext uri="{FF2B5EF4-FFF2-40B4-BE49-F238E27FC236}">
                <a16:creationId xmlns:a16="http://schemas.microsoft.com/office/drawing/2014/main" id="{7797B6E4-56E4-4808-A15F-DB97A452E6EB}"/>
              </a:ext>
            </a:extLst>
          </p:cNvPr>
          <p:cNvSpPr>
            <a:spLocks noGrp="1"/>
          </p:cNvSpPr>
          <p:nvPr/>
        </p:nvSpPr>
        <p:spPr>
          <a:xfrm>
            <a:off x="695325"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Choose their childhood again</a:t>
            </a:r>
          </a:p>
        </p:txBody>
      </p:sp>
      <p:sp>
        <p:nvSpPr>
          <p:cNvPr id="12" name="question-6">
            <a:extLst>
              <a:ext uri="{FF2B5EF4-FFF2-40B4-BE49-F238E27FC236}">
                <a16:creationId xmlns:a16="http://schemas.microsoft.com/office/drawing/2014/main" id="{F84143A0-AFE6-4933-879B-FB00404C909F}"/>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What does a difficult childhood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do?</a:t>
            </a:r>
          </a:p>
        </p:txBody>
      </p:sp>
      <p:sp>
        <p:nvSpPr>
          <p:cNvPr id="13" name="option-1-0">
            <a:extLst>
              <a:ext uri="{FF2B5EF4-FFF2-40B4-BE49-F238E27FC236}">
                <a16:creationId xmlns:a16="http://schemas.microsoft.com/office/drawing/2014/main" id="{64925891-65AC-48F2-945A-75500CDDC066}"/>
              </a:ext>
            </a:extLst>
          </p:cNvPr>
          <p:cNvSpPr>
            <a:spLocks noGrp="1"/>
          </p:cNvSpPr>
          <p:nvPr/>
        </p:nvSpPr>
        <p:spPr>
          <a:xfrm>
            <a:off x="5362575"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It can make later life harder</a:t>
            </a:r>
          </a:p>
        </p:txBody>
      </p:sp>
      <p:sp>
        <p:nvSpPr>
          <p:cNvPr id="14" name="option-1-1">
            <a:extLst>
              <a:ext uri="{FF2B5EF4-FFF2-40B4-BE49-F238E27FC236}">
                <a16:creationId xmlns:a16="http://schemas.microsoft.com/office/drawing/2014/main" id="{F7E420BE-050E-4BA1-8878-4FF73BD30F68}"/>
              </a:ext>
            </a:extLst>
          </p:cNvPr>
          <p:cNvSpPr>
            <a:spLocks noGrp="1"/>
          </p:cNvSpPr>
          <p:nvPr/>
        </p:nvSpPr>
        <p:spPr>
          <a:xfrm>
            <a:off x="5362575"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It always makes adulthood easier</a:t>
            </a:r>
          </a:p>
        </p:txBody>
      </p:sp>
      <p:sp>
        <p:nvSpPr>
          <p:cNvPr id="15" name="option-1-2">
            <a:extLst>
              <a:ext uri="{FF2B5EF4-FFF2-40B4-BE49-F238E27FC236}">
                <a16:creationId xmlns:a16="http://schemas.microsoft.com/office/drawing/2014/main" id="{9648DCF8-471B-4906-8BD1-89E40332C6AB}"/>
              </a:ext>
            </a:extLst>
          </p:cNvPr>
          <p:cNvSpPr>
            <a:spLocks noGrp="1"/>
          </p:cNvSpPr>
          <p:nvPr/>
        </p:nvSpPr>
        <p:spPr>
          <a:xfrm>
            <a:off x="5362575"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It prevents every new friendship</a:t>
            </a:r>
          </a:p>
        </p:txBody>
      </p:sp>
      <p:sp>
        <p:nvSpPr>
          <p:cNvPr id="16" name="option-1-3">
            <a:extLst>
              <a:ext uri="{FF2B5EF4-FFF2-40B4-BE49-F238E27FC236}">
                <a16:creationId xmlns:a16="http://schemas.microsoft.com/office/drawing/2014/main" id="{19CE8A85-5882-4ACB-83BC-ED9F3136E993}"/>
              </a:ext>
            </a:extLst>
          </p:cNvPr>
          <p:cNvSpPr>
            <a:spLocks noGrp="1"/>
          </p:cNvSpPr>
          <p:nvPr/>
        </p:nvSpPr>
        <p:spPr>
          <a:xfrm>
            <a:off x="5362575"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It decides every future event</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849127048"/>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785D156-40B5-4365-AB25-382195613750}"/>
              </a:ext>
            </a:extLst>
          </p:cNvPr>
          <p:cNvPicPr>
            <a:picLocks noChangeAspect="1"/>
          </p:cNvPicPr>
          <p:nvPr/>
        </p:nvPicPr>
        <p:blipFill rotWithShape="1">
          <a:blip r:embed="rId5"/>
          <a:srcRect l="5598" r="23958"/>
          <a:stretch/>
        </p:blipFill>
        <p:spPr>
          <a:xfrm>
            <a:off x="8971280" y="0"/>
            <a:ext cx="3220720" cy="6858000"/>
          </a:xfrm>
          <a:prstGeom prst="rect">
            <a:avLst/>
          </a:prstGeom>
        </p:spPr>
      </p:pic>
      <p:sp>
        <p:nvSpPr>
          <p:cNvPr id="2" name="title">
            <a:extLst>
              <a:ext uri="{FF2B5EF4-FFF2-40B4-BE49-F238E27FC236}">
                <a16:creationId xmlns:a16="http://schemas.microsoft.com/office/drawing/2014/main" id="{7EFA3776-9119-443C-8C7F-89A99734F5D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E9A25B5F-3998-4331-A993-01701A6A1CE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The Importance of Childhood</a:t>
            </a:r>
          </a:p>
        </p:txBody>
      </p:sp>
      <p:sp>
        <p:nvSpPr>
          <p:cNvPr id="4" name="footer">
            <a:extLst>
              <a:ext uri="{FF2B5EF4-FFF2-40B4-BE49-F238E27FC236}">
                <a16:creationId xmlns:a16="http://schemas.microsoft.com/office/drawing/2014/main" id="{B80991B0-F18F-4E5E-B8AB-4E064253483E}"/>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F3E7E66-CBCF-485A-A5DD-FE1CBFDAA1B8}"/>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EBB3283-E452-4298-BFB4-543DB15FFBD1}"/>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A320FBD2-C5CE-4348-BA21-32771BCEF58D}"/>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7. Who can offer useful support?</a:t>
            </a:r>
          </a:p>
        </p:txBody>
      </p:sp>
      <p:sp>
        <p:nvSpPr>
          <p:cNvPr id="8" name="option-0-0">
            <a:extLst>
              <a:ext uri="{FF2B5EF4-FFF2-40B4-BE49-F238E27FC236}">
                <a16:creationId xmlns:a16="http://schemas.microsoft.com/office/drawing/2014/main" id="{7518E765-FF54-4018-AA0F-5C3C58719104}"/>
              </a:ext>
            </a:extLst>
          </p:cNvPr>
          <p:cNvSpPr>
            <a:spLocks noGrp="1"/>
          </p:cNvSpPr>
          <p:nvPr/>
        </p:nvSpPr>
        <p:spPr>
          <a:xfrm>
            <a:off x="741681"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Only people of the same age</a:t>
            </a:r>
          </a:p>
        </p:txBody>
      </p:sp>
      <p:sp>
        <p:nvSpPr>
          <p:cNvPr id="9" name="option-0-1">
            <a:extLst>
              <a:ext uri="{FF2B5EF4-FFF2-40B4-BE49-F238E27FC236}">
                <a16:creationId xmlns:a16="http://schemas.microsoft.com/office/drawing/2014/main" id="{85FECB1E-1614-4D67-AA48-9B962805CE14}"/>
              </a:ext>
            </a:extLst>
          </p:cNvPr>
          <p:cNvSpPr>
            <a:spLocks noGrp="1"/>
          </p:cNvSpPr>
          <p:nvPr/>
        </p:nvSpPr>
        <p:spPr>
          <a:xfrm>
            <a:off x="741681"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Teachers, friends and relatives</a:t>
            </a:r>
          </a:p>
        </p:txBody>
      </p:sp>
      <p:sp>
        <p:nvSpPr>
          <p:cNvPr id="10" name="option-0-2">
            <a:extLst>
              <a:ext uri="{FF2B5EF4-FFF2-40B4-BE49-F238E27FC236}">
                <a16:creationId xmlns:a16="http://schemas.microsoft.com/office/drawing/2014/main" id="{7EA72008-3C41-4BA4-B331-2F4D95D06D97}"/>
              </a:ext>
            </a:extLst>
          </p:cNvPr>
          <p:cNvSpPr>
            <a:spLocks noGrp="1"/>
          </p:cNvSpPr>
          <p:nvPr/>
        </p:nvSpPr>
        <p:spPr>
          <a:xfrm>
            <a:off x="741681"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a future employer</a:t>
            </a:r>
          </a:p>
        </p:txBody>
      </p:sp>
      <p:sp>
        <p:nvSpPr>
          <p:cNvPr id="11" name="option-0-3">
            <a:extLst>
              <a:ext uri="{FF2B5EF4-FFF2-40B4-BE49-F238E27FC236}">
                <a16:creationId xmlns:a16="http://schemas.microsoft.com/office/drawing/2014/main" id="{9B2E7B8D-796B-463A-A566-8CC50FA56050}"/>
              </a:ext>
            </a:extLst>
          </p:cNvPr>
          <p:cNvSpPr>
            <a:spLocks noGrp="1"/>
          </p:cNvSpPr>
          <p:nvPr/>
        </p:nvSpPr>
        <p:spPr>
          <a:xfrm>
            <a:off x="741681"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a childhood neighbour</a:t>
            </a:r>
          </a:p>
        </p:txBody>
      </p:sp>
      <p:sp>
        <p:nvSpPr>
          <p:cNvPr id="12" name="question-8">
            <a:extLst>
              <a:ext uri="{FF2B5EF4-FFF2-40B4-BE49-F238E27FC236}">
                <a16:creationId xmlns:a16="http://schemas.microsoft.com/office/drawing/2014/main" id="{8AE4C099-86BB-4AEC-86A6-FC5D3DA8BFD4}"/>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8. What can adults build for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themselves?</a:t>
            </a:r>
          </a:p>
        </p:txBody>
      </p:sp>
      <p:sp>
        <p:nvSpPr>
          <p:cNvPr id="13" name="option-1-0">
            <a:extLst>
              <a:ext uri="{FF2B5EF4-FFF2-40B4-BE49-F238E27FC236}">
                <a16:creationId xmlns:a16="http://schemas.microsoft.com/office/drawing/2014/main" id="{D2E95F6F-BF62-4291-8A83-4349787E77C7}"/>
              </a:ext>
            </a:extLst>
          </p:cNvPr>
          <p:cNvSpPr>
            <a:spLocks noGrp="1"/>
          </p:cNvSpPr>
          <p:nvPr/>
        </p:nvSpPr>
        <p:spPr>
          <a:xfrm>
            <a:off x="5408931"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different future</a:t>
            </a:r>
          </a:p>
        </p:txBody>
      </p:sp>
      <p:sp>
        <p:nvSpPr>
          <p:cNvPr id="14" name="option-1-1">
            <a:extLst>
              <a:ext uri="{FF2B5EF4-FFF2-40B4-BE49-F238E27FC236}">
                <a16:creationId xmlns:a16="http://schemas.microsoft.com/office/drawing/2014/main" id="{9EF5CA46-DF85-4EA3-8862-CA366A32E95B}"/>
              </a:ext>
            </a:extLst>
          </p:cNvPr>
          <p:cNvSpPr>
            <a:spLocks noGrp="1"/>
          </p:cNvSpPr>
          <p:nvPr/>
        </p:nvSpPr>
        <p:spPr>
          <a:xfrm>
            <a:off x="5408931"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An unchanged childhood</a:t>
            </a:r>
          </a:p>
        </p:txBody>
      </p:sp>
      <p:sp>
        <p:nvSpPr>
          <p:cNvPr id="15" name="option-1-2">
            <a:extLst>
              <a:ext uri="{FF2B5EF4-FFF2-40B4-BE49-F238E27FC236}">
                <a16:creationId xmlns:a16="http://schemas.microsoft.com/office/drawing/2014/main" id="{FECA5526-36BC-4898-A436-A43E1472F2C8}"/>
              </a:ext>
            </a:extLst>
          </p:cNvPr>
          <p:cNvSpPr>
            <a:spLocks noGrp="1"/>
          </p:cNvSpPr>
          <p:nvPr/>
        </p:nvSpPr>
        <p:spPr>
          <a:xfrm>
            <a:off x="5408931"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 future decided only by the past</a:t>
            </a:r>
          </a:p>
        </p:txBody>
      </p:sp>
      <p:sp>
        <p:nvSpPr>
          <p:cNvPr id="16" name="option-1-3">
            <a:extLst>
              <a:ext uri="{FF2B5EF4-FFF2-40B4-BE49-F238E27FC236}">
                <a16:creationId xmlns:a16="http://schemas.microsoft.com/office/drawing/2014/main" id="{36CEC9F7-9A87-43C2-9BBC-03AF6AD86B52}"/>
              </a:ext>
            </a:extLst>
          </p:cNvPr>
          <p:cNvSpPr>
            <a:spLocks noGrp="1"/>
          </p:cNvSpPr>
          <p:nvPr/>
        </p:nvSpPr>
        <p:spPr>
          <a:xfrm>
            <a:off x="5408931"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life without any learning</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92266382"/>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65CEF891-9152-4456-8920-789D5AA6AEB8}"/>
              </a:ext>
            </a:extLst>
          </p:cNvPr>
          <p:cNvPicPr>
            <a:picLocks noChangeAspect="1"/>
          </p:cNvPicPr>
          <p:nvPr/>
        </p:nvPicPr>
        <p:blipFill rotWithShape="1">
          <a:blip r:embed="rId5"/>
          <a:srcRect l="18958" r="23958"/>
          <a:stretch/>
        </p:blipFill>
        <p:spPr>
          <a:xfrm>
            <a:off x="9582150" y="0"/>
            <a:ext cx="2609850" cy="6858000"/>
          </a:xfrm>
          <a:prstGeom prst="rect">
            <a:avLst/>
          </a:prstGeom>
        </p:spPr>
      </p:pic>
      <p:sp>
        <p:nvSpPr>
          <p:cNvPr id="2" name="title">
            <a:extLst>
              <a:ext uri="{FF2B5EF4-FFF2-40B4-BE49-F238E27FC236}">
                <a16:creationId xmlns:a16="http://schemas.microsoft.com/office/drawing/2014/main" id="{E58C3563-9D75-42FB-A3CD-6295A70031C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0F16C243-651C-409A-9443-9A96F29F4420}"/>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The Importance of Childhood</a:t>
            </a:r>
          </a:p>
        </p:txBody>
      </p:sp>
      <p:sp>
        <p:nvSpPr>
          <p:cNvPr id="4" name="footer">
            <a:extLst>
              <a:ext uri="{FF2B5EF4-FFF2-40B4-BE49-F238E27FC236}">
                <a16:creationId xmlns:a16="http://schemas.microsoft.com/office/drawing/2014/main" id="{F82097CC-CF5F-4C7C-B2C7-341955A870A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A328E4F-5633-4E0E-A427-67F62475B716}"/>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8C8C36CB-82E4-403E-BCC2-94A334792359}"/>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702619C3-0EAA-45CA-B5AF-9B6CA93529AC}"/>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9. What does every stage of life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bring?</a:t>
            </a:r>
          </a:p>
        </p:txBody>
      </p:sp>
      <p:sp>
        <p:nvSpPr>
          <p:cNvPr id="8" name="option-0-0">
            <a:extLst>
              <a:ext uri="{FF2B5EF4-FFF2-40B4-BE49-F238E27FC236}">
                <a16:creationId xmlns:a16="http://schemas.microsoft.com/office/drawing/2014/main" id="{7AF145A1-CD26-4507-9BCA-5CD2BAD371DC}"/>
              </a:ext>
            </a:extLst>
          </p:cNvPr>
          <p:cNvSpPr>
            <a:spLocks noGrp="1"/>
          </p:cNvSpPr>
          <p:nvPr/>
        </p:nvSpPr>
        <p:spPr>
          <a:xfrm>
            <a:off x="76200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Fewer reasons to learn</a:t>
            </a:r>
          </a:p>
        </p:txBody>
      </p:sp>
      <p:sp>
        <p:nvSpPr>
          <p:cNvPr id="9" name="option-0-1">
            <a:extLst>
              <a:ext uri="{FF2B5EF4-FFF2-40B4-BE49-F238E27FC236}">
                <a16:creationId xmlns:a16="http://schemas.microsoft.com/office/drawing/2014/main" id="{BCC75AC2-703E-458E-85E6-D18139BAA9BE}"/>
              </a:ext>
            </a:extLst>
          </p:cNvPr>
          <p:cNvSpPr>
            <a:spLocks noGrp="1"/>
          </p:cNvSpPr>
          <p:nvPr/>
        </p:nvSpPr>
        <p:spPr>
          <a:xfrm>
            <a:off x="76200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problems from childhood</a:t>
            </a:r>
          </a:p>
        </p:txBody>
      </p:sp>
      <p:sp>
        <p:nvSpPr>
          <p:cNvPr id="10" name="option-0-2">
            <a:extLst>
              <a:ext uri="{FF2B5EF4-FFF2-40B4-BE49-F238E27FC236}">
                <a16:creationId xmlns:a16="http://schemas.microsoft.com/office/drawing/2014/main" id="{2C9BB038-B0D6-4E66-A61C-FCDBF556814C}"/>
              </a:ext>
            </a:extLst>
          </p:cNvPr>
          <p:cNvSpPr>
            <a:spLocks noGrp="1"/>
          </p:cNvSpPr>
          <p:nvPr/>
        </p:nvSpPr>
        <p:spPr>
          <a:xfrm>
            <a:off x="76200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Different lessons and opportunities</a:t>
            </a:r>
          </a:p>
        </p:txBody>
      </p:sp>
      <p:sp>
        <p:nvSpPr>
          <p:cNvPr id="11" name="option-0-3">
            <a:extLst>
              <a:ext uri="{FF2B5EF4-FFF2-40B4-BE49-F238E27FC236}">
                <a16:creationId xmlns:a16="http://schemas.microsoft.com/office/drawing/2014/main" id="{A2C65011-1AAC-4B53-970D-D4EADEEDCC91}"/>
              </a:ext>
            </a:extLst>
          </p:cNvPr>
          <p:cNvSpPr>
            <a:spLocks noGrp="1"/>
          </p:cNvSpPr>
          <p:nvPr/>
        </p:nvSpPr>
        <p:spPr>
          <a:xfrm>
            <a:off x="76200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 same experiences for everyone</a:t>
            </a:r>
          </a:p>
        </p:txBody>
      </p:sp>
      <p:sp>
        <p:nvSpPr>
          <p:cNvPr id="12" name="question-10">
            <a:extLst>
              <a:ext uri="{FF2B5EF4-FFF2-40B4-BE49-F238E27FC236}">
                <a16:creationId xmlns:a16="http://schemas.microsoft.com/office/drawing/2014/main" id="{953A91A1-6926-4A3E-8294-D7B92617817E}"/>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10. Which statement best matches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the paragraph?</a:t>
            </a:r>
          </a:p>
        </p:txBody>
      </p:sp>
      <p:sp>
        <p:nvSpPr>
          <p:cNvPr id="13" name="option-1-0">
            <a:extLst>
              <a:ext uri="{FF2B5EF4-FFF2-40B4-BE49-F238E27FC236}">
                <a16:creationId xmlns:a16="http://schemas.microsoft.com/office/drawing/2014/main" id="{228CED89-087F-47FF-997C-F463154E6B9C}"/>
              </a:ext>
            </a:extLst>
          </p:cNvPr>
          <p:cNvSpPr>
            <a:spLocks noGrp="1"/>
          </p:cNvSpPr>
          <p:nvPr/>
        </p:nvSpPr>
        <p:spPr>
          <a:xfrm>
            <a:off x="542925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Later experiences never change people</a:t>
            </a:r>
          </a:p>
        </p:txBody>
      </p:sp>
      <p:sp>
        <p:nvSpPr>
          <p:cNvPr id="14" name="option-1-1">
            <a:extLst>
              <a:ext uri="{FF2B5EF4-FFF2-40B4-BE49-F238E27FC236}">
                <a16:creationId xmlns:a16="http://schemas.microsoft.com/office/drawing/2014/main" id="{193FE538-E3A4-45FB-868A-84BDD0837215}"/>
              </a:ext>
            </a:extLst>
          </p:cNvPr>
          <p:cNvSpPr>
            <a:spLocks noGrp="1"/>
          </p:cNvSpPr>
          <p:nvPr/>
        </p:nvSpPr>
        <p:spPr>
          <a:xfrm>
            <a:off x="542925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One period explains every life</a:t>
            </a:r>
          </a:p>
        </p:txBody>
      </p:sp>
      <p:sp>
        <p:nvSpPr>
          <p:cNvPr id="15" name="option-1-2">
            <a:extLst>
              <a:ext uri="{FF2B5EF4-FFF2-40B4-BE49-F238E27FC236}">
                <a16:creationId xmlns:a16="http://schemas.microsoft.com/office/drawing/2014/main" id="{84F69325-74DA-4A41-A3C4-FE1ADC8936EC}"/>
              </a:ext>
            </a:extLst>
          </p:cNvPr>
          <p:cNvSpPr>
            <a:spLocks noGrp="1"/>
          </p:cNvSpPr>
          <p:nvPr/>
        </p:nvSpPr>
        <p:spPr>
          <a:xfrm>
            <a:off x="542925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Childhood has no lasting influence</a:t>
            </a:r>
          </a:p>
        </p:txBody>
      </p:sp>
      <p:sp>
        <p:nvSpPr>
          <p:cNvPr id="16" name="option-1-3">
            <a:extLst>
              <a:ext uri="{FF2B5EF4-FFF2-40B4-BE49-F238E27FC236}">
                <a16:creationId xmlns:a16="http://schemas.microsoft.com/office/drawing/2014/main" id="{33978A99-9250-490C-A415-15C650C3C6CD}"/>
              </a:ext>
            </a:extLst>
          </p:cNvPr>
          <p:cNvSpPr>
            <a:spLocks noGrp="1"/>
          </p:cNvSpPr>
          <p:nvPr/>
        </p:nvSpPr>
        <p:spPr>
          <a:xfrm>
            <a:off x="542925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D. Childhood and later experiences both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matter</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43886960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AE6C6F0F-5D48-4C18-BAB5-48A94BE248B8}"/>
              </a:ext>
            </a:extLst>
          </p:cNvPr>
          <p:cNvPicPr>
            <a:picLocks noChangeAspect="1"/>
          </p:cNvPicPr>
          <p:nvPr/>
        </p:nvPicPr>
        <p:blipFill rotWithShape="1">
          <a:blip r:embed="rId5"/>
          <a:srcRect l="-181" r="-709"/>
          <a:stretch/>
        </p:blipFill>
        <p:spPr>
          <a:xfrm>
            <a:off x="7579360" y="0"/>
            <a:ext cx="4612640" cy="6858000"/>
          </a:xfrm>
          <a:prstGeom prst="rect">
            <a:avLst/>
          </a:prstGeom>
        </p:spPr>
      </p:pic>
      <p:sp>
        <p:nvSpPr>
          <p:cNvPr id="2" name="title">
            <a:extLst>
              <a:ext uri="{FF2B5EF4-FFF2-40B4-BE49-F238E27FC236}">
                <a16:creationId xmlns:a16="http://schemas.microsoft.com/office/drawing/2014/main" id="{BDA8AB0E-EF48-4C8D-9749-355F95B4BBDC}"/>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4A283A15-C4AF-4956-A47C-CCFC07F3B036}"/>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The Importance of Childhood</a:t>
            </a:r>
          </a:p>
        </p:txBody>
      </p:sp>
      <p:sp>
        <p:nvSpPr>
          <p:cNvPr id="4" name="footer">
            <a:extLst>
              <a:ext uri="{FF2B5EF4-FFF2-40B4-BE49-F238E27FC236}">
                <a16:creationId xmlns:a16="http://schemas.microsoft.com/office/drawing/2014/main" id="{EDCFC06E-5306-4933-9E00-C74AFB2BB5E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5B99EFF-ED3A-4803-BF73-719D9B1F6069}"/>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6987B60-2E8D-4444-A268-A49ADED5F76B}"/>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BEC1A6D2-B4D1-449C-B6CB-8D5C89299961}"/>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6C8C4324-EA3F-4223-8F89-752338EC0E8F}"/>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B</a:t>
            </a:r>
          </a:p>
        </p:txBody>
      </p:sp>
      <p:sp>
        <p:nvSpPr>
          <p:cNvPr id="9" name="key-1">
            <a:extLst>
              <a:ext uri="{FF2B5EF4-FFF2-40B4-BE49-F238E27FC236}">
                <a16:creationId xmlns:a16="http://schemas.microsoft.com/office/drawing/2014/main" id="{12E73A5E-EB6F-4C91-954C-FB1CDA5554FF}"/>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A</a:t>
            </a:r>
          </a:p>
        </p:txBody>
      </p:sp>
      <p:sp>
        <p:nvSpPr>
          <p:cNvPr id="10" name="key-2">
            <a:extLst>
              <a:ext uri="{FF2B5EF4-FFF2-40B4-BE49-F238E27FC236}">
                <a16:creationId xmlns:a16="http://schemas.microsoft.com/office/drawing/2014/main" id="{E0E3E89A-CEE4-423A-AA24-88867563E8F0}"/>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B</a:t>
            </a:r>
          </a:p>
        </p:txBody>
      </p:sp>
      <p:sp>
        <p:nvSpPr>
          <p:cNvPr id="11" name="key-3">
            <a:extLst>
              <a:ext uri="{FF2B5EF4-FFF2-40B4-BE49-F238E27FC236}">
                <a16:creationId xmlns:a16="http://schemas.microsoft.com/office/drawing/2014/main" id="{A14F8AA7-F83B-4B32-ACF4-CCDFB30F46BF}"/>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D</a:t>
            </a:r>
          </a:p>
        </p:txBody>
      </p:sp>
      <p:sp>
        <p:nvSpPr>
          <p:cNvPr id="12" name="key-4">
            <a:extLst>
              <a:ext uri="{FF2B5EF4-FFF2-40B4-BE49-F238E27FC236}">
                <a16:creationId xmlns:a16="http://schemas.microsoft.com/office/drawing/2014/main" id="{16473B4E-890A-497A-8EAF-4F264B090562}"/>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C</a:t>
            </a:r>
          </a:p>
        </p:txBody>
      </p:sp>
      <p:sp>
        <p:nvSpPr>
          <p:cNvPr id="13" name="key-5">
            <a:extLst>
              <a:ext uri="{FF2B5EF4-FFF2-40B4-BE49-F238E27FC236}">
                <a16:creationId xmlns:a16="http://schemas.microsoft.com/office/drawing/2014/main" id="{DC64BD3B-4B87-4CD7-83FE-EC32D832AEA3}"/>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A</a:t>
            </a:r>
          </a:p>
        </p:txBody>
      </p:sp>
      <p:sp>
        <p:nvSpPr>
          <p:cNvPr id="14" name="key-6">
            <a:extLst>
              <a:ext uri="{FF2B5EF4-FFF2-40B4-BE49-F238E27FC236}">
                <a16:creationId xmlns:a16="http://schemas.microsoft.com/office/drawing/2014/main" id="{036CDAD1-DDC7-41A4-BE87-8DAE592C546B}"/>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B</a:t>
            </a:r>
          </a:p>
        </p:txBody>
      </p:sp>
      <p:sp>
        <p:nvSpPr>
          <p:cNvPr id="15" name="key-7">
            <a:extLst>
              <a:ext uri="{FF2B5EF4-FFF2-40B4-BE49-F238E27FC236}">
                <a16:creationId xmlns:a16="http://schemas.microsoft.com/office/drawing/2014/main" id="{81F242AD-FCAB-44D1-8067-4F63D5236B3C}"/>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A</a:t>
            </a:r>
          </a:p>
        </p:txBody>
      </p:sp>
      <p:sp>
        <p:nvSpPr>
          <p:cNvPr id="16" name="key-8">
            <a:extLst>
              <a:ext uri="{FF2B5EF4-FFF2-40B4-BE49-F238E27FC236}">
                <a16:creationId xmlns:a16="http://schemas.microsoft.com/office/drawing/2014/main" id="{65D36505-F594-40C8-8FE0-A51A41028416}"/>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C</a:t>
            </a:r>
          </a:p>
        </p:txBody>
      </p:sp>
      <p:sp>
        <p:nvSpPr>
          <p:cNvPr id="17" name="key-9">
            <a:extLst>
              <a:ext uri="{FF2B5EF4-FFF2-40B4-BE49-F238E27FC236}">
                <a16:creationId xmlns:a16="http://schemas.microsoft.com/office/drawing/2014/main" id="{36406257-4BD1-4E74-83C7-D9DFA849ACA0}"/>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D</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53768636"/>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9B98AAE-8F93-45B8-B060-35F08E9A2822}"/>
              </a:ext>
            </a:extLst>
          </p:cNvPr>
          <p:cNvPicPr>
            <a:picLocks noChangeAspect="1"/>
          </p:cNvPicPr>
          <p:nvPr/>
        </p:nvPicPr>
        <p:blipFill rotWithShape="1">
          <a:blip r:embed="rId5"/>
          <a:srcRect l="-404" r="13958"/>
          <a:stretch/>
        </p:blipFill>
        <p:spPr>
          <a:xfrm>
            <a:off x="8239760" y="0"/>
            <a:ext cx="3952240" cy="6858000"/>
          </a:xfrm>
          <a:prstGeom prst="rect">
            <a:avLst/>
          </a:prstGeom>
        </p:spPr>
      </p:pic>
      <p:sp>
        <p:nvSpPr>
          <p:cNvPr id="2" name="title">
            <a:extLst>
              <a:ext uri="{FF2B5EF4-FFF2-40B4-BE49-F238E27FC236}">
                <a16:creationId xmlns:a16="http://schemas.microsoft.com/office/drawing/2014/main" id="{109DEDA7-E46A-4BE1-A5D0-A5085FAA1D2A}"/>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1BBE1053-C1AC-44C9-90E7-EA548C9DA8D1}"/>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The Importance of Childhood</a:t>
            </a:r>
          </a:p>
        </p:txBody>
      </p:sp>
      <p:sp>
        <p:nvSpPr>
          <p:cNvPr id="4" name="footer">
            <a:extLst>
              <a:ext uri="{FF2B5EF4-FFF2-40B4-BE49-F238E27FC236}">
                <a16:creationId xmlns:a16="http://schemas.microsoft.com/office/drawing/2014/main" id="{FCC54B02-D125-444D-8E77-22996A9341A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4D1AF416-B13A-4E2A-A819-DB52A91FB9BE}"/>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A95CE24-CA39-4E55-8B4C-400A79809652}"/>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898DB493-3E83-44EC-95A6-CD441A802C18}"/>
              </a:ext>
            </a:extLst>
          </p:cNvPr>
          <p:cNvSpPr>
            <a:spLocks noGrp="1"/>
          </p:cNvSpPr>
          <p:nvPr/>
        </p:nvSpPr>
        <p:spPr>
          <a:xfrm>
            <a:off x="457200" y="1828800"/>
            <a:ext cx="7487920" cy="434848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Childhood is an important period because many habits and attitudes begin at a young age. Children learn how to communicate, share, solve problems and trust other people. Family life, school and friendships can strongly influence these early years. A positive childhood can give a person confidence and a feeling of safety. However, people continue learning and changing after childhood. Teenagers and adults can develop new interests, make new friends and change old habits. Sometimes a difficult childhood can make later life harder, but it does not decide everything. Supportive teachers, friends or relatives can make a big difference at any age. Adults can also learn new skills and build a different future for themselves. This shows that childhood matters, but later experiences matter too. Every stage of life brings different lessons and opportunities. The importance of childhood may depend on the person and the experiences he or she has later.</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772770306"/>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910</Words>
  <Application>Microsoft Office PowerPoint</Application>
  <DocSecurity>0</DocSecurity>
  <PresentationFormat>Widescreen</PresentationFormat>
  <Paragraphs>113</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1</cp:revision>
  <dcterms:created xsi:type="dcterms:W3CDTF">2026-10-24T04:07:16Z</dcterms:created>
  <dcterms:modified xsi:type="dcterms:W3CDTF">2026-10-26T12:00:35Z</dcterms:modified>
</cp:coreProperties>
</file>