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LP05.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LP05.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LP05.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LP05.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LP05.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LP05.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LP05.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LP05.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2948B68B-2404-4598-A644-64BB5F1C84EE}"/>
              </a:ext>
            </a:extLst>
          </p:cNvPr>
          <p:cNvSpPr>
            <a:spLocks noGrp="1"/>
          </p:cNvSpPr>
          <p:nvPr>
            <p:ph type="title"/>
          </p:nvPr>
        </p:nvSpPr>
        <p:spPr>
          <a:xfrm>
            <a:off x="1219200" y="2590800"/>
            <a:ext cx="9753600" cy="990600"/>
          </a:xfrm>
          <a:prstGeom prst="rect">
            <a:avLst/>
          </a:prstGeom>
          <a:noFill/>
          <a:ln>
            <a:noFill/>
            <a:prstDash val="solid"/>
          </a:ln>
        </p:spPr>
        <p:txBody>
          <a:bodyPr wrap="square" lIns="0" tIns="0" rIns="0" bIns="0" anchor="ctr">
            <a:normAutofit/>
          </a:bodyPr>
          <a:lstStyle>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a:endParaRPr/>
          </a:p>
        </p:txBody>
      </p:sp>
      <p:sp>
        <p:nvSpPr>
          <p:cNvPr id="2" name="Subtitle">
            <a:extLst>
              <a:ext uri="{FF2B5EF4-FFF2-40B4-BE49-F238E27FC236}">
                <a16:creationId xmlns:a16="http://schemas.microsoft.com/office/drawing/2014/main" id="{9616109B-EE28-4766-8D58-0AC938EC4AB0}"/>
              </a:ext>
            </a:extLst>
          </p:cNvPr>
          <p:cNvSpPr>
            <a:spLocks noGrp="1"/>
          </p:cNvSpPr>
          <p:nvPr>
            <p:ph type="subTitle" idx="1"/>
          </p:nvPr>
        </p:nvSpPr>
        <p:spPr>
          <a:xfrm>
            <a:off x="1828800" y="3771900"/>
            <a:ext cx="8534400" cy="762000"/>
          </a:xfrm>
          <a:prstGeom prst="rect">
            <a:avLst/>
          </a:prstGeom>
          <a:noFill/>
          <a:ln>
            <a:noFill/>
            <a:prstDash val="solid"/>
          </a:ln>
        </p:spPr>
        <p:txBody>
          <a:bodyPr wrap="square" lIns="0" tIns="0" rIns="0" bIns="0" anchor="ctr">
            <a:normAutofit/>
          </a:bodyPr>
          <a:lstStyle>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Section title">
            <a:extLst>
              <a:ext uri="{FF2B5EF4-FFF2-40B4-BE49-F238E27FC236}">
                <a16:creationId xmlns:a16="http://schemas.microsoft.com/office/drawing/2014/main" id="{31ED4E0D-3721-4220-A078-9DD375C53297}"/>
              </a:ext>
            </a:extLst>
          </p:cNvPr>
          <p:cNvSpPr>
            <a:spLocks noGrp="1"/>
          </p:cNvSpPr>
          <p:nvPr>
            <p:ph type="title"/>
          </p:nvPr>
        </p:nvSpPr>
        <p:spPr>
          <a:xfrm>
            <a:off x="1219200" y="2857500"/>
            <a:ext cx="9753600" cy="1143000"/>
          </a:xfrm>
          <a:prstGeom prst="rect">
            <a:avLst/>
          </a:prstGeom>
          <a:noFill/>
          <a:ln>
            <a:noFill/>
            <a:prstDash val="solid"/>
          </a:ln>
        </p:spPr>
        <p:txBody>
          <a:bodyPr wrap="square" lIns="0" tIns="0" rIns="0" bIns="0" anchor="ctr">
            <a:normAutofit/>
          </a:bodyPr>
          <a:lstStyle>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Body">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7187076B-1609-4B3F-8BC9-B0769405F5C5}"/>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Body">
            <a:extLst>
              <a:ext uri="{FF2B5EF4-FFF2-40B4-BE49-F238E27FC236}">
                <a16:creationId xmlns:a16="http://schemas.microsoft.com/office/drawing/2014/main" id="{4C7F358D-8610-4E4B-900B-55D49D031E63}"/>
              </a:ext>
            </a:extLst>
          </p:cNvPr>
          <p:cNvSpPr>
            <a:spLocks noGrp="1"/>
          </p:cNvSpPr>
          <p:nvPr>
            <p:ph type="body" idx="1"/>
          </p:nvPr>
        </p:nvSpPr>
        <p:spPr>
          <a:xfrm>
            <a:off x="685800" y="1905000"/>
            <a:ext cx="108204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Two Column">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03525BC1-139D-4980-9EF6-76022BAD21DD}"/>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91A5A2E7-4CCB-4CFA-AAAF-B38EB092F260}"/>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
        <p:nvSpPr>
          <p:cNvPr id="3" name="Right column">
            <a:extLst>
              <a:ext uri="{FF2B5EF4-FFF2-40B4-BE49-F238E27FC236}">
                <a16:creationId xmlns:a16="http://schemas.microsoft.com/office/drawing/2014/main" id="{EEAD7AD3-77CF-4019-B128-802FE4AE07C5}"/>
              </a:ext>
            </a:extLst>
          </p:cNvPr>
          <p:cNvSpPr>
            <a:spLocks noGrp="1"/>
          </p:cNvSpPr>
          <p:nvPr>
            <p:ph type="body" idx="2"/>
          </p:nvPr>
        </p:nvSpPr>
        <p:spPr>
          <a:xfrm>
            <a:off x="64770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and One Column">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ACF6C349-3952-4C9B-8753-616E25C0CC4F}"/>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AC28FA61-A967-4964-9442-B5E1588EF8DB}"/>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344356C-6963-4E5B-936D-FC6361D1A69D}"/>
              </a:ext>
            </a:extLst>
          </p:cNvPr>
          <p:cNvPicPr>
            <a:picLocks noChangeAspect="1"/>
          </p:cNvPicPr>
          <p:nvPr/>
        </p:nvPicPr>
        <p:blipFill rotWithShape="1">
          <a:blip r:embed="rId5"/>
          <a:srcRect l="-403" r="-42"/>
          <a:stretch/>
        </p:blipFill>
        <p:spPr>
          <a:xfrm>
            <a:off x="7599680" y="0"/>
            <a:ext cx="4592320" cy="6858000"/>
          </a:xfrm>
          <a:prstGeom prst="rect">
            <a:avLst/>
          </a:prstGeom>
        </p:spPr>
      </p:pic>
      <p:sp>
        <p:nvSpPr>
          <p:cNvPr id="2" name="title">
            <a:extLst>
              <a:ext uri="{FF2B5EF4-FFF2-40B4-BE49-F238E27FC236}">
                <a16:creationId xmlns:a16="http://schemas.microsoft.com/office/drawing/2014/main" id="{EC34430B-13EB-4277-8123-0D63B23193A9}"/>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Test 03</a:t>
            </a:r>
          </a:p>
        </p:txBody>
      </p:sp>
      <p:sp>
        <p:nvSpPr>
          <p:cNvPr id="3" name="topic">
            <a:extLst>
              <a:ext uri="{FF2B5EF4-FFF2-40B4-BE49-F238E27FC236}">
                <a16:creationId xmlns:a16="http://schemas.microsoft.com/office/drawing/2014/main" id="{C5B00415-910F-4BFC-A3AE-7B79BF9E22AD}"/>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Teacher-Led and Student-Led Classes</a:t>
            </a:r>
          </a:p>
        </p:txBody>
      </p:sp>
      <p:sp>
        <p:nvSpPr>
          <p:cNvPr id="4" name="footer">
            <a:extLst>
              <a:ext uri="{FF2B5EF4-FFF2-40B4-BE49-F238E27FC236}">
                <a16:creationId xmlns:a16="http://schemas.microsoft.com/office/drawing/2014/main" id="{569E36CD-3A23-4683-A932-542EFAEE6FEC}"/>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A0E8AC21-C8EC-4112-AF4D-49374F1B7A6C}"/>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392C8BD7-8C21-48F2-BFDC-6452A88EA978}"/>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tro">
            <a:extLst>
              <a:ext uri="{FF2B5EF4-FFF2-40B4-BE49-F238E27FC236}">
                <a16:creationId xmlns:a16="http://schemas.microsoft.com/office/drawing/2014/main" id="{217AF199-6250-44FE-957C-B8920CBD2081}"/>
              </a:ext>
            </a:extLst>
          </p:cNvPr>
          <p:cNvSpPr>
            <a:spLocks noGrp="1"/>
          </p:cNvSpPr>
          <p:nvPr/>
        </p:nvSpPr>
        <p:spPr>
          <a:xfrm>
            <a:off x="457200" y="1981200"/>
            <a:ext cx="8572500" cy="523875"/>
          </a:xfrm>
          <a:prstGeom prst="rect">
            <a:avLst/>
          </a:prstGeom>
          <a:noFill/>
          <a:ln w="0">
            <a:noFill/>
            <a:prstDash val="solid"/>
          </a:ln>
        </p:spPr>
        <p:txBody>
          <a:bodyPr wrap="square" lIns="0" tIns="0" rIns="0" bIns="0">
            <a:noAutofit/>
          </a:bodyPr>
          <a:lstStyle>
            <a:defPPr>
              <a:defRPr sz="2700" b="1">
                <a:solidFill>
                  <a:srgbClr val="213C40"/>
                </a:solidFill>
                <a:latin typeface="Arial"/>
                <a:ea typeface="Arial"/>
                <a:cs typeface="Arial"/>
              </a:defRPr>
            </a:defPPr>
            <a:lvl1pPr>
              <a:defRPr sz="2700" b="1">
                <a:solidFill>
                  <a:srgbClr val="213C40"/>
                </a:solidFill>
                <a:latin typeface="Arial"/>
                <a:ea typeface="Arial"/>
                <a:cs typeface="Arial"/>
              </a:defRPr>
            </a:lvl1pPr>
            <a:lvl2pPr>
              <a:defRPr sz="2700" b="1">
                <a:solidFill>
                  <a:srgbClr val="213C40"/>
                </a:solidFill>
                <a:latin typeface="Arial"/>
                <a:ea typeface="Arial"/>
                <a:cs typeface="Arial"/>
              </a:defRPr>
            </a:lvl2pPr>
            <a:lvl3pPr>
              <a:defRPr sz="2700" b="1">
                <a:solidFill>
                  <a:srgbClr val="213C40"/>
                </a:solidFill>
                <a:latin typeface="Arial"/>
                <a:ea typeface="Arial"/>
                <a:cs typeface="Arial"/>
              </a:defRPr>
            </a:lvl3pPr>
            <a:lvl4pPr>
              <a:defRPr sz="2700" b="1">
                <a:solidFill>
                  <a:srgbClr val="213C40"/>
                </a:solidFill>
                <a:latin typeface="Arial"/>
                <a:ea typeface="Arial"/>
                <a:cs typeface="Arial"/>
              </a:defRPr>
            </a:lvl4pPr>
            <a:lvl5pPr>
              <a:defRPr sz="2700" b="1">
                <a:solidFill>
                  <a:srgbClr val="213C40"/>
                </a:solidFill>
                <a:latin typeface="Arial"/>
                <a:ea typeface="Arial"/>
                <a:cs typeface="Arial"/>
              </a:defRPr>
            </a:lvl5pPr>
            <a:lvl6pPr>
              <a:defRPr sz="2700" b="1">
                <a:solidFill>
                  <a:srgbClr val="213C40"/>
                </a:solidFill>
                <a:latin typeface="Arial"/>
                <a:ea typeface="Arial"/>
                <a:cs typeface="Arial"/>
              </a:defRPr>
            </a:lvl6pPr>
            <a:lvl7pPr>
              <a:defRPr sz="2700" b="1">
                <a:solidFill>
                  <a:srgbClr val="213C40"/>
                </a:solidFill>
                <a:latin typeface="Arial"/>
                <a:ea typeface="Arial"/>
                <a:cs typeface="Arial"/>
              </a:defRPr>
            </a:lvl7pPr>
            <a:lvl8pPr>
              <a:defRPr sz="2700" b="1">
                <a:solidFill>
                  <a:srgbClr val="213C40"/>
                </a:solidFill>
                <a:latin typeface="Arial"/>
                <a:ea typeface="Arial"/>
                <a:cs typeface="Arial"/>
              </a:defRPr>
            </a:lvl8pPr>
            <a:lvl9pPr>
              <a:defRPr sz="2700" b="1">
                <a:solidFill>
                  <a:srgbClr val="213C40"/>
                </a:solidFill>
                <a:latin typeface="Arial"/>
                <a:ea typeface="Arial"/>
                <a:cs typeface="Arial"/>
              </a:defRPr>
            </a:lvl9pPr>
          </a:lstStyle>
          <a:p>
            <a:pPr>
              <a:defRPr sz="2700" b="1">
                <a:solidFill>
                  <a:srgbClr val="213C40"/>
                </a:solidFill>
                <a:latin typeface="Arial"/>
                <a:ea typeface="Arial"/>
                <a:cs typeface="Arial"/>
              </a:defRPr>
            </a:pPr>
            <a:r>
              <a:rPr sz="2700" b="1">
                <a:solidFill>
                  <a:srgbClr val="213C40"/>
                </a:solidFill>
                <a:latin typeface="Arial"/>
                <a:ea typeface="Arial"/>
                <a:cs typeface="Arial"/>
              </a:rPr>
              <a:t>First listening</a:t>
            </a:r>
          </a:p>
        </p:txBody>
      </p:sp>
      <p:sp>
        <p:nvSpPr>
          <p:cNvPr id="8" name="instructions">
            <a:extLst>
              <a:ext uri="{FF2B5EF4-FFF2-40B4-BE49-F238E27FC236}">
                <a16:creationId xmlns:a16="http://schemas.microsoft.com/office/drawing/2014/main" id="{71094161-1219-4CB3-AE5A-256E5C07F159}"/>
              </a:ext>
            </a:extLst>
          </p:cNvPr>
          <p:cNvSpPr>
            <a:spLocks noGrp="1"/>
          </p:cNvSpPr>
          <p:nvPr/>
        </p:nvSpPr>
        <p:spPr>
          <a:xfrm>
            <a:off x="457200" y="2857500"/>
            <a:ext cx="8572500" cy="2190750"/>
          </a:xfrm>
          <a:prstGeom prst="rect">
            <a:avLst/>
          </a:prstGeom>
          <a:noFill/>
          <a:ln w="0">
            <a:noFill/>
            <a:prstDash val="solid"/>
          </a:ln>
        </p:spPr>
        <p:txBody>
          <a:bodyPr wrap="square" lIns="0" tIns="0" rIns="0" bIns="0">
            <a:noAutofit/>
          </a:bodyPr>
          <a:lstStyle>
            <a:defPPr>
              <a:defRPr sz="2100" b="0">
                <a:solidFill>
                  <a:srgbClr val="213C40"/>
                </a:solidFill>
                <a:latin typeface="Arial"/>
                <a:ea typeface="Arial"/>
                <a:cs typeface="Arial"/>
              </a:defRPr>
            </a:defPPr>
            <a:lvl1pPr>
              <a:defRPr sz="2100" b="0">
                <a:solidFill>
                  <a:srgbClr val="213C40"/>
                </a:solidFill>
                <a:latin typeface="Arial"/>
                <a:ea typeface="Arial"/>
                <a:cs typeface="Arial"/>
              </a:defRPr>
            </a:lvl1pPr>
            <a:lvl2pPr>
              <a:defRPr sz="2100" b="0">
                <a:solidFill>
                  <a:srgbClr val="213C40"/>
                </a:solidFill>
                <a:latin typeface="Arial"/>
                <a:ea typeface="Arial"/>
                <a:cs typeface="Arial"/>
              </a:defRPr>
            </a:lvl2pPr>
            <a:lvl3pPr>
              <a:defRPr sz="2100" b="0">
                <a:solidFill>
                  <a:srgbClr val="213C40"/>
                </a:solidFill>
                <a:latin typeface="Arial"/>
                <a:ea typeface="Arial"/>
                <a:cs typeface="Arial"/>
              </a:defRPr>
            </a:lvl3pPr>
            <a:lvl4pPr>
              <a:defRPr sz="2100" b="0">
                <a:solidFill>
                  <a:srgbClr val="213C40"/>
                </a:solidFill>
                <a:latin typeface="Arial"/>
                <a:ea typeface="Arial"/>
                <a:cs typeface="Arial"/>
              </a:defRPr>
            </a:lvl4pPr>
            <a:lvl5pPr>
              <a:defRPr sz="2100" b="0">
                <a:solidFill>
                  <a:srgbClr val="213C40"/>
                </a:solidFill>
                <a:latin typeface="Arial"/>
                <a:ea typeface="Arial"/>
                <a:cs typeface="Arial"/>
              </a:defRPr>
            </a:lvl5pPr>
            <a:lvl6pPr>
              <a:defRPr sz="2100" b="0">
                <a:solidFill>
                  <a:srgbClr val="213C40"/>
                </a:solidFill>
                <a:latin typeface="Arial"/>
                <a:ea typeface="Arial"/>
                <a:cs typeface="Arial"/>
              </a:defRPr>
            </a:lvl6pPr>
            <a:lvl7pPr>
              <a:defRPr sz="2100" b="0">
                <a:solidFill>
                  <a:srgbClr val="213C40"/>
                </a:solidFill>
                <a:latin typeface="Arial"/>
                <a:ea typeface="Arial"/>
                <a:cs typeface="Arial"/>
              </a:defRPr>
            </a:lvl7pPr>
            <a:lvl8pPr>
              <a:defRPr sz="2100" b="0">
                <a:solidFill>
                  <a:srgbClr val="213C40"/>
                </a:solidFill>
                <a:latin typeface="Arial"/>
                <a:ea typeface="Arial"/>
                <a:cs typeface="Arial"/>
              </a:defRPr>
            </a:lvl8pPr>
            <a:lvl9pPr>
              <a:defRPr sz="2100" b="0">
                <a:solidFill>
                  <a:srgbClr val="213C40"/>
                </a:solidFill>
                <a:latin typeface="Arial"/>
                <a:ea typeface="Arial"/>
                <a:cs typeface="Arial"/>
              </a:defRPr>
            </a:lvl9pPr>
          </a:lstStyle>
          <a:p>
            <a:pPr>
              <a:defRPr sz="2100" b="0">
                <a:solidFill>
                  <a:srgbClr val="213C40"/>
                </a:solidFill>
                <a:latin typeface="Arial"/>
                <a:ea typeface="Arial"/>
                <a:cs typeface="Arial"/>
              </a:defRPr>
            </a:pPr>
            <a:r>
              <a:rPr sz="2100" b="0">
                <a:solidFill>
                  <a:srgbClr val="213C40"/>
                </a:solidFill>
                <a:latin typeface="Arial"/>
                <a:ea typeface="Arial"/>
                <a:cs typeface="Arial"/>
              </a:rPr>
              <a:t>Listen for the main idea. The recording starts automatically.</a:t>
            </a:r>
          </a:p>
          <a:p>
            <a:pPr>
              <a:defRPr sz="2100" b="0">
                <a:solidFill>
                  <a:srgbClr val="213C40"/>
                </a:solidFill>
                <a:latin typeface="Arial"/>
                <a:ea typeface="Arial"/>
                <a:cs typeface="Arial"/>
              </a:defRPr>
            </a:pPr>
            <a:r>
              <a:rPr sz="2100" b="0">
                <a:solidFill>
                  <a:srgbClr val="213C40"/>
                </a:solidFill>
                <a:latin typeface="Arial"/>
                <a:ea typeface="Arial"/>
                <a:cs typeface="Arial"/>
              </a:rPr>
              <a:t>Listen again for details if you need to.</a:t>
            </a:r>
          </a:p>
          <a:p>
            <a:pPr>
              <a:defRPr sz="2100" b="0">
                <a:solidFill>
                  <a:srgbClr val="213C40"/>
                </a:solidFill>
                <a:latin typeface="Arial"/>
                <a:ea typeface="Arial"/>
                <a:cs typeface="Arial"/>
              </a:defRPr>
            </a:pPr>
            <a:r>
              <a:rPr sz="2100" b="0">
                <a:solidFill>
                  <a:srgbClr val="213C40"/>
                </a:solidFill>
                <a:latin typeface="Arial"/>
                <a:ea typeface="Arial"/>
                <a:cs typeface="Arial"/>
              </a:rPr>
              <a:t>Then answer 10 questions. Choose A, B, C or D.</a:t>
            </a:r>
          </a:p>
        </p:txBody>
      </p:sp>
      <p:sp>
        <p:nvSpPr>
          <p:cNvPr id="9" name="level">
            <a:extLst>
              <a:ext uri="{FF2B5EF4-FFF2-40B4-BE49-F238E27FC236}">
                <a16:creationId xmlns:a16="http://schemas.microsoft.com/office/drawing/2014/main" id="{99EF4FFD-0645-4E90-9258-FB048B60D8CC}"/>
              </a:ext>
            </a:extLst>
          </p:cNvPr>
          <p:cNvSpPr>
            <a:spLocks noGrp="1"/>
          </p:cNvSpPr>
          <p:nvPr/>
        </p:nvSpPr>
        <p:spPr>
          <a:xfrm>
            <a:off x="457200" y="5572125"/>
            <a:ext cx="8572500" cy="381000"/>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A2–B1 listening practice</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036421715"/>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11"/>
                      </p:tgtEl>
                    </p:cBhvr>
                  </p:cmd>
                </p:childTnLst>
              </p:cTn>
            </p:par>
            <p:audio>
              <p:cMediaNode vol="100000">
                <p:cTn id="4" fill="hold" display="0">
                  <p:stCondLst>
                    <p:cond evt="onBegin" delay="0">
                      <p:tn val="3"/>
                    </p:cond>
                  </p:st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F4C738B7-C8D2-45E5-A587-3FD1618DFB78}"/>
              </a:ext>
            </a:extLst>
          </p:cNvPr>
          <p:cNvPicPr>
            <a:picLocks noChangeAspect="1"/>
          </p:cNvPicPr>
          <p:nvPr/>
        </p:nvPicPr>
        <p:blipFill rotWithShape="1">
          <a:blip r:embed="rId5"/>
          <a:srcRect l="11819" r="23958"/>
          <a:stretch/>
        </p:blipFill>
        <p:spPr>
          <a:xfrm>
            <a:off x="9255760" y="0"/>
            <a:ext cx="2936240" cy="6858000"/>
          </a:xfrm>
          <a:prstGeom prst="rect">
            <a:avLst/>
          </a:prstGeom>
        </p:spPr>
      </p:pic>
      <p:sp>
        <p:nvSpPr>
          <p:cNvPr id="2" name="title">
            <a:extLst>
              <a:ext uri="{FF2B5EF4-FFF2-40B4-BE49-F238E27FC236}">
                <a16:creationId xmlns:a16="http://schemas.microsoft.com/office/drawing/2014/main" id="{5ACB41AF-735D-4054-9D53-78BECB044E71}"/>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1 and 2</a:t>
            </a:r>
          </a:p>
        </p:txBody>
      </p:sp>
      <p:sp>
        <p:nvSpPr>
          <p:cNvPr id="3" name="topic">
            <a:extLst>
              <a:ext uri="{FF2B5EF4-FFF2-40B4-BE49-F238E27FC236}">
                <a16:creationId xmlns:a16="http://schemas.microsoft.com/office/drawing/2014/main" id="{D95B653D-F3D8-47B9-B0D8-E32FDD2CAA8B}"/>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Teacher-Led and Student-Led Classes</a:t>
            </a:r>
          </a:p>
        </p:txBody>
      </p:sp>
      <p:sp>
        <p:nvSpPr>
          <p:cNvPr id="4" name="footer">
            <a:extLst>
              <a:ext uri="{FF2B5EF4-FFF2-40B4-BE49-F238E27FC236}">
                <a16:creationId xmlns:a16="http://schemas.microsoft.com/office/drawing/2014/main" id="{7AF3C26F-AA08-472F-A507-9F15D3F8F500}"/>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8D3923D7-6301-4F22-AE2E-3BE22FDF0D16}"/>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DFC36220-207F-4B35-8D0F-B8F979A63ABD}"/>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1">
            <a:extLst>
              <a:ext uri="{FF2B5EF4-FFF2-40B4-BE49-F238E27FC236}">
                <a16:creationId xmlns:a16="http://schemas.microsoft.com/office/drawing/2014/main" id="{76504CD3-86AC-40BC-BD3B-0AE7DFB36255}"/>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1. Who talks most in a teacher-led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class?</a:t>
            </a:r>
          </a:p>
        </p:txBody>
      </p:sp>
      <p:sp>
        <p:nvSpPr>
          <p:cNvPr id="8" name="option-0-0">
            <a:extLst>
              <a:ext uri="{FF2B5EF4-FFF2-40B4-BE49-F238E27FC236}">
                <a16:creationId xmlns:a16="http://schemas.microsoft.com/office/drawing/2014/main" id="{FB6A4DE9-1D34-4BC5-AD8D-60315727EBE4}"/>
              </a:ext>
            </a:extLst>
          </p:cNvPr>
          <p:cNvSpPr>
            <a:spLocks noGrp="1"/>
          </p:cNvSpPr>
          <p:nvPr/>
        </p:nvSpPr>
        <p:spPr>
          <a:xfrm>
            <a:off x="695325" y="26003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The teacher</a:t>
            </a:r>
          </a:p>
        </p:txBody>
      </p:sp>
      <p:sp>
        <p:nvSpPr>
          <p:cNvPr id="9" name="option-0-1">
            <a:extLst>
              <a:ext uri="{FF2B5EF4-FFF2-40B4-BE49-F238E27FC236}">
                <a16:creationId xmlns:a16="http://schemas.microsoft.com/office/drawing/2014/main" id="{02A25F52-8B0A-4F41-B25D-DB63DCD41A87}"/>
              </a:ext>
            </a:extLst>
          </p:cNvPr>
          <p:cNvSpPr>
            <a:spLocks noGrp="1"/>
          </p:cNvSpPr>
          <p:nvPr/>
        </p:nvSpPr>
        <p:spPr>
          <a:xfrm>
            <a:off x="695325" y="33432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Pairs of students</a:t>
            </a:r>
          </a:p>
        </p:txBody>
      </p:sp>
      <p:sp>
        <p:nvSpPr>
          <p:cNvPr id="10" name="option-0-2">
            <a:extLst>
              <a:ext uri="{FF2B5EF4-FFF2-40B4-BE49-F238E27FC236}">
                <a16:creationId xmlns:a16="http://schemas.microsoft.com/office/drawing/2014/main" id="{1193E6FD-56D2-4CEE-88AB-E50E0B84522E}"/>
              </a:ext>
            </a:extLst>
          </p:cNvPr>
          <p:cNvSpPr>
            <a:spLocks noGrp="1"/>
          </p:cNvSpPr>
          <p:nvPr/>
        </p:nvSpPr>
        <p:spPr>
          <a:xfrm>
            <a:off x="695325" y="40862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Visitors</a:t>
            </a:r>
          </a:p>
        </p:txBody>
      </p:sp>
      <p:sp>
        <p:nvSpPr>
          <p:cNvPr id="11" name="option-0-3">
            <a:extLst>
              <a:ext uri="{FF2B5EF4-FFF2-40B4-BE49-F238E27FC236}">
                <a16:creationId xmlns:a16="http://schemas.microsoft.com/office/drawing/2014/main" id="{25CD36C5-466A-4079-8DBE-F9F098F4C602}"/>
              </a:ext>
            </a:extLst>
          </p:cNvPr>
          <p:cNvSpPr>
            <a:spLocks noGrp="1"/>
          </p:cNvSpPr>
          <p:nvPr/>
        </p:nvSpPr>
        <p:spPr>
          <a:xfrm>
            <a:off x="695325" y="48291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 different student each minute</a:t>
            </a:r>
          </a:p>
        </p:txBody>
      </p:sp>
      <p:sp>
        <p:nvSpPr>
          <p:cNvPr id="12" name="question-2">
            <a:extLst>
              <a:ext uri="{FF2B5EF4-FFF2-40B4-BE49-F238E27FC236}">
                <a16:creationId xmlns:a16="http://schemas.microsoft.com/office/drawing/2014/main" id="{B6BB07FB-2823-4356-9964-B0CD3271E887}"/>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2. When can teacher explanation be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useful?</a:t>
            </a:r>
          </a:p>
        </p:txBody>
      </p:sp>
      <p:sp>
        <p:nvSpPr>
          <p:cNvPr id="13" name="option-1-0">
            <a:extLst>
              <a:ext uri="{FF2B5EF4-FFF2-40B4-BE49-F238E27FC236}">
                <a16:creationId xmlns:a16="http://schemas.microsoft.com/office/drawing/2014/main" id="{B8E22BF1-48D4-4768-82D7-D360F6767AE4}"/>
              </a:ext>
            </a:extLst>
          </p:cNvPr>
          <p:cNvSpPr>
            <a:spLocks noGrp="1"/>
          </p:cNvSpPr>
          <p:nvPr/>
        </p:nvSpPr>
        <p:spPr>
          <a:xfrm>
            <a:off x="5362575" y="26003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dirty="0">
                <a:solidFill>
                  <a:srgbClr val="213C40"/>
                </a:solidFill>
                <a:latin typeface="Arial"/>
                <a:ea typeface="Arial"/>
                <a:cs typeface="Arial"/>
              </a:rPr>
              <a:t>A. When learners need clear new </a:t>
            </a:r>
            <a:endParaRPr lang="tr-TR" sz="1725" b="0" dirty="0">
              <a:solidFill>
                <a:srgbClr val="213C40"/>
              </a:solidFill>
              <a:latin typeface="Arial"/>
              <a:ea typeface="Arial"/>
              <a:cs typeface="Arial"/>
            </a:endParaRPr>
          </a:p>
          <a:p>
            <a:pPr>
              <a:defRPr sz="1725" b="0">
                <a:solidFill>
                  <a:srgbClr val="213C40"/>
                </a:solidFill>
                <a:latin typeface="Arial"/>
                <a:ea typeface="Arial"/>
                <a:cs typeface="Arial"/>
              </a:defRPr>
            </a:pPr>
            <a:r>
              <a:rPr lang="tr-TR" dirty="0"/>
              <a:t>     </a:t>
            </a:r>
            <a:r>
              <a:rPr sz="1725" b="0" dirty="0">
                <a:solidFill>
                  <a:srgbClr val="213C40"/>
                </a:solidFill>
                <a:latin typeface="Arial"/>
                <a:ea typeface="Arial"/>
                <a:cs typeface="Arial"/>
              </a:rPr>
              <a:t>information</a:t>
            </a:r>
          </a:p>
        </p:txBody>
      </p:sp>
      <p:sp>
        <p:nvSpPr>
          <p:cNvPr id="14" name="option-1-1">
            <a:extLst>
              <a:ext uri="{FF2B5EF4-FFF2-40B4-BE49-F238E27FC236}">
                <a16:creationId xmlns:a16="http://schemas.microsoft.com/office/drawing/2014/main" id="{9FFED245-7CC9-4FCF-AF2F-C1844F6FAADA}"/>
              </a:ext>
            </a:extLst>
          </p:cNvPr>
          <p:cNvSpPr>
            <a:spLocks noGrp="1"/>
          </p:cNvSpPr>
          <p:nvPr/>
        </p:nvSpPr>
        <p:spPr>
          <a:xfrm>
            <a:off x="5362575" y="33432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When nobody needs any guidance</a:t>
            </a:r>
          </a:p>
        </p:txBody>
      </p:sp>
      <p:sp>
        <p:nvSpPr>
          <p:cNvPr id="15" name="option-1-2">
            <a:extLst>
              <a:ext uri="{FF2B5EF4-FFF2-40B4-BE49-F238E27FC236}">
                <a16:creationId xmlns:a16="http://schemas.microsoft.com/office/drawing/2014/main" id="{F16934AC-87FC-4562-B7B5-23315F9B3688}"/>
              </a:ext>
            </a:extLst>
          </p:cNvPr>
          <p:cNvSpPr>
            <a:spLocks noGrp="1"/>
          </p:cNvSpPr>
          <p:nvPr/>
        </p:nvSpPr>
        <p:spPr>
          <a:xfrm>
            <a:off x="5362575" y="40862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during a break</a:t>
            </a:r>
          </a:p>
        </p:txBody>
      </p:sp>
      <p:sp>
        <p:nvSpPr>
          <p:cNvPr id="16" name="option-1-3">
            <a:extLst>
              <a:ext uri="{FF2B5EF4-FFF2-40B4-BE49-F238E27FC236}">
                <a16:creationId xmlns:a16="http://schemas.microsoft.com/office/drawing/2014/main" id="{7E516E05-F834-4E38-9B79-071CF4666A65}"/>
              </a:ext>
            </a:extLst>
          </p:cNvPr>
          <p:cNvSpPr>
            <a:spLocks noGrp="1"/>
          </p:cNvSpPr>
          <p:nvPr/>
        </p:nvSpPr>
        <p:spPr>
          <a:xfrm>
            <a:off x="5362575" y="48291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Only after all practice has ended</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674404600"/>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1D8289-018B-4E9D-898D-7EBEBF4949C5}"/>
              </a:ext>
            </a:extLst>
          </p:cNvPr>
          <p:cNvPicPr>
            <a:picLocks noChangeAspect="1"/>
          </p:cNvPicPr>
          <p:nvPr/>
        </p:nvPicPr>
        <p:blipFill rotWithShape="1">
          <a:blip r:embed="rId5"/>
          <a:srcRect l="15208" r="23958"/>
          <a:stretch/>
        </p:blipFill>
        <p:spPr>
          <a:xfrm>
            <a:off x="9410700" y="0"/>
            <a:ext cx="2781300" cy="6858000"/>
          </a:xfrm>
          <a:prstGeom prst="rect">
            <a:avLst/>
          </a:prstGeom>
        </p:spPr>
      </p:pic>
      <p:sp>
        <p:nvSpPr>
          <p:cNvPr id="2" name="title">
            <a:extLst>
              <a:ext uri="{FF2B5EF4-FFF2-40B4-BE49-F238E27FC236}">
                <a16:creationId xmlns:a16="http://schemas.microsoft.com/office/drawing/2014/main" id="{F6597ABE-0A3A-41B0-A037-C01839C49A88}"/>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3 and 4</a:t>
            </a:r>
          </a:p>
        </p:txBody>
      </p:sp>
      <p:sp>
        <p:nvSpPr>
          <p:cNvPr id="3" name="topic">
            <a:extLst>
              <a:ext uri="{FF2B5EF4-FFF2-40B4-BE49-F238E27FC236}">
                <a16:creationId xmlns:a16="http://schemas.microsoft.com/office/drawing/2014/main" id="{B5E32545-6D22-45CD-9ACF-594DEA7927AF}"/>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Teacher-Led and Student-Led Classes</a:t>
            </a:r>
          </a:p>
        </p:txBody>
      </p:sp>
      <p:sp>
        <p:nvSpPr>
          <p:cNvPr id="4" name="footer">
            <a:extLst>
              <a:ext uri="{FF2B5EF4-FFF2-40B4-BE49-F238E27FC236}">
                <a16:creationId xmlns:a16="http://schemas.microsoft.com/office/drawing/2014/main" id="{68A0FB63-F644-4FC9-B639-252055944839}"/>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80E5BA45-BC00-4988-96AD-00DC803D5CCA}"/>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3556FB66-7983-4BBB-9630-C8346386346E}"/>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3">
            <a:extLst>
              <a:ext uri="{FF2B5EF4-FFF2-40B4-BE49-F238E27FC236}">
                <a16:creationId xmlns:a16="http://schemas.microsoft.com/office/drawing/2014/main" id="{56F1B9DA-442D-477E-A006-6F11E628032A}"/>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3. What happens in student-led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activities?</a:t>
            </a:r>
          </a:p>
        </p:txBody>
      </p:sp>
      <p:sp>
        <p:nvSpPr>
          <p:cNvPr id="8" name="option-0-0">
            <a:extLst>
              <a:ext uri="{FF2B5EF4-FFF2-40B4-BE49-F238E27FC236}">
                <a16:creationId xmlns:a16="http://schemas.microsoft.com/office/drawing/2014/main" id="{73AA97E6-56E7-4DBF-99B1-DDB337AD2B56}"/>
              </a:ext>
            </a:extLst>
          </p:cNvPr>
          <p:cNvSpPr>
            <a:spLocks noGrp="1"/>
          </p:cNvSpPr>
          <p:nvPr/>
        </p:nvSpPr>
        <p:spPr>
          <a:xfrm>
            <a:off x="64833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Learners listen without participating</a:t>
            </a:r>
          </a:p>
        </p:txBody>
      </p:sp>
      <p:sp>
        <p:nvSpPr>
          <p:cNvPr id="9" name="option-0-1">
            <a:extLst>
              <a:ext uri="{FF2B5EF4-FFF2-40B4-BE49-F238E27FC236}">
                <a16:creationId xmlns:a16="http://schemas.microsoft.com/office/drawing/2014/main" id="{32E8AE2E-8FC4-4A99-9E0D-EC78FFC31AA9}"/>
              </a:ext>
            </a:extLst>
          </p:cNvPr>
          <p:cNvSpPr>
            <a:spLocks noGrp="1"/>
          </p:cNvSpPr>
          <p:nvPr/>
        </p:nvSpPr>
        <p:spPr>
          <a:xfrm>
            <a:off x="64833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Learners only copy the teacher</a:t>
            </a:r>
          </a:p>
        </p:txBody>
      </p:sp>
      <p:sp>
        <p:nvSpPr>
          <p:cNvPr id="10" name="option-0-2">
            <a:extLst>
              <a:ext uri="{FF2B5EF4-FFF2-40B4-BE49-F238E27FC236}">
                <a16:creationId xmlns:a16="http://schemas.microsoft.com/office/drawing/2014/main" id="{559440B7-D37D-41F6-B0B9-19F539B771B5}"/>
              </a:ext>
            </a:extLst>
          </p:cNvPr>
          <p:cNvSpPr>
            <a:spLocks noGrp="1"/>
          </p:cNvSpPr>
          <p:nvPr/>
        </p:nvSpPr>
        <p:spPr>
          <a:xfrm>
            <a:off x="64833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dirty="0">
                <a:solidFill>
                  <a:srgbClr val="213C40"/>
                </a:solidFill>
                <a:latin typeface="Arial"/>
                <a:ea typeface="Arial"/>
                <a:cs typeface="Arial"/>
              </a:rPr>
              <a:t>C. Learners work in pairs and solve </a:t>
            </a:r>
            <a:endParaRPr lang="tr-TR" sz="1725" b="0" dirty="0">
              <a:solidFill>
                <a:srgbClr val="213C40"/>
              </a:solidFill>
              <a:latin typeface="Arial"/>
              <a:ea typeface="Arial"/>
              <a:cs typeface="Arial"/>
            </a:endParaRPr>
          </a:p>
          <a:p>
            <a:pPr>
              <a:defRPr sz="1725" b="0">
                <a:solidFill>
                  <a:srgbClr val="213C40"/>
                </a:solidFill>
                <a:latin typeface="Arial"/>
                <a:ea typeface="Arial"/>
                <a:cs typeface="Arial"/>
              </a:defRPr>
            </a:pPr>
            <a:r>
              <a:rPr lang="tr-TR" dirty="0"/>
              <a:t>     </a:t>
            </a:r>
            <a:r>
              <a:rPr sz="1725" b="0" dirty="0">
                <a:solidFill>
                  <a:srgbClr val="213C40"/>
                </a:solidFill>
                <a:latin typeface="Arial"/>
                <a:ea typeface="Arial"/>
                <a:cs typeface="Arial"/>
              </a:rPr>
              <a:t>problems</a:t>
            </a:r>
          </a:p>
        </p:txBody>
      </p:sp>
      <p:sp>
        <p:nvSpPr>
          <p:cNvPr id="11" name="option-0-3">
            <a:extLst>
              <a:ext uri="{FF2B5EF4-FFF2-40B4-BE49-F238E27FC236}">
                <a16:creationId xmlns:a16="http://schemas.microsoft.com/office/drawing/2014/main" id="{4C2EF69F-177A-478E-B1B2-D31578499778}"/>
              </a:ext>
            </a:extLst>
          </p:cNvPr>
          <p:cNvSpPr>
            <a:spLocks noGrp="1"/>
          </p:cNvSpPr>
          <p:nvPr/>
        </p:nvSpPr>
        <p:spPr>
          <a:xfrm>
            <a:off x="64833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Learners avoid all discussion</a:t>
            </a:r>
          </a:p>
        </p:txBody>
      </p:sp>
      <p:sp>
        <p:nvSpPr>
          <p:cNvPr id="12" name="question-4">
            <a:extLst>
              <a:ext uri="{FF2B5EF4-FFF2-40B4-BE49-F238E27FC236}">
                <a16:creationId xmlns:a16="http://schemas.microsoft.com/office/drawing/2014/main" id="{EE4FD971-C9F7-4086-8B69-B116DB7FB7ED}"/>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4. What can these activities provide?</a:t>
            </a:r>
          </a:p>
        </p:txBody>
      </p:sp>
      <p:sp>
        <p:nvSpPr>
          <p:cNvPr id="13" name="option-1-0">
            <a:extLst>
              <a:ext uri="{FF2B5EF4-FFF2-40B4-BE49-F238E27FC236}">
                <a16:creationId xmlns:a16="http://schemas.microsoft.com/office/drawing/2014/main" id="{B8D796BB-134F-4E0C-A898-605E46A8E757}"/>
              </a:ext>
            </a:extLst>
          </p:cNvPr>
          <p:cNvSpPr>
            <a:spLocks noGrp="1"/>
          </p:cNvSpPr>
          <p:nvPr/>
        </p:nvSpPr>
        <p:spPr>
          <a:xfrm>
            <a:off x="531558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Less contact between learners</a:t>
            </a:r>
          </a:p>
        </p:txBody>
      </p:sp>
      <p:sp>
        <p:nvSpPr>
          <p:cNvPr id="14" name="option-1-1">
            <a:extLst>
              <a:ext uri="{FF2B5EF4-FFF2-40B4-BE49-F238E27FC236}">
                <a16:creationId xmlns:a16="http://schemas.microsoft.com/office/drawing/2014/main" id="{F10E4600-B231-4EF3-A66E-8A76BCFF8231}"/>
              </a:ext>
            </a:extLst>
          </p:cNvPr>
          <p:cNvSpPr>
            <a:spLocks noGrp="1"/>
          </p:cNvSpPr>
          <p:nvPr/>
        </p:nvSpPr>
        <p:spPr>
          <a:xfrm>
            <a:off x="531558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The same result for every student</a:t>
            </a:r>
          </a:p>
        </p:txBody>
      </p:sp>
      <p:sp>
        <p:nvSpPr>
          <p:cNvPr id="15" name="option-1-2">
            <a:extLst>
              <a:ext uri="{FF2B5EF4-FFF2-40B4-BE49-F238E27FC236}">
                <a16:creationId xmlns:a16="http://schemas.microsoft.com/office/drawing/2014/main" id="{A6DD7443-97A4-4D36-BC4F-EFAE1F727819}"/>
              </a:ext>
            </a:extLst>
          </p:cNvPr>
          <p:cNvSpPr>
            <a:spLocks noGrp="1"/>
          </p:cNvSpPr>
          <p:nvPr/>
        </p:nvSpPr>
        <p:spPr>
          <a:xfrm>
            <a:off x="531558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Practice using language or knowledge</a:t>
            </a:r>
          </a:p>
        </p:txBody>
      </p:sp>
      <p:sp>
        <p:nvSpPr>
          <p:cNvPr id="16" name="option-1-3">
            <a:extLst>
              <a:ext uri="{FF2B5EF4-FFF2-40B4-BE49-F238E27FC236}">
                <a16:creationId xmlns:a16="http://schemas.microsoft.com/office/drawing/2014/main" id="{853371E8-F9FE-49D0-A164-26BE47EB0DFE}"/>
              </a:ext>
            </a:extLst>
          </p:cNvPr>
          <p:cNvSpPr>
            <a:spLocks noGrp="1"/>
          </p:cNvSpPr>
          <p:nvPr/>
        </p:nvSpPr>
        <p:spPr>
          <a:xfrm>
            <a:off x="531558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 reason to remove all support</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983327686"/>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9EE7D448-9130-4986-AA5B-212756F6FB9B}"/>
              </a:ext>
            </a:extLst>
          </p:cNvPr>
          <p:cNvPicPr>
            <a:picLocks noChangeAspect="1"/>
          </p:cNvPicPr>
          <p:nvPr/>
        </p:nvPicPr>
        <p:blipFill rotWithShape="1">
          <a:blip r:embed="rId5"/>
          <a:srcRect l="21458" r="23958"/>
          <a:stretch/>
        </p:blipFill>
        <p:spPr>
          <a:xfrm>
            <a:off x="9696450" y="0"/>
            <a:ext cx="2495550" cy="6858000"/>
          </a:xfrm>
          <a:prstGeom prst="rect">
            <a:avLst/>
          </a:prstGeom>
        </p:spPr>
      </p:pic>
      <p:sp>
        <p:nvSpPr>
          <p:cNvPr id="2" name="title">
            <a:extLst>
              <a:ext uri="{FF2B5EF4-FFF2-40B4-BE49-F238E27FC236}">
                <a16:creationId xmlns:a16="http://schemas.microsoft.com/office/drawing/2014/main" id="{27781388-D4A4-427A-AC1A-A295F68F09FA}"/>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5 and 6</a:t>
            </a:r>
          </a:p>
        </p:txBody>
      </p:sp>
      <p:sp>
        <p:nvSpPr>
          <p:cNvPr id="3" name="topic">
            <a:extLst>
              <a:ext uri="{FF2B5EF4-FFF2-40B4-BE49-F238E27FC236}">
                <a16:creationId xmlns:a16="http://schemas.microsoft.com/office/drawing/2014/main" id="{9016A119-1331-49A6-8D9A-6124DF79BCDA}"/>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Teacher-Led and Student-Led Classes</a:t>
            </a:r>
          </a:p>
        </p:txBody>
      </p:sp>
      <p:sp>
        <p:nvSpPr>
          <p:cNvPr id="4" name="footer">
            <a:extLst>
              <a:ext uri="{FF2B5EF4-FFF2-40B4-BE49-F238E27FC236}">
                <a16:creationId xmlns:a16="http://schemas.microsoft.com/office/drawing/2014/main" id="{CC77014F-0E6A-4283-AF8A-AF6AD3383461}"/>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9E940505-C3BA-49D4-AF75-DD985AE35A17}"/>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1D219F25-1EFA-4B81-A0C9-4688D5A97FE6}"/>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5">
            <a:extLst>
              <a:ext uri="{FF2B5EF4-FFF2-40B4-BE49-F238E27FC236}">
                <a16:creationId xmlns:a16="http://schemas.microsoft.com/office/drawing/2014/main" id="{2F38A693-2853-4E7C-B096-FFEBFA5497BE}"/>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5. What helps some students feel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confident?</a:t>
            </a:r>
          </a:p>
        </p:txBody>
      </p:sp>
      <p:sp>
        <p:nvSpPr>
          <p:cNvPr id="8" name="option-0-0">
            <a:extLst>
              <a:ext uri="{FF2B5EF4-FFF2-40B4-BE49-F238E27FC236}">
                <a16:creationId xmlns:a16="http://schemas.microsoft.com/office/drawing/2014/main" id="{DC8D080E-5B94-4478-91C2-118FD49D3E76}"/>
              </a:ext>
            </a:extLst>
          </p:cNvPr>
          <p:cNvSpPr>
            <a:spLocks noGrp="1"/>
          </p:cNvSpPr>
          <p:nvPr/>
        </p:nvSpPr>
        <p:spPr>
          <a:xfrm>
            <a:off x="742950"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Strong teacher guidance</a:t>
            </a:r>
          </a:p>
        </p:txBody>
      </p:sp>
      <p:sp>
        <p:nvSpPr>
          <p:cNvPr id="9" name="option-0-1">
            <a:extLst>
              <a:ext uri="{FF2B5EF4-FFF2-40B4-BE49-F238E27FC236}">
                <a16:creationId xmlns:a16="http://schemas.microsoft.com/office/drawing/2014/main" id="{F1B50C85-D258-4338-8FB2-B796296E83B0}"/>
              </a:ext>
            </a:extLst>
          </p:cNvPr>
          <p:cNvSpPr>
            <a:spLocks noGrp="1"/>
          </p:cNvSpPr>
          <p:nvPr/>
        </p:nvSpPr>
        <p:spPr>
          <a:xfrm>
            <a:off x="742950"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Unclear instructions</a:t>
            </a:r>
          </a:p>
        </p:txBody>
      </p:sp>
      <p:sp>
        <p:nvSpPr>
          <p:cNvPr id="10" name="option-0-2">
            <a:extLst>
              <a:ext uri="{FF2B5EF4-FFF2-40B4-BE49-F238E27FC236}">
                <a16:creationId xmlns:a16="http://schemas.microsoft.com/office/drawing/2014/main" id="{61A0DA68-2E7C-4684-A452-CC0FAA8A7269}"/>
              </a:ext>
            </a:extLst>
          </p:cNvPr>
          <p:cNvSpPr>
            <a:spLocks noGrp="1"/>
          </p:cNvSpPr>
          <p:nvPr/>
        </p:nvSpPr>
        <p:spPr>
          <a:xfrm>
            <a:off x="742950"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No chance to ask questions</a:t>
            </a:r>
          </a:p>
        </p:txBody>
      </p:sp>
      <p:sp>
        <p:nvSpPr>
          <p:cNvPr id="11" name="option-0-3">
            <a:extLst>
              <a:ext uri="{FF2B5EF4-FFF2-40B4-BE49-F238E27FC236}">
                <a16:creationId xmlns:a16="http://schemas.microsoft.com/office/drawing/2014/main" id="{65CD8CB2-F03A-4D67-9F9A-FFE8DD28E648}"/>
              </a:ext>
            </a:extLst>
          </p:cNvPr>
          <p:cNvSpPr>
            <a:spLocks noGrp="1"/>
          </p:cNvSpPr>
          <p:nvPr/>
        </p:nvSpPr>
        <p:spPr>
          <a:xfrm>
            <a:off x="742950"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Changing the subject constantly</a:t>
            </a:r>
          </a:p>
        </p:txBody>
      </p:sp>
      <p:sp>
        <p:nvSpPr>
          <p:cNvPr id="12" name="question-6">
            <a:extLst>
              <a:ext uri="{FF2B5EF4-FFF2-40B4-BE49-F238E27FC236}">
                <a16:creationId xmlns:a16="http://schemas.microsoft.com/office/drawing/2014/main" id="{9BE12B83-4567-43F9-8180-DA406BA981DB}"/>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6. How do some other students learn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better?</a:t>
            </a:r>
          </a:p>
        </p:txBody>
      </p:sp>
      <p:sp>
        <p:nvSpPr>
          <p:cNvPr id="13" name="option-1-0">
            <a:extLst>
              <a:ext uri="{FF2B5EF4-FFF2-40B4-BE49-F238E27FC236}">
                <a16:creationId xmlns:a16="http://schemas.microsoft.com/office/drawing/2014/main" id="{D6728EA3-A4D0-4639-A083-2E578D3F2524}"/>
              </a:ext>
            </a:extLst>
          </p:cNvPr>
          <p:cNvSpPr>
            <a:spLocks noGrp="1"/>
          </p:cNvSpPr>
          <p:nvPr/>
        </p:nvSpPr>
        <p:spPr>
          <a:xfrm>
            <a:off x="5410200"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By discussing ideas and making choices</a:t>
            </a:r>
          </a:p>
        </p:txBody>
      </p:sp>
      <p:sp>
        <p:nvSpPr>
          <p:cNvPr id="14" name="option-1-1">
            <a:extLst>
              <a:ext uri="{FF2B5EF4-FFF2-40B4-BE49-F238E27FC236}">
                <a16:creationId xmlns:a16="http://schemas.microsoft.com/office/drawing/2014/main" id="{684885D2-9B78-4DD1-8375-76FF29EB7798}"/>
              </a:ext>
            </a:extLst>
          </p:cNvPr>
          <p:cNvSpPr>
            <a:spLocks noGrp="1"/>
          </p:cNvSpPr>
          <p:nvPr/>
        </p:nvSpPr>
        <p:spPr>
          <a:xfrm>
            <a:off x="5410200"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By listening without thinking</a:t>
            </a:r>
          </a:p>
        </p:txBody>
      </p:sp>
      <p:sp>
        <p:nvSpPr>
          <p:cNvPr id="15" name="option-1-2">
            <a:extLst>
              <a:ext uri="{FF2B5EF4-FFF2-40B4-BE49-F238E27FC236}">
                <a16:creationId xmlns:a16="http://schemas.microsoft.com/office/drawing/2014/main" id="{BEB0456A-A588-4117-A219-02100C76BFC6}"/>
              </a:ext>
            </a:extLst>
          </p:cNvPr>
          <p:cNvSpPr>
            <a:spLocks noGrp="1"/>
          </p:cNvSpPr>
          <p:nvPr/>
        </p:nvSpPr>
        <p:spPr>
          <a:xfrm>
            <a:off x="5410200"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By working without any purpose</a:t>
            </a:r>
          </a:p>
        </p:txBody>
      </p:sp>
      <p:sp>
        <p:nvSpPr>
          <p:cNvPr id="16" name="option-1-3">
            <a:extLst>
              <a:ext uri="{FF2B5EF4-FFF2-40B4-BE49-F238E27FC236}">
                <a16:creationId xmlns:a16="http://schemas.microsoft.com/office/drawing/2014/main" id="{3B26F5F2-A796-436C-A98B-15F939DCA216}"/>
              </a:ext>
            </a:extLst>
          </p:cNvPr>
          <p:cNvSpPr>
            <a:spLocks noGrp="1"/>
          </p:cNvSpPr>
          <p:nvPr/>
        </p:nvSpPr>
        <p:spPr>
          <a:xfrm>
            <a:off x="5410200"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By avoiding questions</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467594891"/>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D40EC0B7-C392-4D49-9BA2-BF9584EFEC9D}"/>
              </a:ext>
            </a:extLst>
          </p:cNvPr>
          <p:cNvPicPr>
            <a:picLocks noChangeAspect="1"/>
          </p:cNvPicPr>
          <p:nvPr/>
        </p:nvPicPr>
        <p:blipFill rotWithShape="1">
          <a:blip r:embed="rId5"/>
          <a:srcRect l="15208" r="23958"/>
          <a:stretch/>
        </p:blipFill>
        <p:spPr>
          <a:xfrm>
            <a:off x="9410700" y="0"/>
            <a:ext cx="2781300" cy="6858000"/>
          </a:xfrm>
          <a:prstGeom prst="rect">
            <a:avLst/>
          </a:prstGeom>
        </p:spPr>
      </p:pic>
      <p:sp>
        <p:nvSpPr>
          <p:cNvPr id="2" name="title">
            <a:extLst>
              <a:ext uri="{FF2B5EF4-FFF2-40B4-BE49-F238E27FC236}">
                <a16:creationId xmlns:a16="http://schemas.microsoft.com/office/drawing/2014/main" id="{D7014E75-B4EF-4090-BB5D-6A395310D86E}"/>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7 and 8</a:t>
            </a:r>
          </a:p>
        </p:txBody>
      </p:sp>
      <p:sp>
        <p:nvSpPr>
          <p:cNvPr id="3" name="topic">
            <a:extLst>
              <a:ext uri="{FF2B5EF4-FFF2-40B4-BE49-F238E27FC236}">
                <a16:creationId xmlns:a16="http://schemas.microsoft.com/office/drawing/2014/main" id="{099B114D-4AE8-466C-AE14-C8DBBA351B98}"/>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Teacher-Led and Student-Led Classes</a:t>
            </a:r>
          </a:p>
        </p:txBody>
      </p:sp>
      <p:sp>
        <p:nvSpPr>
          <p:cNvPr id="4" name="footer">
            <a:extLst>
              <a:ext uri="{FF2B5EF4-FFF2-40B4-BE49-F238E27FC236}">
                <a16:creationId xmlns:a16="http://schemas.microsoft.com/office/drawing/2014/main" id="{88C5503B-DB16-487C-B0D6-273665200071}"/>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46B533D4-27AB-4F2A-84E8-3140B9A3481E}"/>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AA6648B6-A5C4-42CF-9078-D0F290962479}"/>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7">
            <a:extLst>
              <a:ext uri="{FF2B5EF4-FFF2-40B4-BE49-F238E27FC236}">
                <a16:creationId xmlns:a16="http://schemas.microsoft.com/office/drawing/2014/main" id="{C5C791F8-40DD-4195-AF91-44702BC35C59}"/>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7. What is a risk of a completely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teacher-led class?</a:t>
            </a:r>
          </a:p>
        </p:txBody>
      </p:sp>
      <p:sp>
        <p:nvSpPr>
          <p:cNvPr id="8" name="option-0-0">
            <a:extLst>
              <a:ext uri="{FF2B5EF4-FFF2-40B4-BE49-F238E27FC236}">
                <a16:creationId xmlns:a16="http://schemas.microsoft.com/office/drawing/2014/main" id="{3CE58F63-09DE-4D19-846F-D9B1EE03C338}"/>
              </a:ext>
            </a:extLst>
          </p:cNvPr>
          <p:cNvSpPr>
            <a:spLocks noGrp="1"/>
          </p:cNvSpPr>
          <p:nvPr/>
        </p:nvSpPr>
        <p:spPr>
          <a:xfrm>
            <a:off x="762000" y="27241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Too little student participation</a:t>
            </a:r>
          </a:p>
        </p:txBody>
      </p:sp>
      <p:sp>
        <p:nvSpPr>
          <p:cNvPr id="9" name="option-0-1">
            <a:extLst>
              <a:ext uri="{FF2B5EF4-FFF2-40B4-BE49-F238E27FC236}">
                <a16:creationId xmlns:a16="http://schemas.microsoft.com/office/drawing/2014/main" id="{2692DAE1-45AC-4BF1-95B6-81AD5EED0530}"/>
              </a:ext>
            </a:extLst>
          </p:cNvPr>
          <p:cNvSpPr>
            <a:spLocks noGrp="1"/>
          </p:cNvSpPr>
          <p:nvPr/>
        </p:nvSpPr>
        <p:spPr>
          <a:xfrm>
            <a:off x="762000" y="34671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No teacher explanation</a:t>
            </a:r>
          </a:p>
        </p:txBody>
      </p:sp>
      <p:sp>
        <p:nvSpPr>
          <p:cNvPr id="10" name="option-0-2">
            <a:extLst>
              <a:ext uri="{FF2B5EF4-FFF2-40B4-BE49-F238E27FC236}">
                <a16:creationId xmlns:a16="http://schemas.microsoft.com/office/drawing/2014/main" id="{2748F4C5-53F6-4F21-8E4C-0B76D6736B10}"/>
              </a:ext>
            </a:extLst>
          </p:cNvPr>
          <p:cNvSpPr>
            <a:spLocks noGrp="1"/>
          </p:cNvSpPr>
          <p:nvPr/>
        </p:nvSpPr>
        <p:spPr>
          <a:xfrm>
            <a:off x="762000" y="42100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Too much independent student choice</a:t>
            </a:r>
          </a:p>
        </p:txBody>
      </p:sp>
      <p:sp>
        <p:nvSpPr>
          <p:cNvPr id="11" name="option-0-3">
            <a:extLst>
              <a:ext uri="{FF2B5EF4-FFF2-40B4-BE49-F238E27FC236}">
                <a16:creationId xmlns:a16="http://schemas.microsoft.com/office/drawing/2014/main" id="{427A9DB1-F678-40FF-A8F5-C6CAE11E799F}"/>
              </a:ext>
            </a:extLst>
          </p:cNvPr>
          <p:cNvSpPr>
            <a:spLocks noGrp="1"/>
          </p:cNvSpPr>
          <p:nvPr/>
        </p:nvSpPr>
        <p:spPr>
          <a:xfrm>
            <a:off x="762000" y="49530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Too many pair discussions</a:t>
            </a:r>
          </a:p>
        </p:txBody>
      </p:sp>
      <p:sp>
        <p:nvSpPr>
          <p:cNvPr id="12" name="question-8">
            <a:extLst>
              <a:ext uri="{FF2B5EF4-FFF2-40B4-BE49-F238E27FC236}">
                <a16:creationId xmlns:a16="http://schemas.microsoft.com/office/drawing/2014/main" id="{DB163B1A-A262-429A-9E47-28F62D59D2BF}"/>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8. What can make a student-led class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confusing?</a:t>
            </a:r>
          </a:p>
        </p:txBody>
      </p:sp>
      <p:sp>
        <p:nvSpPr>
          <p:cNvPr id="13" name="option-1-0">
            <a:extLst>
              <a:ext uri="{FF2B5EF4-FFF2-40B4-BE49-F238E27FC236}">
                <a16:creationId xmlns:a16="http://schemas.microsoft.com/office/drawing/2014/main" id="{2B3C2EA2-59EB-41BA-B899-C71A83ED2777}"/>
              </a:ext>
            </a:extLst>
          </p:cNvPr>
          <p:cNvSpPr>
            <a:spLocks noGrp="1"/>
          </p:cNvSpPr>
          <p:nvPr/>
        </p:nvSpPr>
        <p:spPr>
          <a:xfrm>
            <a:off x="5429250" y="27241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Clear examples</a:t>
            </a:r>
          </a:p>
        </p:txBody>
      </p:sp>
      <p:sp>
        <p:nvSpPr>
          <p:cNvPr id="14" name="option-1-1">
            <a:extLst>
              <a:ext uri="{FF2B5EF4-FFF2-40B4-BE49-F238E27FC236}">
                <a16:creationId xmlns:a16="http://schemas.microsoft.com/office/drawing/2014/main" id="{E2FC8940-FC61-453E-BE4B-C62661920E09}"/>
              </a:ext>
            </a:extLst>
          </p:cNvPr>
          <p:cNvSpPr>
            <a:spLocks noGrp="1"/>
          </p:cNvSpPr>
          <p:nvPr/>
        </p:nvSpPr>
        <p:spPr>
          <a:xfrm>
            <a:off x="5429250" y="34671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Not enough support</a:t>
            </a:r>
          </a:p>
        </p:txBody>
      </p:sp>
      <p:sp>
        <p:nvSpPr>
          <p:cNvPr id="15" name="option-1-2">
            <a:extLst>
              <a:ext uri="{FF2B5EF4-FFF2-40B4-BE49-F238E27FC236}">
                <a16:creationId xmlns:a16="http://schemas.microsoft.com/office/drawing/2014/main" id="{FCB67ACD-1495-4E1B-9E64-4A153DCAE4B7}"/>
              </a:ext>
            </a:extLst>
          </p:cNvPr>
          <p:cNvSpPr>
            <a:spLocks noGrp="1"/>
          </p:cNvSpPr>
          <p:nvPr/>
        </p:nvSpPr>
        <p:spPr>
          <a:xfrm>
            <a:off x="5429250" y="42100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Useful questions</a:t>
            </a:r>
          </a:p>
        </p:txBody>
      </p:sp>
      <p:sp>
        <p:nvSpPr>
          <p:cNvPr id="16" name="option-1-3">
            <a:extLst>
              <a:ext uri="{FF2B5EF4-FFF2-40B4-BE49-F238E27FC236}">
                <a16:creationId xmlns:a16="http://schemas.microsoft.com/office/drawing/2014/main" id="{FD9E1BE0-3747-4DCD-98F8-13B21D660228}"/>
              </a:ext>
            </a:extLst>
          </p:cNvPr>
          <p:cNvSpPr>
            <a:spLocks noGrp="1"/>
          </p:cNvSpPr>
          <p:nvPr/>
        </p:nvSpPr>
        <p:spPr>
          <a:xfrm>
            <a:off x="5429250" y="49530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 suitable lesson aim</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05834199"/>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F9BD6501-FDA0-4560-AAC4-732A51E9A855}"/>
              </a:ext>
            </a:extLst>
          </p:cNvPr>
          <p:cNvPicPr>
            <a:picLocks noChangeAspect="1"/>
          </p:cNvPicPr>
          <p:nvPr/>
        </p:nvPicPr>
        <p:blipFill rotWithShape="1">
          <a:blip r:embed="rId5"/>
          <a:srcRect l="15207" r="23958"/>
          <a:stretch/>
        </p:blipFill>
        <p:spPr>
          <a:xfrm>
            <a:off x="9410700" y="0"/>
            <a:ext cx="2781300" cy="6858000"/>
          </a:xfrm>
          <a:prstGeom prst="rect">
            <a:avLst/>
          </a:prstGeom>
        </p:spPr>
      </p:pic>
      <p:sp>
        <p:nvSpPr>
          <p:cNvPr id="2" name="title">
            <a:extLst>
              <a:ext uri="{FF2B5EF4-FFF2-40B4-BE49-F238E27FC236}">
                <a16:creationId xmlns:a16="http://schemas.microsoft.com/office/drawing/2014/main" id="{67091FF7-FBA6-439D-B5A2-9CAF1041E5FD}"/>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9 and 10</a:t>
            </a:r>
          </a:p>
        </p:txBody>
      </p:sp>
      <p:sp>
        <p:nvSpPr>
          <p:cNvPr id="3" name="topic">
            <a:extLst>
              <a:ext uri="{FF2B5EF4-FFF2-40B4-BE49-F238E27FC236}">
                <a16:creationId xmlns:a16="http://schemas.microsoft.com/office/drawing/2014/main" id="{ACF5C17B-AAA1-4073-8208-E2175AFA3089}"/>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Teacher-Led and Student-Led Classes</a:t>
            </a:r>
          </a:p>
        </p:txBody>
      </p:sp>
      <p:sp>
        <p:nvSpPr>
          <p:cNvPr id="4" name="footer">
            <a:extLst>
              <a:ext uri="{FF2B5EF4-FFF2-40B4-BE49-F238E27FC236}">
                <a16:creationId xmlns:a16="http://schemas.microsoft.com/office/drawing/2014/main" id="{27F706F4-45BD-4DDA-AD0C-BBA5074BA343}"/>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B55C02D9-F659-418E-B431-3A168498FE6A}"/>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AE2E198B-BE8A-4544-B3DE-395365416871}"/>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9">
            <a:extLst>
              <a:ext uri="{FF2B5EF4-FFF2-40B4-BE49-F238E27FC236}">
                <a16:creationId xmlns:a16="http://schemas.microsoft.com/office/drawing/2014/main" id="{7699FAEA-3B17-489A-AD1A-8420A0525658}"/>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9. What do many teachers combine?</a:t>
            </a:r>
          </a:p>
        </p:txBody>
      </p:sp>
      <p:sp>
        <p:nvSpPr>
          <p:cNvPr id="8" name="option-0-0">
            <a:extLst>
              <a:ext uri="{FF2B5EF4-FFF2-40B4-BE49-F238E27FC236}">
                <a16:creationId xmlns:a16="http://schemas.microsoft.com/office/drawing/2014/main" id="{1C1291FF-A233-4300-8D6D-2FD8A794F1B0}"/>
              </a:ext>
            </a:extLst>
          </p:cNvPr>
          <p:cNvSpPr>
            <a:spLocks noGrp="1"/>
          </p:cNvSpPr>
          <p:nvPr/>
        </p:nvSpPr>
        <p:spPr>
          <a:xfrm>
            <a:off x="762000" y="2419349"/>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Homework and no classroom work</a:t>
            </a:r>
          </a:p>
        </p:txBody>
      </p:sp>
      <p:sp>
        <p:nvSpPr>
          <p:cNvPr id="9" name="option-0-1">
            <a:extLst>
              <a:ext uri="{FF2B5EF4-FFF2-40B4-BE49-F238E27FC236}">
                <a16:creationId xmlns:a16="http://schemas.microsoft.com/office/drawing/2014/main" id="{5B42453F-EC5E-49A7-A9CC-72B716F11B53}"/>
              </a:ext>
            </a:extLst>
          </p:cNvPr>
          <p:cNvSpPr>
            <a:spLocks noGrp="1"/>
          </p:cNvSpPr>
          <p:nvPr/>
        </p:nvSpPr>
        <p:spPr>
          <a:xfrm>
            <a:off x="762000" y="3162299"/>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Explanation and student practice</a:t>
            </a:r>
          </a:p>
        </p:txBody>
      </p:sp>
      <p:sp>
        <p:nvSpPr>
          <p:cNvPr id="10" name="option-0-2">
            <a:extLst>
              <a:ext uri="{FF2B5EF4-FFF2-40B4-BE49-F238E27FC236}">
                <a16:creationId xmlns:a16="http://schemas.microsoft.com/office/drawing/2014/main" id="{E1797ECD-056E-4D8D-A110-8F5449D72C8D}"/>
              </a:ext>
            </a:extLst>
          </p:cNvPr>
          <p:cNvSpPr>
            <a:spLocks noGrp="1"/>
          </p:cNvSpPr>
          <p:nvPr/>
        </p:nvSpPr>
        <p:spPr>
          <a:xfrm>
            <a:off x="762000" y="3905249"/>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Two unrelated subjects</a:t>
            </a:r>
          </a:p>
        </p:txBody>
      </p:sp>
      <p:sp>
        <p:nvSpPr>
          <p:cNvPr id="11" name="option-0-3">
            <a:extLst>
              <a:ext uri="{FF2B5EF4-FFF2-40B4-BE49-F238E27FC236}">
                <a16:creationId xmlns:a16="http://schemas.microsoft.com/office/drawing/2014/main" id="{B78B659E-8BD3-4B47-ABFD-37FAFDF26A0C}"/>
              </a:ext>
            </a:extLst>
          </p:cNvPr>
          <p:cNvSpPr>
            <a:spLocks noGrp="1"/>
          </p:cNvSpPr>
          <p:nvPr/>
        </p:nvSpPr>
        <p:spPr>
          <a:xfrm>
            <a:off x="762000" y="4648199"/>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Tests and no feedback</a:t>
            </a:r>
          </a:p>
        </p:txBody>
      </p:sp>
      <p:sp>
        <p:nvSpPr>
          <p:cNvPr id="12" name="question-10">
            <a:extLst>
              <a:ext uri="{FF2B5EF4-FFF2-40B4-BE49-F238E27FC236}">
                <a16:creationId xmlns:a16="http://schemas.microsoft.com/office/drawing/2014/main" id="{EE2B15B7-2D6F-460C-81C3-3B5613CA5792}"/>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10. What affects the best balance?</a:t>
            </a:r>
          </a:p>
        </p:txBody>
      </p:sp>
      <p:sp>
        <p:nvSpPr>
          <p:cNvPr id="13" name="option-1-0">
            <a:extLst>
              <a:ext uri="{FF2B5EF4-FFF2-40B4-BE49-F238E27FC236}">
                <a16:creationId xmlns:a16="http://schemas.microsoft.com/office/drawing/2014/main" id="{A3D9C557-D8EF-4975-9AF3-CAEF8D090A2B}"/>
              </a:ext>
            </a:extLst>
          </p:cNvPr>
          <p:cNvSpPr>
            <a:spLocks noGrp="1"/>
          </p:cNvSpPr>
          <p:nvPr/>
        </p:nvSpPr>
        <p:spPr>
          <a:xfrm>
            <a:off x="5429250" y="2419349"/>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The classroom colour alone</a:t>
            </a:r>
          </a:p>
        </p:txBody>
      </p:sp>
      <p:sp>
        <p:nvSpPr>
          <p:cNvPr id="14" name="option-1-1">
            <a:extLst>
              <a:ext uri="{FF2B5EF4-FFF2-40B4-BE49-F238E27FC236}">
                <a16:creationId xmlns:a16="http://schemas.microsoft.com/office/drawing/2014/main" id="{3683E73C-4983-4A54-B85A-C675CE9BDA7C}"/>
              </a:ext>
            </a:extLst>
          </p:cNvPr>
          <p:cNvSpPr>
            <a:spLocks noGrp="1"/>
          </p:cNvSpPr>
          <p:nvPr/>
        </p:nvSpPr>
        <p:spPr>
          <a:xfrm>
            <a:off x="5429250" y="3162299"/>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The same rule for every lesson</a:t>
            </a:r>
          </a:p>
        </p:txBody>
      </p:sp>
      <p:sp>
        <p:nvSpPr>
          <p:cNvPr id="15" name="option-1-2">
            <a:extLst>
              <a:ext uri="{FF2B5EF4-FFF2-40B4-BE49-F238E27FC236}">
                <a16:creationId xmlns:a16="http://schemas.microsoft.com/office/drawing/2014/main" id="{74C94E07-E9FE-4F90-A76E-C1F63A1CF634}"/>
              </a:ext>
            </a:extLst>
          </p:cNvPr>
          <p:cNvSpPr>
            <a:spLocks noGrp="1"/>
          </p:cNvSpPr>
          <p:nvPr/>
        </p:nvSpPr>
        <p:spPr>
          <a:xfrm>
            <a:off x="5429250" y="3905249"/>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The subject, learners and lesson aim</a:t>
            </a:r>
          </a:p>
        </p:txBody>
      </p:sp>
      <p:sp>
        <p:nvSpPr>
          <p:cNvPr id="16" name="option-1-3">
            <a:extLst>
              <a:ext uri="{FF2B5EF4-FFF2-40B4-BE49-F238E27FC236}">
                <a16:creationId xmlns:a16="http://schemas.microsoft.com/office/drawing/2014/main" id="{6BA467B3-60D3-4A45-8C67-0A103EFBCE88}"/>
              </a:ext>
            </a:extLst>
          </p:cNvPr>
          <p:cNvSpPr>
            <a:spLocks noGrp="1"/>
          </p:cNvSpPr>
          <p:nvPr/>
        </p:nvSpPr>
        <p:spPr>
          <a:xfrm>
            <a:off x="5429250" y="4648199"/>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Only the length of the textbook</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980291286"/>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75F099BF-737C-4669-A1E5-5F10444D0231}"/>
              </a:ext>
            </a:extLst>
          </p:cNvPr>
          <p:cNvPicPr>
            <a:picLocks noChangeAspect="1"/>
          </p:cNvPicPr>
          <p:nvPr/>
        </p:nvPicPr>
        <p:blipFill rotWithShape="1">
          <a:blip r:embed="rId5"/>
          <a:srcRect l="-180" r="-266"/>
          <a:stretch/>
        </p:blipFill>
        <p:spPr>
          <a:xfrm>
            <a:off x="7638415" y="0"/>
            <a:ext cx="4592320" cy="6858000"/>
          </a:xfrm>
          <a:prstGeom prst="rect">
            <a:avLst/>
          </a:prstGeom>
        </p:spPr>
      </p:pic>
      <p:sp>
        <p:nvSpPr>
          <p:cNvPr id="2" name="title">
            <a:extLst>
              <a:ext uri="{FF2B5EF4-FFF2-40B4-BE49-F238E27FC236}">
                <a16:creationId xmlns:a16="http://schemas.microsoft.com/office/drawing/2014/main" id="{69E563FF-BEB8-43F3-ACE9-1C466628E146}"/>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Answer key</a:t>
            </a:r>
          </a:p>
        </p:txBody>
      </p:sp>
      <p:sp>
        <p:nvSpPr>
          <p:cNvPr id="3" name="topic">
            <a:extLst>
              <a:ext uri="{FF2B5EF4-FFF2-40B4-BE49-F238E27FC236}">
                <a16:creationId xmlns:a16="http://schemas.microsoft.com/office/drawing/2014/main" id="{86E329A3-F428-448F-B517-C5080B5522E5}"/>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Teacher-Led and Student-Led Classes</a:t>
            </a:r>
          </a:p>
        </p:txBody>
      </p:sp>
      <p:sp>
        <p:nvSpPr>
          <p:cNvPr id="4" name="footer">
            <a:extLst>
              <a:ext uri="{FF2B5EF4-FFF2-40B4-BE49-F238E27FC236}">
                <a16:creationId xmlns:a16="http://schemas.microsoft.com/office/drawing/2014/main" id="{CB0BABDA-B78C-4312-B3BB-45D138E28195}"/>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CA68F5E7-A973-4700-8695-FED3DD50C0EF}"/>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B5FB18A0-46DB-4CC1-9599-50B1C7ED93E9}"/>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key-instructions">
            <a:extLst>
              <a:ext uri="{FF2B5EF4-FFF2-40B4-BE49-F238E27FC236}">
                <a16:creationId xmlns:a16="http://schemas.microsoft.com/office/drawing/2014/main" id="{2FD8F931-13D6-4A30-B1F8-AB1DE7ADF87B}"/>
              </a:ext>
            </a:extLst>
          </p:cNvPr>
          <p:cNvSpPr>
            <a:spLocks noGrp="1"/>
          </p:cNvSpPr>
          <p:nvPr/>
        </p:nvSpPr>
        <p:spPr>
          <a:xfrm>
            <a:off x="457200" y="1838325"/>
            <a:ext cx="8572500" cy="476250"/>
          </a:xfrm>
          <a:prstGeom prst="rect">
            <a:avLst/>
          </a:prstGeom>
          <a:noFill/>
          <a:ln w="0">
            <a:noFill/>
            <a:prstDash val="solid"/>
          </a:ln>
        </p:spPr>
        <p:txBody>
          <a:bodyPr wrap="square" lIns="0" tIns="0" rIns="0" bIns="0">
            <a:noAutofit/>
          </a:bodyPr>
          <a:lstStyle>
            <a:defPPr>
              <a:defRPr sz="1950" b="0">
                <a:solidFill>
                  <a:srgbClr val="213C40"/>
                </a:solidFill>
                <a:latin typeface="Arial"/>
                <a:ea typeface="Arial"/>
                <a:cs typeface="Arial"/>
              </a:defRPr>
            </a:defPPr>
            <a:lvl1pPr>
              <a:defRPr sz="1950" b="0">
                <a:solidFill>
                  <a:srgbClr val="213C40"/>
                </a:solidFill>
                <a:latin typeface="Arial"/>
                <a:ea typeface="Arial"/>
                <a:cs typeface="Arial"/>
              </a:defRPr>
            </a:lvl1pPr>
            <a:lvl2pPr>
              <a:defRPr sz="1950" b="0">
                <a:solidFill>
                  <a:srgbClr val="213C40"/>
                </a:solidFill>
                <a:latin typeface="Arial"/>
                <a:ea typeface="Arial"/>
                <a:cs typeface="Arial"/>
              </a:defRPr>
            </a:lvl2pPr>
            <a:lvl3pPr>
              <a:defRPr sz="1950" b="0">
                <a:solidFill>
                  <a:srgbClr val="213C40"/>
                </a:solidFill>
                <a:latin typeface="Arial"/>
                <a:ea typeface="Arial"/>
                <a:cs typeface="Arial"/>
              </a:defRPr>
            </a:lvl3pPr>
            <a:lvl4pPr>
              <a:defRPr sz="1950" b="0">
                <a:solidFill>
                  <a:srgbClr val="213C40"/>
                </a:solidFill>
                <a:latin typeface="Arial"/>
                <a:ea typeface="Arial"/>
                <a:cs typeface="Arial"/>
              </a:defRPr>
            </a:lvl4pPr>
            <a:lvl5pPr>
              <a:defRPr sz="1950" b="0">
                <a:solidFill>
                  <a:srgbClr val="213C40"/>
                </a:solidFill>
                <a:latin typeface="Arial"/>
                <a:ea typeface="Arial"/>
                <a:cs typeface="Arial"/>
              </a:defRPr>
            </a:lvl5pPr>
            <a:lvl6pPr>
              <a:defRPr sz="1950" b="0">
                <a:solidFill>
                  <a:srgbClr val="213C40"/>
                </a:solidFill>
                <a:latin typeface="Arial"/>
                <a:ea typeface="Arial"/>
                <a:cs typeface="Arial"/>
              </a:defRPr>
            </a:lvl6pPr>
            <a:lvl7pPr>
              <a:defRPr sz="1950" b="0">
                <a:solidFill>
                  <a:srgbClr val="213C40"/>
                </a:solidFill>
                <a:latin typeface="Arial"/>
                <a:ea typeface="Arial"/>
                <a:cs typeface="Arial"/>
              </a:defRPr>
            </a:lvl7pPr>
            <a:lvl8pPr>
              <a:defRPr sz="1950" b="0">
                <a:solidFill>
                  <a:srgbClr val="213C40"/>
                </a:solidFill>
                <a:latin typeface="Arial"/>
                <a:ea typeface="Arial"/>
                <a:cs typeface="Arial"/>
              </a:defRPr>
            </a:lvl8pPr>
            <a:lvl9pPr>
              <a:defRPr sz="1950" b="0">
                <a:solidFill>
                  <a:srgbClr val="213C40"/>
                </a:solidFill>
                <a:latin typeface="Arial"/>
                <a:ea typeface="Arial"/>
                <a:cs typeface="Arial"/>
              </a:defRPr>
            </a:lvl9pPr>
          </a:lstStyle>
          <a:p>
            <a:pPr>
              <a:defRPr sz="1950" b="0">
                <a:solidFill>
                  <a:srgbClr val="213C40"/>
                </a:solidFill>
                <a:latin typeface="Arial"/>
                <a:ea typeface="Arial"/>
                <a:cs typeface="Arial"/>
              </a:defRPr>
            </a:pPr>
            <a:r>
              <a:rPr sz="1950" b="0">
                <a:solidFill>
                  <a:srgbClr val="213C40"/>
                </a:solidFill>
                <a:latin typeface="Arial"/>
                <a:ea typeface="Arial"/>
                <a:cs typeface="Arial"/>
              </a:rPr>
              <a:t>Check after answering all 10 questions.</a:t>
            </a:r>
          </a:p>
        </p:txBody>
      </p:sp>
      <p:sp>
        <p:nvSpPr>
          <p:cNvPr id="8" name="key-0">
            <a:extLst>
              <a:ext uri="{FF2B5EF4-FFF2-40B4-BE49-F238E27FC236}">
                <a16:creationId xmlns:a16="http://schemas.microsoft.com/office/drawing/2014/main" id="{59743DDA-34D1-44C5-8348-1244C91BED50}"/>
              </a:ext>
            </a:extLst>
          </p:cNvPr>
          <p:cNvSpPr>
            <a:spLocks noGrp="1"/>
          </p:cNvSpPr>
          <p:nvPr/>
        </p:nvSpPr>
        <p:spPr>
          <a:xfrm>
            <a:off x="666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 A</a:t>
            </a:r>
          </a:p>
        </p:txBody>
      </p:sp>
      <p:sp>
        <p:nvSpPr>
          <p:cNvPr id="9" name="key-1">
            <a:extLst>
              <a:ext uri="{FF2B5EF4-FFF2-40B4-BE49-F238E27FC236}">
                <a16:creationId xmlns:a16="http://schemas.microsoft.com/office/drawing/2014/main" id="{ADDB337C-A0CB-4530-BA06-019D6E8B6D8D}"/>
              </a:ext>
            </a:extLst>
          </p:cNvPr>
          <p:cNvSpPr>
            <a:spLocks noGrp="1"/>
          </p:cNvSpPr>
          <p:nvPr/>
        </p:nvSpPr>
        <p:spPr>
          <a:xfrm>
            <a:off x="666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2. A</a:t>
            </a:r>
          </a:p>
        </p:txBody>
      </p:sp>
      <p:sp>
        <p:nvSpPr>
          <p:cNvPr id="10" name="key-2">
            <a:extLst>
              <a:ext uri="{FF2B5EF4-FFF2-40B4-BE49-F238E27FC236}">
                <a16:creationId xmlns:a16="http://schemas.microsoft.com/office/drawing/2014/main" id="{9A39DA30-E2FD-4093-982C-A61C2149C3E1}"/>
              </a:ext>
            </a:extLst>
          </p:cNvPr>
          <p:cNvSpPr>
            <a:spLocks noGrp="1"/>
          </p:cNvSpPr>
          <p:nvPr/>
        </p:nvSpPr>
        <p:spPr>
          <a:xfrm>
            <a:off x="666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3. C</a:t>
            </a:r>
          </a:p>
        </p:txBody>
      </p:sp>
      <p:sp>
        <p:nvSpPr>
          <p:cNvPr id="11" name="key-3">
            <a:extLst>
              <a:ext uri="{FF2B5EF4-FFF2-40B4-BE49-F238E27FC236}">
                <a16:creationId xmlns:a16="http://schemas.microsoft.com/office/drawing/2014/main" id="{6C121312-DAAD-495F-991E-D627D5C889C8}"/>
              </a:ext>
            </a:extLst>
          </p:cNvPr>
          <p:cNvSpPr>
            <a:spLocks noGrp="1"/>
          </p:cNvSpPr>
          <p:nvPr/>
        </p:nvSpPr>
        <p:spPr>
          <a:xfrm>
            <a:off x="666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4. C</a:t>
            </a:r>
          </a:p>
        </p:txBody>
      </p:sp>
      <p:sp>
        <p:nvSpPr>
          <p:cNvPr id="12" name="key-4">
            <a:extLst>
              <a:ext uri="{FF2B5EF4-FFF2-40B4-BE49-F238E27FC236}">
                <a16:creationId xmlns:a16="http://schemas.microsoft.com/office/drawing/2014/main" id="{F2F05B0F-4A17-4286-9073-66700ABB7C4E}"/>
              </a:ext>
            </a:extLst>
          </p:cNvPr>
          <p:cNvSpPr>
            <a:spLocks noGrp="1"/>
          </p:cNvSpPr>
          <p:nvPr/>
        </p:nvSpPr>
        <p:spPr>
          <a:xfrm>
            <a:off x="666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5. A</a:t>
            </a:r>
          </a:p>
        </p:txBody>
      </p:sp>
      <p:sp>
        <p:nvSpPr>
          <p:cNvPr id="13" name="key-5">
            <a:extLst>
              <a:ext uri="{FF2B5EF4-FFF2-40B4-BE49-F238E27FC236}">
                <a16:creationId xmlns:a16="http://schemas.microsoft.com/office/drawing/2014/main" id="{D5B7E211-2C3F-40B1-8182-78F93E76D504}"/>
              </a:ext>
            </a:extLst>
          </p:cNvPr>
          <p:cNvSpPr>
            <a:spLocks noGrp="1"/>
          </p:cNvSpPr>
          <p:nvPr/>
        </p:nvSpPr>
        <p:spPr>
          <a:xfrm>
            <a:off x="4857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6. A</a:t>
            </a:r>
          </a:p>
        </p:txBody>
      </p:sp>
      <p:sp>
        <p:nvSpPr>
          <p:cNvPr id="14" name="key-6">
            <a:extLst>
              <a:ext uri="{FF2B5EF4-FFF2-40B4-BE49-F238E27FC236}">
                <a16:creationId xmlns:a16="http://schemas.microsoft.com/office/drawing/2014/main" id="{E829FE67-576D-4B4B-A7AB-ECDD8BD764DB}"/>
              </a:ext>
            </a:extLst>
          </p:cNvPr>
          <p:cNvSpPr>
            <a:spLocks noGrp="1"/>
          </p:cNvSpPr>
          <p:nvPr/>
        </p:nvSpPr>
        <p:spPr>
          <a:xfrm>
            <a:off x="4857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7. A</a:t>
            </a:r>
          </a:p>
        </p:txBody>
      </p:sp>
      <p:sp>
        <p:nvSpPr>
          <p:cNvPr id="15" name="key-7">
            <a:extLst>
              <a:ext uri="{FF2B5EF4-FFF2-40B4-BE49-F238E27FC236}">
                <a16:creationId xmlns:a16="http://schemas.microsoft.com/office/drawing/2014/main" id="{63D9333B-4DE4-420C-87E0-0FD6C4D3780B}"/>
              </a:ext>
            </a:extLst>
          </p:cNvPr>
          <p:cNvSpPr>
            <a:spLocks noGrp="1"/>
          </p:cNvSpPr>
          <p:nvPr/>
        </p:nvSpPr>
        <p:spPr>
          <a:xfrm>
            <a:off x="4857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8. B</a:t>
            </a:r>
          </a:p>
        </p:txBody>
      </p:sp>
      <p:sp>
        <p:nvSpPr>
          <p:cNvPr id="16" name="key-8">
            <a:extLst>
              <a:ext uri="{FF2B5EF4-FFF2-40B4-BE49-F238E27FC236}">
                <a16:creationId xmlns:a16="http://schemas.microsoft.com/office/drawing/2014/main" id="{230F948F-B5B4-4E84-AD36-B9830885A924}"/>
              </a:ext>
            </a:extLst>
          </p:cNvPr>
          <p:cNvSpPr>
            <a:spLocks noGrp="1"/>
          </p:cNvSpPr>
          <p:nvPr/>
        </p:nvSpPr>
        <p:spPr>
          <a:xfrm>
            <a:off x="4857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9. B</a:t>
            </a:r>
          </a:p>
        </p:txBody>
      </p:sp>
      <p:sp>
        <p:nvSpPr>
          <p:cNvPr id="17" name="key-9">
            <a:extLst>
              <a:ext uri="{FF2B5EF4-FFF2-40B4-BE49-F238E27FC236}">
                <a16:creationId xmlns:a16="http://schemas.microsoft.com/office/drawing/2014/main" id="{66E81249-76FC-4790-9429-EB9B3AAB8239}"/>
              </a:ext>
            </a:extLst>
          </p:cNvPr>
          <p:cNvSpPr>
            <a:spLocks noGrp="1"/>
          </p:cNvSpPr>
          <p:nvPr/>
        </p:nvSpPr>
        <p:spPr>
          <a:xfrm>
            <a:off x="4857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10. C</a:t>
            </a:r>
          </a:p>
        </p:txBody>
      </p:sp>
      <p:pic>
        <p:nvPicPr>
          <p:cNvPr id="1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671686576"/>
      </p:ext>
    </p:extLst>
  </p:cSld>
  <p:clrMapOvr>
    <a:masterClrMapping/>
  </p:clrMapOvr>
  <p:timing>
    <p:tnLst>
      <p:par>
        <p:cTn id="1" dur="indefinite" restart="never" nodeType="tmRoot">
          <p:childTnLst>
            <p:audio>
              <p:cMediaNode vol="100000">
                <p:cTn id="2" fill="hold" display="0">
                  <p:stCondLst>
                    <p:cond delay="indefinite"/>
                  </p:stCondLst>
                </p:cTn>
                <p:tgtEl>
                  <p:spTgt spid="1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5C8A1C0-73AC-41E6-9882-7585ECE4049F}"/>
              </a:ext>
            </a:extLst>
          </p:cNvPr>
          <p:cNvPicPr>
            <a:picLocks noChangeAspect="1"/>
          </p:cNvPicPr>
          <p:nvPr/>
        </p:nvPicPr>
        <p:blipFill rotWithShape="1">
          <a:blip r:embed="rId5"/>
          <a:srcRect l="43" r="13291"/>
          <a:stretch/>
        </p:blipFill>
        <p:spPr>
          <a:xfrm>
            <a:off x="8229600" y="0"/>
            <a:ext cx="3962400" cy="6858000"/>
          </a:xfrm>
          <a:prstGeom prst="rect">
            <a:avLst/>
          </a:prstGeom>
        </p:spPr>
      </p:pic>
      <p:sp>
        <p:nvSpPr>
          <p:cNvPr id="2" name="title">
            <a:extLst>
              <a:ext uri="{FF2B5EF4-FFF2-40B4-BE49-F238E27FC236}">
                <a16:creationId xmlns:a16="http://schemas.microsoft.com/office/drawing/2014/main" id="{879893BE-DCA9-4B7B-8452-61C59173F054}"/>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text</a:t>
            </a:r>
          </a:p>
        </p:txBody>
      </p:sp>
      <p:sp>
        <p:nvSpPr>
          <p:cNvPr id="3" name="topic">
            <a:extLst>
              <a:ext uri="{FF2B5EF4-FFF2-40B4-BE49-F238E27FC236}">
                <a16:creationId xmlns:a16="http://schemas.microsoft.com/office/drawing/2014/main" id="{48C44B6C-F507-4336-90C4-0C21E909C0C1}"/>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Teacher-Led and Student-Led Classes</a:t>
            </a:r>
          </a:p>
        </p:txBody>
      </p:sp>
      <p:sp>
        <p:nvSpPr>
          <p:cNvPr id="4" name="footer">
            <a:extLst>
              <a:ext uri="{FF2B5EF4-FFF2-40B4-BE49-F238E27FC236}">
                <a16:creationId xmlns:a16="http://schemas.microsoft.com/office/drawing/2014/main" id="{A40BF11F-52FB-4327-B4F9-C613C6CB54DF}"/>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AAC48F63-BBFF-48F9-B6AA-C2B604A72785}"/>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25C3DCEE-0684-46EC-8C72-1F9DCE2E6784}"/>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2B3C0635-C0A5-47D8-A39E-D5E7054E8127}"/>
              </a:ext>
            </a:extLst>
          </p:cNvPr>
          <p:cNvSpPr>
            <a:spLocks noGrp="1"/>
          </p:cNvSpPr>
          <p:nvPr/>
        </p:nvSpPr>
        <p:spPr>
          <a:xfrm>
            <a:off x="457200" y="1828800"/>
            <a:ext cx="762000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In some classes, the teacher does most of the talking. The teacher explains the lesson, gives examples and asks students to listen carefully. This can be useful when students need clear information or a new explanation. In other classes, students speak more, work in pairs and solve problems together. These activities can give learners more practice using the language or subject knowledge. Some students feel more confident when the teacher gives strong guidance. Others learn better when they can ask questions, discuss ideas and make choices. A completely teacher-led class may give students too little time to participate. A completely student-led class may become confusing if learners do not have enough support. For this reason, many teachers try to use both approaches. They explain when necessary and then give students time to use what they have learned. The best balance may depend on the subject, the students and the aim of the lesson.</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585952512"/>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909</Words>
  <Application>Microsoft Office PowerPoint</Application>
  <DocSecurity>0</DocSecurity>
  <PresentationFormat>Widescreen</PresentationFormat>
  <Paragraphs>116</Paragraphs>
  <Slides>8</Slides>
  <Notes>8</Notes>
  <HiddenSlides>0</HiddenSlides>
  <MMClips>8</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Aptos</vt:lpstr>
      <vt:lpstr>Arial</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test</cp:lastModifiedBy>
  <cp:revision>1</cp:revision>
  <dcterms:created xsi:type="dcterms:W3CDTF">2026-10-24T04:07:17Z</dcterms:created>
  <dcterms:modified xsi:type="dcterms:W3CDTF">2026-10-26T12:07:39Z</dcterms:modified>
</cp:coreProperties>
</file>