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01E32550-51D3-49B0-B52E-4E618DA08925}"/>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728EA2EB-79FA-4DEC-BEEB-812B9277F019}"/>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A7ECDEF5-D73C-4589-8464-D761EEE906E4}"/>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9E0C71E1-515A-4BF9-B474-756AAAC7BD95}"/>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7B49DB7C-0633-4271-B561-91CDABD65AA7}"/>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43A4054E-154F-4883-ABB8-6E365D5ACFC5}"/>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7EDE6A58-A7F8-4C08-B9CE-C5B98DB19441}"/>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62A8AC38-6528-492E-82DF-1E20E2D4FECF}"/>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E34B83C-5362-4883-8DCE-80654899247C}"/>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323B3923-9753-4F8E-A7BF-DD2918FA5374}"/>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9DC2BD6-29C0-4ED7-83EB-C3BF46A24A26}"/>
              </a:ext>
            </a:extLst>
          </p:cNvPr>
          <p:cNvPicPr>
            <a:picLocks noChangeAspect="1"/>
          </p:cNvPicPr>
          <p:nvPr/>
        </p:nvPicPr>
        <p:blipFill rotWithShape="1">
          <a:blip r:embed="rId5"/>
          <a:srcRect l="-181" r="7069"/>
          <a:stretch/>
        </p:blipFill>
        <p:spPr>
          <a:xfrm>
            <a:off x="7934960" y="0"/>
            <a:ext cx="4257040" cy="6858000"/>
          </a:xfrm>
          <a:prstGeom prst="rect">
            <a:avLst/>
          </a:prstGeom>
        </p:spPr>
      </p:pic>
      <p:sp>
        <p:nvSpPr>
          <p:cNvPr id="2" name="title">
            <a:extLst>
              <a:ext uri="{FF2B5EF4-FFF2-40B4-BE49-F238E27FC236}">
                <a16:creationId xmlns:a16="http://schemas.microsoft.com/office/drawing/2014/main" id="{D82DC5D9-F88E-44EA-A0CB-07739728AA7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04</a:t>
            </a:r>
          </a:p>
        </p:txBody>
      </p:sp>
      <p:sp>
        <p:nvSpPr>
          <p:cNvPr id="3" name="topic">
            <a:extLst>
              <a:ext uri="{FF2B5EF4-FFF2-40B4-BE49-F238E27FC236}">
                <a16:creationId xmlns:a16="http://schemas.microsoft.com/office/drawing/2014/main" id="{04545DF5-04A1-43EE-8F75-D22A5ADF584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F1653822-612B-498B-A73D-26A4BC9D2FD9}"/>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6AA90B7D-52AD-4CB2-A700-B734AE56F7F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D6C37E5-8477-4D79-9384-6D0C96509107}"/>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130284BD-2CE7-408A-B62A-0E66A369627B}"/>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7B3D5BBB-97CC-44CC-99C0-829B4B0902E3}"/>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CC5D7285-01FC-416F-9942-DAC0312E2669}"/>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78165437"/>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DCD288B-D082-4076-8842-CFD5D7C5CA7B}"/>
              </a:ext>
            </a:extLst>
          </p:cNvPr>
          <p:cNvPicPr>
            <a:picLocks noChangeAspect="1"/>
          </p:cNvPicPr>
          <p:nvPr/>
        </p:nvPicPr>
        <p:blipFill rotWithShape="1">
          <a:blip r:embed="rId5"/>
          <a:srcRect l="10485" r="23958"/>
          <a:stretch/>
        </p:blipFill>
        <p:spPr>
          <a:xfrm>
            <a:off x="9194800" y="0"/>
            <a:ext cx="2997200" cy="6858000"/>
          </a:xfrm>
          <a:prstGeom prst="rect">
            <a:avLst/>
          </a:prstGeom>
        </p:spPr>
      </p:pic>
      <p:sp>
        <p:nvSpPr>
          <p:cNvPr id="2" name="title">
            <a:extLst>
              <a:ext uri="{FF2B5EF4-FFF2-40B4-BE49-F238E27FC236}">
                <a16:creationId xmlns:a16="http://schemas.microsoft.com/office/drawing/2014/main" id="{42DDF8F3-FAAA-4FF0-8262-C2F61FB8B9E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F4A0D8A5-11FD-4DF1-8FBC-94B579C66B80}"/>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38AEF945-7EE4-4AA1-AB4E-7D1A53AED59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AD7DEA8-62A1-4AF7-AB53-9D7BD12587F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852E497-5603-4A4E-AA0C-09854C0DA86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E47D4682-E1C4-44A2-97BD-389C7766B73B}"/>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How may sports clothes make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someone feel?</a:t>
            </a:r>
          </a:p>
        </p:txBody>
      </p:sp>
      <p:sp>
        <p:nvSpPr>
          <p:cNvPr id="8" name="option-0-0">
            <a:extLst>
              <a:ext uri="{FF2B5EF4-FFF2-40B4-BE49-F238E27FC236}">
                <a16:creationId xmlns:a16="http://schemas.microsoft.com/office/drawing/2014/main" id="{9F9DAA03-95E0-46C9-B909-5CE0AFB15342}"/>
              </a:ext>
            </a:extLst>
          </p:cNvPr>
          <p:cNvSpPr>
            <a:spLocks noGrp="1"/>
          </p:cNvSpPr>
          <p:nvPr/>
        </p:nvSpPr>
        <p:spPr>
          <a:xfrm>
            <a:off x="638175" y="28146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Responsible for hotel guests</a:t>
            </a:r>
          </a:p>
        </p:txBody>
      </p:sp>
      <p:sp>
        <p:nvSpPr>
          <p:cNvPr id="9" name="option-0-1">
            <a:extLst>
              <a:ext uri="{FF2B5EF4-FFF2-40B4-BE49-F238E27FC236}">
                <a16:creationId xmlns:a16="http://schemas.microsoft.com/office/drawing/2014/main" id="{DF6787BB-E082-4FA5-B701-344592B78B2F}"/>
              </a:ext>
            </a:extLst>
          </p:cNvPr>
          <p:cNvSpPr>
            <a:spLocks noGrp="1"/>
          </p:cNvSpPr>
          <p:nvPr/>
        </p:nvSpPr>
        <p:spPr>
          <a:xfrm>
            <a:off x="638175" y="35575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Ready to move and exercise</a:t>
            </a:r>
          </a:p>
        </p:txBody>
      </p:sp>
      <p:sp>
        <p:nvSpPr>
          <p:cNvPr id="10" name="option-0-2">
            <a:extLst>
              <a:ext uri="{FF2B5EF4-FFF2-40B4-BE49-F238E27FC236}">
                <a16:creationId xmlns:a16="http://schemas.microsoft.com/office/drawing/2014/main" id="{80C22129-FA96-4650-88A5-FA0A5DA26064}"/>
              </a:ext>
            </a:extLst>
          </p:cNvPr>
          <p:cNvSpPr>
            <a:spLocks noGrp="1"/>
          </p:cNvSpPr>
          <p:nvPr/>
        </p:nvSpPr>
        <p:spPr>
          <a:xfrm>
            <a:off x="638175" y="43005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Unable to relax</a:t>
            </a:r>
          </a:p>
        </p:txBody>
      </p:sp>
      <p:sp>
        <p:nvSpPr>
          <p:cNvPr id="11" name="option-0-3">
            <a:extLst>
              <a:ext uri="{FF2B5EF4-FFF2-40B4-BE49-F238E27FC236}">
                <a16:creationId xmlns:a16="http://schemas.microsoft.com/office/drawing/2014/main" id="{211076BF-33EB-4A14-9715-4C14587D8BF8}"/>
              </a:ext>
            </a:extLst>
          </p:cNvPr>
          <p:cNvSpPr>
            <a:spLocks noGrp="1"/>
          </p:cNvSpPr>
          <p:nvPr/>
        </p:nvSpPr>
        <p:spPr>
          <a:xfrm>
            <a:off x="638175" y="50434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Ready for a formal interview</a:t>
            </a:r>
          </a:p>
        </p:txBody>
      </p:sp>
      <p:sp>
        <p:nvSpPr>
          <p:cNvPr id="12" name="question-2">
            <a:extLst>
              <a:ext uri="{FF2B5EF4-FFF2-40B4-BE49-F238E27FC236}">
                <a16:creationId xmlns:a16="http://schemas.microsoft.com/office/drawing/2014/main" id="{C4DF2222-07F2-452E-B7E9-F50C438E8BDB}"/>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2. What may change with formal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clothes?</a:t>
            </a:r>
          </a:p>
        </p:txBody>
      </p:sp>
      <p:sp>
        <p:nvSpPr>
          <p:cNvPr id="13" name="option-1-0">
            <a:extLst>
              <a:ext uri="{FF2B5EF4-FFF2-40B4-BE49-F238E27FC236}">
                <a16:creationId xmlns:a16="http://schemas.microsoft.com/office/drawing/2014/main" id="{1FB4E7DD-003B-46B2-9512-638073DE19A0}"/>
              </a:ext>
            </a:extLst>
          </p:cNvPr>
          <p:cNvSpPr>
            <a:spLocks noGrp="1"/>
          </p:cNvSpPr>
          <p:nvPr/>
        </p:nvSpPr>
        <p:spPr>
          <a:xfrm>
            <a:off x="5305425" y="28146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How someone sits, speaks or walks</a:t>
            </a:r>
          </a:p>
        </p:txBody>
      </p:sp>
      <p:sp>
        <p:nvSpPr>
          <p:cNvPr id="14" name="option-1-1">
            <a:extLst>
              <a:ext uri="{FF2B5EF4-FFF2-40B4-BE49-F238E27FC236}">
                <a16:creationId xmlns:a16="http://schemas.microsoft.com/office/drawing/2014/main" id="{66F79416-18D7-4F29-B89C-E7DF958E6B97}"/>
              </a:ext>
            </a:extLst>
          </p:cNvPr>
          <p:cNvSpPr>
            <a:spLocks noGrp="1"/>
          </p:cNvSpPr>
          <p:nvPr/>
        </p:nvSpPr>
        <p:spPr>
          <a:xfrm>
            <a:off x="5305425" y="35575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language someone understands</a:t>
            </a:r>
          </a:p>
        </p:txBody>
      </p:sp>
      <p:sp>
        <p:nvSpPr>
          <p:cNvPr id="15" name="option-1-2">
            <a:extLst>
              <a:ext uri="{FF2B5EF4-FFF2-40B4-BE49-F238E27FC236}">
                <a16:creationId xmlns:a16="http://schemas.microsoft.com/office/drawing/2014/main" id="{759B1496-F67A-455F-A718-5C9ED785E9EC}"/>
              </a:ext>
            </a:extLst>
          </p:cNvPr>
          <p:cNvSpPr>
            <a:spLocks noGrp="1"/>
          </p:cNvSpPr>
          <p:nvPr/>
        </p:nvSpPr>
        <p:spPr>
          <a:xfrm>
            <a:off x="5305425" y="43005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facts someone remembers</a:t>
            </a:r>
          </a:p>
        </p:txBody>
      </p:sp>
      <p:sp>
        <p:nvSpPr>
          <p:cNvPr id="16" name="option-1-3">
            <a:extLst>
              <a:ext uri="{FF2B5EF4-FFF2-40B4-BE49-F238E27FC236}">
                <a16:creationId xmlns:a16="http://schemas.microsoft.com/office/drawing/2014/main" id="{91927B61-09E7-4D15-9C36-5EBEF8FA1ED6}"/>
              </a:ext>
            </a:extLst>
          </p:cNvPr>
          <p:cNvSpPr>
            <a:spLocks noGrp="1"/>
          </p:cNvSpPr>
          <p:nvPr/>
        </p:nvSpPr>
        <p:spPr>
          <a:xfrm>
            <a:off x="5305425" y="50434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person's whole character</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02541758"/>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C54FA2E-B377-4AE7-A660-5C6DE591A48A}"/>
              </a:ext>
            </a:extLst>
          </p:cNvPr>
          <p:cNvPicPr>
            <a:picLocks noChangeAspect="1"/>
          </p:cNvPicPr>
          <p:nvPr/>
        </p:nvPicPr>
        <p:blipFill rotWithShape="1">
          <a:blip r:embed="rId5"/>
          <a:srcRect l="42" r="23958"/>
          <a:stretch/>
        </p:blipFill>
        <p:spPr>
          <a:xfrm>
            <a:off x="8717280" y="0"/>
            <a:ext cx="3474720" cy="6858000"/>
          </a:xfrm>
          <a:prstGeom prst="rect">
            <a:avLst/>
          </a:prstGeom>
        </p:spPr>
      </p:pic>
      <p:sp>
        <p:nvSpPr>
          <p:cNvPr id="2" name="title">
            <a:extLst>
              <a:ext uri="{FF2B5EF4-FFF2-40B4-BE49-F238E27FC236}">
                <a16:creationId xmlns:a16="http://schemas.microsoft.com/office/drawing/2014/main" id="{CBF8EA93-05B5-4E39-BAFE-6408531F44E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62F6056F-D069-4F23-8C03-1F96E29D2DF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137415A2-FB1B-423A-873E-1AE9E669EAC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8C71021-9D09-49A3-AF36-E1E105619F3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57D450D-6598-42DF-8FDA-D6A97846F51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CC80EF93-DEB7-4F9D-AD62-FCFA785B33A3}"/>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3. What can uniforms create?</a:t>
            </a:r>
          </a:p>
        </p:txBody>
      </p:sp>
      <p:sp>
        <p:nvSpPr>
          <p:cNvPr id="8" name="option-0-0">
            <a:extLst>
              <a:ext uri="{FF2B5EF4-FFF2-40B4-BE49-F238E27FC236}">
                <a16:creationId xmlns:a16="http://schemas.microsoft.com/office/drawing/2014/main" id="{C9C07E09-0AB9-4867-9DF2-6359DC7AB80F}"/>
              </a:ext>
            </a:extLst>
          </p:cNvPr>
          <p:cNvSpPr>
            <a:spLocks noGrp="1"/>
          </p:cNvSpPr>
          <p:nvPr/>
        </p:nvSpPr>
        <p:spPr>
          <a:xfrm>
            <a:off x="695325"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sense of role or responsibility</a:t>
            </a:r>
          </a:p>
        </p:txBody>
      </p:sp>
      <p:sp>
        <p:nvSpPr>
          <p:cNvPr id="9" name="option-0-1">
            <a:extLst>
              <a:ext uri="{FF2B5EF4-FFF2-40B4-BE49-F238E27FC236}">
                <a16:creationId xmlns:a16="http://schemas.microsoft.com/office/drawing/2014/main" id="{869417FE-1B7B-4872-8E25-FC483F5EE166}"/>
              </a:ext>
            </a:extLst>
          </p:cNvPr>
          <p:cNvSpPr>
            <a:spLocks noGrp="1"/>
          </p:cNvSpPr>
          <p:nvPr/>
        </p:nvSpPr>
        <p:spPr>
          <a:xfrm>
            <a:off x="695325"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same personality in everyone</a:t>
            </a:r>
          </a:p>
        </p:txBody>
      </p:sp>
      <p:sp>
        <p:nvSpPr>
          <p:cNvPr id="10" name="option-0-2">
            <a:extLst>
              <a:ext uri="{FF2B5EF4-FFF2-40B4-BE49-F238E27FC236}">
                <a16:creationId xmlns:a16="http://schemas.microsoft.com/office/drawing/2014/main" id="{D720EA67-5288-42D3-971C-8E1ABA8729A4}"/>
              </a:ext>
            </a:extLst>
          </p:cNvPr>
          <p:cNvSpPr>
            <a:spLocks noGrp="1"/>
          </p:cNvSpPr>
          <p:nvPr/>
        </p:nvSpPr>
        <p:spPr>
          <a:xfrm>
            <a:off x="695325"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Freedom from all work rules</a:t>
            </a:r>
          </a:p>
        </p:txBody>
      </p:sp>
      <p:sp>
        <p:nvSpPr>
          <p:cNvPr id="11" name="option-0-3">
            <a:extLst>
              <a:ext uri="{FF2B5EF4-FFF2-40B4-BE49-F238E27FC236}">
                <a16:creationId xmlns:a16="http://schemas.microsoft.com/office/drawing/2014/main" id="{4D97E715-E5E8-4C53-8F4C-84E17D4E5426}"/>
              </a:ext>
            </a:extLst>
          </p:cNvPr>
          <p:cNvSpPr>
            <a:spLocks noGrp="1"/>
          </p:cNvSpPr>
          <p:nvPr/>
        </p:nvSpPr>
        <p:spPr>
          <a:xfrm>
            <a:off x="695325" y="46958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dislike of every other style</a:t>
            </a:r>
          </a:p>
        </p:txBody>
      </p:sp>
      <p:sp>
        <p:nvSpPr>
          <p:cNvPr id="12" name="question-4">
            <a:extLst>
              <a:ext uri="{FF2B5EF4-FFF2-40B4-BE49-F238E27FC236}">
                <a16:creationId xmlns:a16="http://schemas.microsoft.com/office/drawing/2014/main" id="{E8E748EE-E168-4209-A8C4-0FE064AB55E9}"/>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4. Which worker is mentioned?</a:t>
            </a:r>
          </a:p>
        </p:txBody>
      </p:sp>
      <p:sp>
        <p:nvSpPr>
          <p:cNvPr id="13" name="option-1-0">
            <a:extLst>
              <a:ext uri="{FF2B5EF4-FFF2-40B4-BE49-F238E27FC236}">
                <a16:creationId xmlns:a16="http://schemas.microsoft.com/office/drawing/2014/main" id="{8E0A7CBC-6204-4C18-B2A8-5F2BB1E18D5D}"/>
              </a:ext>
            </a:extLst>
          </p:cNvPr>
          <p:cNvSpPr>
            <a:spLocks noGrp="1"/>
          </p:cNvSpPr>
          <p:nvPr/>
        </p:nvSpPr>
        <p:spPr>
          <a:xfrm>
            <a:off x="5362575"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farmer</a:t>
            </a:r>
          </a:p>
        </p:txBody>
      </p:sp>
      <p:sp>
        <p:nvSpPr>
          <p:cNvPr id="14" name="option-1-1">
            <a:extLst>
              <a:ext uri="{FF2B5EF4-FFF2-40B4-BE49-F238E27FC236}">
                <a16:creationId xmlns:a16="http://schemas.microsoft.com/office/drawing/2014/main" id="{2FB998F3-A339-4CC5-85F4-72D8D14997A7}"/>
              </a:ext>
            </a:extLst>
          </p:cNvPr>
          <p:cNvSpPr>
            <a:spLocks noGrp="1"/>
          </p:cNvSpPr>
          <p:nvPr/>
        </p:nvSpPr>
        <p:spPr>
          <a:xfrm>
            <a:off x="5362575"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bus mechanic</a:t>
            </a:r>
          </a:p>
        </p:txBody>
      </p:sp>
      <p:sp>
        <p:nvSpPr>
          <p:cNvPr id="15" name="option-1-2">
            <a:extLst>
              <a:ext uri="{FF2B5EF4-FFF2-40B4-BE49-F238E27FC236}">
                <a16:creationId xmlns:a16="http://schemas.microsoft.com/office/drawing/2014/main" id="{F5A3EEBA-0399-43B8-A52A-9D924DE3B7BC}"/>
              </a:ext>
            </a:extLst>
          </p:cNvPr>
          <p:cNvSpPr>
            <a:spLocks noGrp="1"/>
          </p:cNvSpPr>
          <p:nvPr/>
        </p:nvSpPr>
        <p:spPr>
          <a:xfrm>
            <a:off x="5362575"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painter</a:t>
            </a:r>
          </a:p>
        </p:txBody>
      </p:sp>
      <p:sp>
        <p:nvSpPr>
          <p:cNvPr id="16" name="option-1-3">
            <a:extLst>
              <a:ext uri="{FF2B5EF4-FFF2-40B4-BE49-F238E27FC236}">
                <a16:creationId xmlns:a16="http://schemas.microsoft.com/office/drawing/2014/main" id="{1961EBB4-0F42-434A-8387-09384D8FB2D1}"/>
              </a:ext>
            </a:extLst>
          </p:cNvPr>
          <p:cNvSpPr>
            <a:spLocks noGrp="1"/>
          </p:cNvSpPr>
          <p:nvPr/>
        </p:nvSpPr>
        <p:spPr>
          <a:xfrm>
            <a:off x="5362575" y="46958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nurse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2454168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65F62D6-30F4-47BE-9EBD-F1E886C4B437}"/>
              </a:ext>
            </a:extLst>
          </p:cNvPr>
          <p:cNvPicPr>
            <a:picLocks noChangeAspect="1"/>
          </p:cNvPicPr>
          <p:nvPr/>
        </p:nvPicPr>
        <p:blipFill rotWithShape="1">
          <a:blip r:embed="rId5"/>
          <a:srcRect l="42" r="15291"/>
          <a:stretch/>
        </p:blipFill>
        <p:spPr>
          <a:xfrm>
            <a:off x="8331200" y="0"/>
            <a:ext cx="3870960" cy="6858000"/>
          </a:xfrm>
          <a:prstGeom prst="rect">
            <a:avLst/>
          </a:prstGeom>
        </p:spPr>
      </p:pic>
      <p:sp>
        <p:nvSpPr>
          <p:cNvPr id="2" name="title">
            <a:extLst>
              <a:ext uri="{FF2B5EF4-FFF2-40B4-BE49-F238E27FC236}">
                <a16:creationId xmlns:a16="http://schemas.microsoft.com/office/drawing/2014/main" id="{AF34DFCD-4E15-4E7F-92B0-EFDAA47C5F2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F6DA57EE-CC57-4B3D-ABE8-C754CC21AE60}"/>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CBFEAF8F-B2A4-412A-8824-D34BA9CB1AA9}"/>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B8F43F4-3AE1-466B-959C-FEA60A8AE3E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68D7540-9988-4F24-8B98-BE274E66D3A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E27EF93F-A513-4BF1-942E-79A6C900889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5. Who else may react to clothing?</a:t>
            </a:r>
          </a:p>
        </p:txBody>
      </p:sp>
      <p:sp>
        <p:nvSpPr>
          <p:cNvPr id="8" name="option-0-0">
            <a:extLst>
              <a:ext uri="{FF2B5EF4-FFF2-40B4-BE49-F238E27FC236}">
                <a16:creationId xmlns:a16="http://schemas.microsoft.com/office/drawing/2014/main" id="{3D8B93C4-841E-4119-8773-D1E44EBDEE49}"/>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Other people</a:t>
            </a:r>
          </a:p>
        </p:txBody>
      </p:sp>
      <p:sp>
        <p:nvSpPr>
          <p:cNvPr id="9" name="option-0-1">
            <a:extLst>
              <a:ext uri="{FF2B5EF4-FFF2-40B4-BE49-F238E27FC236}">
                <a16:creationId xmlns:a16="http://schemas.microsoft.com/office/drawing/2014/main" id="{A9B035D0-8884-43E6-A66C-DC0404014025}"/>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close relatives</a:t>
            </a:r>
          </a:p>
        </p:txBody>
      </p:sp>
      <p:sp>
        <p:nvSpPr>
          <p:cNvPr id="10" name="option-0-2">
            <a:extLst>
              <a:ext uri="{FF2B5EF4-FFF2-40B4-BE49-F238E27FC236}">
                <a16:creationId xmlns:a16="http://schemas.microsoft.com/office/drawing/2014/main" id="{8DF54A81-7FFF-4BCF-BFA5-E8DF58CACD1C}"/>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Nobody outside the workplace</a:t>
            </a:r>
          </a:p>
        </p:txBody>
      </p:sp>
      <p:sp>
        <p:nvSpPr>
          <p:cNvPr id="11" name="option-0-3">
            <a:extLst>
              <a:ext uri="{FF2B5EF4-FFF2-40B4-BE49-F238E27FC236}">
                <a16:creationId xmlns:a16="http://schemas.microsoft.com/office/drawing/2014/main" id="{CE6A21D5-F54A-4F95-9A30-17EA1B69CDBB}"/>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fashion designers</a:t>
            </a:r>
          </a:p>
        </p:txBody>
      </p:sp>
      <p:sp>
        <p:nvSpPr>
          <p:cNvPr id="12" name="question-6">
            <a:extLst>
              <a:ext uri="{FF2B5EF4-FFF2-40B4-BE49-F238E27FC236}">
                <a16:creationId xmlns:a16="http://schemas.microsoft.com/office/drawing/2014/main" id="{ECFD1788-AB14-433F-9E32-C3FCBAF6FAD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What does clothing NOT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completely control?</a:t>
            </a:r>
          </a:p>
        </p:txBody>
      </p:sp>
      <p:sp>
        <p:nvSpPr>
          <p:cNvPr id="13" name="option-1-0">
            <a:extLst>
              <a:ext uri="{FF2B5EF4-FFF2-40B4-BE49-F238E27FC236}">
                <a16:creationId xmlns:a16="http://schemas.microsoft.com/office/drawing/2014/main" id="{7A210DF3-507F-458B-AA65-CCC5ADF7108A}"/>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Behaviour</a:t>
            </a:r>
          </a:p>
        </p:txBody>
      </p:sp>
      <p:sp>
        <p:nvSpPr>
          <p:cNvPr id="14" name="option-1-1">
            <a:extLst>
              <a:ext uri="{FF2B5EF4-FFF2-40B4-BE49-F238E27FC236}">
                <a16:creationId xmlns:a16="http://schemas.microsoft.com/office/drawing/2014/main" id="{68CC1AE3-176D-4D73-88D1-8BE2F661CDB6}"/>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size of a jacket</a:t>
            </a:r>
          </a:p>
        </p:txBody>
      </p:sp>
      <p:sp>
        <p:nvSpPr>
          <p:cNvPr id="15" name="option-1-2">
            <a:extLst>
              <a:ext uri="{FF2B5EF4-FFF2-40B4-BE49-F238E27FC236}">
                <a16:creationId xmlns:a16="http://schemas.microsoft.com/office/drawing/2014/main" id="{96F81775-8522-4AC7-A669-942315339BDB}"/>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appearance of a shirt</a:t>
            </a:r>
          </a:p>
        </p:txBody>
      </p:sp>
      <p:sp>
        <p:nvSpPr>
          <p:cNvPr id="16" name="option-1-3">
            <a:extLst>
              <a:ext uri="{FF2B5EF4-FFF2-40B4-BE49-F238E27FC236}">
                <a16:creationId xmlns:a16="http://schemas.microsoft.com/office/drawing/2014/main" id="{06B4F20D-55CB-45D9-8E31-08F63825EED9}"/>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colour of a uniform</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5450417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8A7004F-6B5F-4265-845E-2D0C3424A7A1}"/>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30B68070-8DF8-474E-82E1-D33BCBA07A32}"/>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F41CD52B-6AB7-435D-BA09-575CA620C69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7AFC65F6-6FE4-4970-BAA3-CB21BA32B40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F12BA57-ABCD-48C6-8A4B-6B1F80018EC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CD52BA1-4C55-447F-AD7F-0FA13FCA4A70}"/>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B99CD66F-6453-4215-9ACE-204AF343829F}"/>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happens to a kind person in a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different shirt?</a:t>
            </a:r>
          </a:p>
        </p:txBody>
      </p:sp>
      <p:sp>
        <p:nvSpPr>
          <p:cNvPr id="8" name="option-0-0">
            <a:extLst>
              <a:ext uri="{FF2B5EF4-FFF2-40B4-BE49-F238E27FC236}">
                <a16:creationId xmlns:a16="http://schemas.microsoft.com/office/drawing/2014/main" id="{C273049B-3C0A-4B09-B19A-E958B2942B21}"/>
              </a:ext>
            </a:extLst>
          </p:cNvPr>
          <p:cNvSpPr>
            <a:spLocks noGrp="1"/>
          </p:cNvSpPr>
          <p:nvPr/>
        </p:nvSpPr>
        <p:spPr>
          <a:xfrm>
            <a:off x="69532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person changes every belief</a:t>
            </a:r>
          </a:p>
        </p:txBody>
      </p:sp>
      <p:sp>
        <p:nvSpPr>
          <p:cNvPr id="9" name="option-0-1">
            <a:extLst>
              <a:ext uri="{FF2B5EF4-FFF2-40B4-BE49-F238E27FC236}">
                <a16:creationId xmlns:a16="http://schemas.microsoft.com/office/drawing/2014/main" id="{769B0A8F-03DF-4FFD-86A7-9B8A564465F0}"/>
              </a:ext>
            </a:extLst>
          </p:cNvPr>
          <p:cNvSpPr>
            <a:spLocks noGrp="1"/>
          </p:cNvSpPr>
          <p:nvPr/>
        </p:nvSpPr>
        <p:spPr>
          <a:xfrm>
            <a:off x="69532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person loses all confidence</a:t>
            </a:r>
          </a:p>
        </p:txBody>
      </p:sp>
      <p:sp>
        <p:nvSpPr>
          <p:cNvPr id="10" name="option-0-2">
            <a:extLst>
              <a:ext uri="{FF2B5EF4-FFF2-40B4-BE49-F238E27FC236}">
                <a16:creationId xmlns:a16="http://schemas.microsoft.com/office/drawing/2014/main" id="{51D2B6AB-FED3-4013-95CB-DD147008C178}"/>
              </a:ext>
            </a:extLst>
          </p:cNvPr>
          <p:cNvSpPr>
            <a:spLocks noGrp="1"/>
          </p:cNvSpPr>
          <p:nvPr/>
        </p:nvSpPr>
        <p:spPr>
          <a:xfrm>
            <a:off x="69532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C. The person always becomes less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friendly</a:t>
            </a:r>
          </a:p>
        </p:txBody>
      </p:sp>
      <p:sp>
        <p:nvSpPr>
          <p:cNvPr id="11" name="option-0-3">
            <a:extLst>
              <a:ext uri="{FF2B5EF4-FFF2-40B4-BE49-F238E27FC236}">
                <a16:creationId xmlns:a16="http://schemas.microsoft.com/office/drawing/2014/main" id="{5FF7ECCD-4E0E-479A-B0F0-77DEFFB66BF0}"/>
              </a:ext>
            </a:extLst>
          </p:cNvPr>
          <p:cNvSpPr>
            <a:spLocks noGrp="1"/>
          </p:cNvSpPr>
          <p:nvPr/>
        </p:nvSpPr>
        <p:spPr>
          <a:xfrm>
            <a:off x="69532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D. The person does not simply become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unkind</a:t>
            </a:r>
          </a:p>
        </p:txBody>
      </p:sp>
      <p:sp>
        <p:nvSpPr>
          <p:cNvPr id="12" name="question-8">
            <a:extLst>
              <a:ext uri="{FF2B5EF4-FFF2-40B4-BE49-F238E27FC236}">
                <a16:creationId xmlns:a16="http://schemas.microsoft.com/office/drawing/2014/main" id="{62022FA9-A9F7-4AED-A9B1-C25F4C463B75}"/>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8. Why does culture matter?</a:t>
            </a:r>
          </a:p>
        </p:txBody>
      </p:sp>
      <p:sp>
        <p:nvSpPr>
          <p:cNvPr id="13" name="option-1-0">
            <a:extLst>
              <a:ext uri="{FF2B5EF4-FFF2-40B4-BE49-F238E27FC236}">
                <a16:creationId xmlns:a16="http://schemas.microsoft.com/office/drawing/2014/main" id="{1B4F925F-A438-45C3-AB54-473288087901}"/>
              </a:ext>
            </a:extLst>
          </p:cNvPr>
          <p:cNvSpPr>
            <a:spLocks noGrp="1"/>
          </p:cNvSpPr>
          <p:nvPr/>
        </p:nvSpPr>
        <p:spPr>
          <a:xfrm>
            <a:off x="536257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All countries define formal clothes alike</a:t>
            </a:r>
          </a:p>
        </p:txBody>
      </p:sp>
      <p:sp>
        <p:nvSpPr>
          <p:cNvPr id="14" name="option-1-1">
            <a:extLst>
              <a:ext uri="{FF2B5EF4-FFF2-40B4-BE49-F238E27FC236}">
                <a16:creationId xmlns:a16="http://schemas.microsoft.com/office/drawing/2014/main" id="{5AEB8BD9-AB3C-4D1E-9376-A58C56183174}"/>
              </a:ext>
            </a:extLst>
          </p:cNvPr>
          <p:cNvSpPr>
            <a:spLocks noGrp="1"/>
          </p:cNvSpPr>
          <p:nvPr/>
        </p:nvSpPr>
        <p:spPr>
          <a:xfrm>
            <a:off x="536257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Culture removes every first impression</a:t>
            </a:r>
          </a:p>
        </p:txBody>
      </p:sp>
      <p:sp>
        <p:nvSpPr>
          <p:cNvPr id="15" name="option-1-2">
            <a:extLst>
              <a:ext uri="{FF2B5EF4-FFF2-40B4-BE49-F238E27FC236}">
                <a16:creationId xmlns:a16="http://schemas.microsoft.com/office/drawing/2014/main" id="{7583164E-F1D0-441E-AD5A-203BAFA29A41}"/>
              </a:ext>
            </a:extLst>
          </p:cNvPr>
          <p:cNvSpPr>
            <a:spLocks noGrp="1"/>
          </p:cNvSpPr>
          <p:nvPr/>
        </p:nvSpPr>
        <p:spPr>
          <a:xfrm>
            <a:off x="536257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C. Formal clothing can look normal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elsewhere</a:t>
            </a:r>
          </a:p>
        </p:txBody>
      </p:sp>
      <p:sp>
        <p:nvSpPr>
          <p:cNvPr id="16" name="option-1-3">
            <a:extLst>
              <a:ext uri="{FF2B5EF4-FFF2-40B4-BE49-F238E27FC236}">
                <a16:creationId xmlns:a16="http://schemas.microsoft.com/office/drawing/2014/main" id="{30F1F42C-596A-4CF4-A98E-C1AA0D255A0B}"/>
              </a:ext>
            </a:extLst>
          </p:cNvPr>
          <p:cNvSpPr>
            <a:spLocks noGrp="1"/>
          </p:cNvSpPr>
          <p:nvPr/>
        </p:nvSpPr>
        <p:spPr>
          <a:xfrm>
            <a:off x="536257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Clothes mean more than every action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6152010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23C87D-FF0E-4015-AF83-D045CC66D37F}"/>
              </a:ext>
            </a:extLst>
          </p:cNvPr>
          <p:cNvPicPr>
            <a:picLocks noChangeAspect="1"/>
          </p:cNvPicPr>
          <p:nvPr/>
        </p:nvPicPr>
        <p:blipFill rotWithShape="1">
          <a:blip r:embed="rId5"/>
          <a:srcRect l="21874" r="23959"/>
          <a:stretch/>
        </p:blipFill>
        <p:spPr>
          <a:xfrm>
            <a:off x="9715500" y="0"/>
            <a:ext cx="2476500" cy="6858000"/>
          </a:xfrm>
          <a:prstGeom prst="rect">
            <a:avLst/>
          </a:prstGeom>
        </p:spPr>
      </p:pic>
      <p:sp>
        <p:nvSpPr>
          <p:cNvPr id="2" name="title">
            <a:extLst>
              <a:ext uri="{FF2B5EF4-FFF2-40B4-BE49-F238E27FC236}">
                <a16:creationId xmlns:a16="http://schemas.microsoft.com/office/drawing/2014/main" id="{21BA3829-40DC-4195-96C5-1C450F49F9E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E0AAF56B-2085-4D17-8A15-DD338C40E57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073950EC-46AB-4668-8656-5D04FC8341C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D8C99C0-02A6-4A1A-A885-07B1C947447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F8F4A9B-FB61-42EF-9BE8-2F92FDF8537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730BF4E7-EC18-49E1-80AB-872D5137E5ED}"/>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Why do some people enjoy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choosing clothes?</a:t>
            </a:r>
          </a:p>
        </p:txBody>
      </p:sp>
      <p:sp>
        <p:nvSpPr>
          <p:cNvPr id="8" name="option-0-0">
            <a:extLst>
              <a:ext uri="{FF2B5EF4-FFF2-40B4-BE49-F238E27FC236}">
                <a16:creationId xmlns:a16="http://schemas.microsoft.com/office/drawing/2014/main" id="{1993294D-6621-47B0-8AED-6AEAD8248FB2}"/>
              </a:ext>
            </a:extLst>
          </p:cNvPr>
          <p:cNvSpPr>
            <a:spLocks noGrp="1"/>
          </p:cNvSpPr>
          <p:nvPr/>
        </p:nvSpPr>
        <p:spPr>
          <a:xfrm>
            <a:off x="6667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To copy every uniform</a:t>
            </a:r>
          </a:p>
        </p:txBody>
      </p:sp>
      <p:sp>
        <p:nvSpPr>
          <p:cNvPr id="9" name="option-0-1">
            <a:extLst>
              <a:ext uri="{FF2B5EF4-FFF2-40B4-BE49-F238E27FC236}">
                <a16:creationId xmlns:a16="http://schemas.microsoft.com/office/drawing/2014/main" id="{56B5F34E-EDF8-4C8D-B916-BD60221AAD2F}"/>
              </a:ext>
            </a:extLst>
          </p:cNvPr>
          <p:cNvSpPr>
            <a:spLocks noGrp="1"/>
          </p:cNvSpPr>
          <p:nvPr/>
        </p:nvSpPr>
        <p:spPr>
          <a:xfrm>
            <a:off x="6667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To hide every interest</a:t>
            </a:r>
          </a:p>
        </p:txBody>
      </p:sp>
      <p:sp>
        <p:nvSpPr>
          <p:cNvPr id="10" name="option-0-2">
            <a:extLst>
              <a:ext uri="{FF2B5EF4-FFF2-40B4-BE49-F238E27FC236}">
                <a16:creationId xmlns:a16="http://schemas.microsoft.com/office/drawing/2014/main" id="{76F8B15A-6FDF-4C7D-BDCF-739D440ABC3F}"/>
              </a:ext>
            </a:extLst>
          </p:cNvPr>
          <p:cNvSpPr>
            <a:spLocks noGrp="1"/>
          </p:cNvSpPr>
          <p:nvPr/>
        </p:nvSpPr>
        <p:spPr>
          <a:xfrm>
            <a:off x="6667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To avoid every social situation</a:t>
            </a:r>
          </a:p>
        </p:txBody>
      </p:sp>
      <p:sp>
        <p:nvSpPr>
          <p:cNvPr id="11" name="option-0-3">
            <a:extLst>
              <a:ext uri="{FF2B5EF4-FFF2-40B4-BE49-F238E27FC236}">
                <a16:creationId xmlns:a16="http://schemas.microsoft.com/office/drawing/2014/main" id="{18DF2EBE-3A89-4A44-ABDE-A7FCEAF7B559}"/>
              </a:ext>
            </a:extLst>
          </p:cNvPr>
          <p:cNvSpPr>
            <a:spLocks noGrp="1"/>
          </p:cNvSpPr>
          <p:nvPr/>
        </p:nvSpPr>
        <p:spPr>
          <a:xfrm>
            <a:off x="6667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To express personality</a:t>
            </a:r>
          </a:p>
        </p:txBody>
      </p:sp>
      <p:sp>
        <p:nvSpPr>
          <p:cNvPr id="12" name="question-10">
            <a:extLst>
              <a:ext uri="{FF2B5EF4-FFF2-40B4-BE49-F238E27FC236}">
                <a16:creationId xmlns:a16="http://schemas.microsoft.com/office/drawing/2014/main" id="{E766F7D0-BAC4-4DEE-97C8-C761C4568BF4}"/>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10. What is the main conclusion?</a:t>
            </a:r>
          </a:p>
        </p:txBody>
      </p:sp>
      <p:sp>
        <p:nvSpPr>
          <p:cNvPr id="13" name="option-1-0">
            <a:extLst>
              <a:ext uri="{FF2B5EF4-FFF2-40B4-BE49-F238E27FC236}">
                <a16:creationId xmlns:a16="http://schemas.microsoft.com/office/drawing/2014/main" id="{30511DA0-CDE6-4597-9963-6A5DE6C8B5B8}"/>
              </a:ext>
            </a:extLst>
          </p:cNvPr>
          <p:cNvSpPr>
            <a:spLocks noGrp="1"/>
          </p:cNvSpPr>
          <p:nvPr/>
        </p:nvSpPr>
        <p:spPr>
          <a:xfrm>
            <a:off x="5334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A. Clothes influence mood, but other factors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matter</a:t>
            </a:r>
          </a:p>
        </p:txBody>
      </p:sp>
      <p:sp>
        <p:nvSpPr>
          <p:cNvPr id="14" name="option-1-1">
            <a:extLst>
              <a:ext uri="{FF2B5EF4-FFF2-40B4-BE49-F238E27FC236}">
                <a16:creationId xmlns:a16="http://schemas.microsoft.com/office/drawing/2014/main" id="{956B938B-707B-4A7D-A7C9-1C3CD13E96B1}"/>
              </a:ext>
            </a:extLst>
          </p:cNvPr>
          <p:cNvSpPr>
            <a:spLocks noGrp="1"/>
          </p:cNvSpPr>
          <p:nvPr/>
        </p:nvSpPr>
        <p:spPr>
          <a:xfrm>
            <a:off x="5334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Uniforms always change personality</a:t>
            </a:r>
          </a:p>
        </p:txBody>
      </p:sp>
      <p:sp>
        <p:nvSpPr>
          <p:cNvPr id="15" name="option-1-2">
            <a:extLst>
              <a:ext uri="{FF2B5EF4-FFF2-40B4-BE49-F238E27FC236}">
                <a16:creationId xmlns:a16="http://schemas.microsoft.com/office/drawing/2014/main" id="{342EB012-DA3E-43D2-BD94-ADE1575DA0AE}"/>
              </a:ext>
            </a:extLst>
          </p:cNvPr>
          <p:cNvSpPr>
            <a:spLocks noGrp="1"/>
          </p:cNvSpPr>
          <p:nvPr/>
        </p:nvSpPr>
        <p:spPr>
          <a:xfrm>
            <a:off x="5334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Fashion matters equally to everyone</a:t>
            </a:r>
          </a:p>
        </p:txBody>
      </p:sp>
      <p:sp>
        <p:nvSpPr>
          <p:cNvPr id="16" name="option-1-3">
            <a:extLst>
              <a:ext uri="{FF2B5EF4-FFF2-40B4-BE49-F238E27FC236}">
                <a16:creationId xmlns:a16="http://schemas.microsoft.com/office/drawing/2014/main" id="{05DCADB6-AC42-4334-BB6D-244907DAD059}"/>
              </a:ext>
            </a:extLst>
          </p:cNvPr>
          <p:cNvSpPr>
            <a:spLocks noGrp="1"/>
          </p:cNvSpPr>
          <p:nvPr/>
        </p:nvSpPr>
        <p:spPr>
          <a:xfrm>
            <a:off x="5334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Clothes completely decide behaviour</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1506592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8CF4A2D2-C6F7-4820-9790-10F222823C16}"/>
              </a:ext>
            </a:extLst>
          </p:cNvPr>
          <p:cNvPicPr>
            <a:picLocks noChangeAspect="1"/>
          </p:cNvPicPr>
          <p:nvPr/>
        </p:nvPicPr>
        <p:blipFill rotWithShape="1">
          <a:blip r:embed="rId5"/>
          <a:srcRect l="-181" r="-487"/>
          <a:stretch/>
        </p:blipFill>
        <p:spPr>
          <a:xfrm>
            <a:off x="7589520" y="-10160"/>
            <a:ext cx="4602480" cy="6858000"/>
          </a:xfrm>
          <a:prstGeom prst="rect">
            <a:avLst/>
          </a:prstGeom>
        </p:spPr>
      </p:pic>
      <p:sp>
        <p:nvSpPr>
          <p:cNvPr id="2" name="title">
            <a:extLst>
              <a:ext uri="{FF2B5EF4-FFF2-40B4-BE49-F238E27FC236}">
                <a16:creationId xmlns:a16="http://schemas.microsoft.com/office/drawing/2014/main" id="{5CC4B745-E40A-4487-B693-DF23B74FD9C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D3372CBE-3280-4A6B-95A3-3587D39A0A6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173CE49C-DAAE-41C0-8343-21DCEE9AEB2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943C0B7-54FB-4896-B73E-0BEC3EBE140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84EFE44-2C15-404B-B1CC-8A5E5F4857E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454CE5C2-9D7B-417D-B1E9-5BB4E9A684CA}"/>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048B1C97-9842-4871-86E5-28B134A056C2}"/>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B</a:t>
            </a:r>
          </a:p>
        </p:txBody>
      </p:sp>
      <p:sp>
        <p:nvSpPr>
          <p:cNvPr id="9" name="key-1">
            <a:extLst>
              <a:ext uri="{FF2B5EF4-FFF2-40B4-BE49-F238E27FC236}">
                <a16:creationId xmlns:a16="http://schemas.microsoft.com/office/drawing/2014/main" id="{BE7FF593-6119-4C02-A075-295475E599C8}"/>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EDD94E09-84DE-4615-A36F-747C6F70DE87}"/>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A</a:t>
            </a:r>
          </a:p>
        </p:txBody>
      </p:sp>
      <p:sp>
        <p:nvSpPr>
          <p:cNvPr id="11" name="key-3">
            <a:extLst>
              <a:ext uri="{FF2B5EF4-FFF2-40B4-BE49-F238E27FC236}">
                <a16:creationId xmlns:a16="http://schemas.microsoft.com/office/drawing/2014/main" id="{144DF133-B1DD-4596-9C3D-FCE09868F357}"/>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5C6EEF5D-285C-45F3-B68D-67639C4B59A8}"/>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A</a:t>
            </a:r>
          </a:p>
        </p:txBody>
      </p:sp>
      <p:sp>
        <p:nvSpPr>
          <p:cNvPr id="13" name="key-5">
            <a:extLst>
              <a:ext uri="{FF2B5EF4-FFF2-40B4-BE49-F238E27FC236}">
                <a16:creationId xmlns:a16="http://schemas.microsoft.com/office/drawing/2014/main" id="{FBA70136-130C-4D48-A831-6B63DDAEBA6E}"/>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A</a:t>
            </a:r>
          </a:p>
        </p:txBody>
      </p:sp>
      <p:sp>
        <p:nvSpPr>
          <p:cNvPr id="14" name="key-6">
            <a:extLst>
              <a:ext uri="{FF2B5EF4-FFF2-40B4-BE49-F238E27FC236}">
                <a16:creationId xmlns:a16="http://schemas.microsoft.com/office/drawing/2014/main" id="{836C9B72-B723-4DA9-950B-4B1F39DED55F}"/>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D</a:t>
            </a:r>
          </a:p>
        </p:txBody>
      </p:sp>
      <p:sp>
        <p:nvSpPr>
          <p:cNvPr id="15" name="key-7">
            <a:extLst>
              <a:ext uri="{FF2B5EF4-FFF2-40B4-BE49-F238E27FC236}">
                <a16:creationId xmlns:a16="http://schemas.microsoft.com/office/drawing/2014/main" id="{6789A436-1777-4CCE-A2C6-3967FB4902C9}"/>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C</a:t>
            </a:r>
          </a:p>
        </p:txBody>
      </p:sp>
      <p:sp>
        <p:nvSpPr>
          <p:cNvPr id="16" name="key-8">
            <a:extLst>
              <a:ext uri="{FF2B5EF4-FFF2-40B4-BE49-F238E27FC236}">
                <a16:creationId xmlns:a16="http://schemas.microsoft.com/office/drawing/2014/main" id="{D368C4CA-0E90-46C4-A131-DB09CB988E0F}"/>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D</a:t>
            </a:r>
          </a:p>
        </p:txBody>
      </p:sp>
      <p:sp>
        <p:nvSpPr>
          <p:cNvPr id="17" name="key-9">
            <a:extLst>
              <a:ext uri="{FF2B5EF4-FFF2-40B4-BE49-F238E27FC236}">
                <a16:creationId xmlns:a16="http://schemas.microsoft.com/office/drawing/2014/main" id="{F66FEC9F-9B96-47D7-857F-06DE086E22FB}"/>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A</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01017188"/>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2B3C0BC-B532-4925-ADC3-ADF810B6BBD8}"/>
              </a:ext>
            </a:extLst>
          </p:cNvPr>
          <p:cNvPicPr>
            <a:picLocks noChangeAspect="1"/>
          </p:cNvPicPr>
          <p:nvPr/>
        </p:nvPicPr>
        <p:blipFill rotWithShape="1">
          <a:blip r:embed="rId5"/>
          <a:srcRect l="-180" r="10624"/>
          <a:stretch/>
        </p:blipFill>
        <p:spPr>
          <a:xfrm>
            <a:off x="8097520" y="0"/>
            <a:ext cx="4094480" cy="6858000"/>
          </a:xfrm>
          <a:prstGeom prst="rect">
            <a:avLst/>
          </a:prstGeom>
        </p:spPr>
      </p:pic>
      <p:sp>
        <p:nvSpPr>
          <p:cNvPr id="2" name="title">
            <a:extLst>
              <a:ext uri="{FF2B5EF4-FFF2-40B4-BE49-F238E27FC236}">
                <a16:creationId xmlns:a16="http://schemas.microsoft.com/office/drawing/2014/main" id="{8CCB7D97-EF64-4AB8-828B-C31E7821894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B57D5BA9-77D5-44CE-9317-898052AA18DC}"/>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Clothes and Behaviour</a:t>
            </a:r>
          </a:p>
        </p:txBody>
      </p:sp>
      <p:sp>
        <p:nvSpPr>
          <p:cNvPr id="4" name="footer">
            <a:extLst>
              <a:ext uri="{FF2B5EF4-FFF2-40B4-BE49-F238E27FC236}">
                <a16:creationId xmlns:a16="http://schemas.microsoft.com/office/drawing/2014/main" id="{9A426356-AA3C-4A3B-8781-5F9104B3F9F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C3180C1-E817-454F-A80F-D22D4C47743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D4988E5-C882-4831-A775-A152FF4E920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6E8569B5-32BE-422B-80A1-B4F4A39FA9EB}"/>
              </a:ext>
            </a:extLst>
          </p:cNvPr>
          <p:cNvSpPr>
            <a:spLocks noGrp="1"/>
          </p:cNvSpPr>
          <p:nvPr/>
        </p:nvSpPr>
        <p:spPr>
          <a:xfrm>
            <a:off x="457200" y="1828800"/>
            <a:ext cx="730504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Clothes can affect how people feel and sometimes how they behave. A person wearing sports clothes may feel ready to move and exercise. Someone wearing formal clothes may sit, speak or walk differently. Uniforms can also create a sense of role or responsibility. A police officer, nurse or hotel worker may feel more professional while wearing a uniform. Other people may also react differently because of what someone is wearing. However, clothes do not completely control </a:t>
            </a:r>
            <a:r>
              <a:rPr sz="1875" b="0" dirty="0" err="1">
                <a:solidFill>
                  <a:srgbClr val="213C40"/>
                </a:solidFill>
                <a:latin typeface="Arial"/>
                <a:ea typeface="Arial"/>
                <a:cs typeface="Arial"/>
              </a:rPr>
              <a:t>behaviour</a:t>
            </a:r>
            <a:r>
              <a:rPr sz="1875" b="0" dirty="0">
                <a:solidFill>
                  <a:srgbClr val="213C40"/>
                </a:solidFill>
                <a:latin typeface="Arial"/>
                <a:ea typeface="Arial"/>
                <a:cs typeface="Arial"/>
              </a:rPr>
              <a:t>. A kind person does not become unkind simply because of a different shirt. Culture and situation are important too. Clothes that seem formal in one place may look normal in another. Some people enjoy using clothes to express personality, while others do not think much about fashion. Clothing can influence mood and first impressions, but </a:t>
            </a:r>
            <a:r>
              <a:rPr sz="1875" b="0" dirty="0" err="1">
                <a:solidFill>
                  <a:srgbClr val="213C40"/>
                </a:solidFill>
                <a:latin typeface="Arial"/>
                <a:ea typeface="Arial"/>
                <a:cs typeface="Arial"/>
              </a:rPr>
              <a:t>behaviour</a:t>
            </a:r>
            <a:r>
              <a:rPr sz="1875" b="0" dirty="0">
                <a:solidFill>
                  <a:srgbClr val="213C40"/>
                </a:solidFill>
                <a:latin typeface="Arial"/>
                <a:ea typeface="Arial"/>
                <a:cs typeface="Arial"/>
              </a:rPr>
              <a:t> still depends on many other factors.</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51390810"/>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889</Words>
  <Application>Microsoft Office PowerPoint</Application>
  <DocSecurity>0</DocSecurity>
  <PresentationFormat>Widescreen</PresentationFormat>
  <Paragraphs>116</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2026-10-24T04:07:17Z</dcterms:created>
  <dcterms:modified xsi:type="dcterms:W3CDTF">2026-10-26T16:09:22Z</dcterms:modified>
</cp:coreProperties>
</file>