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LP17.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7BCD0F1-8A44-44ED-B21E-194E0518C0D7}"/>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7B826411-8732-448D-B109-AF0A80844D56}"/>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270C12D7-623B-478A-B5A5-3B7E87FD25A5}"/>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F83CFBE5-73AD-4DA3-9712-C49B3567C3CE}"/>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64D9CC3B-64AF-489B-B3D1-E32C0894E014}"/>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C2B14BAF-E044-453E-908E-300B5530BBCB}"/>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839B5411-5650-4C6F-BB3D-B213DFAC648A}"/>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0D71D770-DC1D-48D9-9F8E-9252A5FDF9B6}"/>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011B50B-AA5B-464C-A758-A93BB61B6D1C}"/>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2213D90A-7ED1-44E0-8687-416FE0B3F131}"/>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E4D3604-D110-4E36-B00A-7246A630285B}"/>
              </a:ext>
            </a:extLst>
          </p:cNvPr>
          <p:cNvPicPr>
            <a:picLocks noChangeAspect="1"/>
          </p:cNvPicPr>
          <p:nvPr/>
        </p:nvPicPr>
        <p:blipFill rotWithShape="1">
          <a:blip r:embed="rId5"/>
          <a:srcRect l="-403" r="4179"/>
          <a:stretch/>
        </p:blipFill>
        <p:spPr>
          <a:xfrm>
            <a:off x="7792720" y="0"/>
            <a:ext cx="4399280" cy="6858000"/>
          </a:xfrm>
          <a:prstGeom prst="rect">
            <a:avLst/>
          </a:prstGeom>
        </p:spPr>
      </p:pic>
      <p:sp>
        <p:nvSpPr>
          <p:cNvPr id="2" name="title">
            <a:extLst>
              <a:ext uri="{FF2B5EF4-FFF2-40B4-BE49-F238E27FC236}">
                <a16:creationId xmlns:a16="http://schemas.microsoft.com/office/drawing/2014/main" id="{BE6E9835-F6F4-4D37-90C8-833A7757965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07</a:t>
            </a:r>
          </a:p>
        </p:txBody>
      </p:sp>
      <p:sp>
        <p:nvSpPr>
          <p:cNvPr id="3" name="topic">
            <a:extLst>
              <a:ext uri="{FF2B5EF4-FFF2-40B4-BE49-F238E27FC236}">
                <a16:creationId xmlns:a16="http://schemas.microsoft.com/office/drawing/2014/main" id="{8831436F-1ADE-4CB1-9957-4DC36225473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E1EC53BB-3281-4A32-B5CE-100B5F799E04}"/>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6E67A60-E33D-440C-873B-52AE203974A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4ECD378-177E-405E-A412-A1392AB3613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843478E3-5268-4A96-9F6C-B3213A02F2FF}"/>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B1FCBC87-1048-4140-B4EF-D7FD82F8B2D7}"/>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70619418-6B4B-4B99-AB6C-10C8C5FF7897}"/>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96994382"/>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E3B723B2-FAC2-4E2A-9551-7C031BC4B96E}"/>
              </a:ext>
            </a:extLst>
          </p:cNvPr>
          <p:cNvPicPr>
            <a:picLocks noChangeAspect="1"/>
          </p:cNvPicPr>
          <p:nvPr/>
        </p:nvPicPr>
        <p:blipFill rotWithShape="1">
          <a:blip r:embed="rId5"/>
          <a:srcRect l="-403" r="23958"/>
          <a:stretch/>
        </p:blipFill>
        <p:spPr>
          <a:xfrm>
            <a:off x="8696960" y="0"/>
            <a:ext cx="3495040" cy="6858000"/>
          </a:xfrm>
          <a:prstGeom prst="rect">
            <a:avLst/>
          </a:prstGeom>
        </p:spPr>
      </p:pic>
      <p:sp>
        <p:nvSpPr>
          <p:cNvPr id="2" name="title">
            <a:extLst>
              <a:ext uri="{FF2B5EF4-FFF2-40B4-BE49-F238E27FC236}">
                <a16:creationId xmlns:a16="http://schemas.microsoft.com/office/drawing/2014/main" id="{0C7C01FF-3CE4-41DC-8020-A1A6F20C9C6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5628BE15-BE04-4C0D-BBCC-4D66E570073A}"/>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AA1A2370-77FB-4BDF-8DD5-C0CD286E249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6926A7CC-4D72-40A0-A408-D60289F1CD1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A06650A-1901-442E-B5C2-7C3BA7FAD6E9}"/>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29243ABE-EE51-4E07-98A8-7D80DF02F0F2}"/>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What can homework provide after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a lesson?</a:t>
            </a:r>
          </a:p>
        </p:txBody>
      </p:sp>
      <p:sp>
        <p:nvSpPr>
          <p:cNvPr id="8" name="option-0-0">
            <a:extLst>
              <a:ext uri="{FF2B5EF4-FFF2-40B4-BE49-F238E27FC236}">
                <a16:creationId xmlns:a16="http://schemas.microsoft.com/office/drawing/2014/main" id="{5FE92A75-D187-4938-9504-B4BC89BEDE9E}"/>
              </a:ext>
            </a:extLst>
          </p:cNvPr>
          <p:cNvSpPr>
            <a:spLocks noGrp="1"/>
          </p:cNvSpPr>
          <p:nvPr/>
        </p:nvSpPr>
        <p:spPr>
          <a:xfrm>
            <a:off x="762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same result for every learner</a:t>
            </a:r>
          </a:p>
        </p:txBody>
      </p:sp>
      <p:sp>
        <p:nvSpPr>
          <p:cNvPr id="9" name="option-0-1">
            <a:extLst>
              <a:ext uri="{FF2B5EF4-FFF2-40B4-BE49-F238E27FC236}">
                <a16:creationId xmlns:a16="http://schemas.microsoft.com/office/drawing/2014/main" id="{2AD5B89F-0E1B-4B85-A1EB-131991FC0BAF}"/>
              </a:ext>
            </a:extLst>
          </p:cNvPr>
          <p:cNvSpPr>
            <a:spLocks noGrp="1"/>
          </p:cNvSpPr>
          <p:nvPr/>
        </p:nvSpPr>
        <p:spPr>
          <a:xfrm>
            <a:off x="762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replacement for all lessons</a:t>
            </a:r>
          </a:p>
        </p:txBody>
      </p:sp>
      <p:sp>
        <p:nvSpPr>
          <p:cNvPr id="10" name="option-0-2">
            <a:extLst>
              <a:ext uri="{FF2B5EF4-FFF2-40B4-BE49-F238E27FC236}">
                <a16:creationId xmlns:a16="http://schemas.microsoft.com/office/drawing/2014/main" id="{89E6D029-6286-43FD-8B72-B40A047CFF1E}"/>
              </a:ext>
            </a:extLst>
          </p:cNvPr>
          <p:cNvSpPr>
            <a:spLocks noGrp="1"/>
          </p:cNvSpPr>
          <p:nvPr/>
        </p:nvSpPr>
        <p:spPr>
          <a:xfrm>
            <a:off x="762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Extra practice</a:t>
            </a:r>
          </a:p>
        </p:txBody>
      </p:sp>
      <p:sp>
        <p:nvSpPr>
          <p:cNvPr id="11" name="option-0-3">
            <a:extLst>
              <a:ext uri="{FF2B5EF4-FFF2-40B4-BE49-F238E27FC236}">
                <a16:creationId xmlns:a16="http://schemas.microsoft.com/office/drawing/2014/main" id="{C06A0AED-54C8-43E1-8343-2D80F4AEDBB9}"/>
              </a:ext>
            </a:extLst>
          </p:cNvPr>
          <p:cNvSpPr>
            <a:spLocks noGrp="1"/>
          </p:cNvSpPr>
          <p:nvPr/>
        </p:nvSpPr>
        <p:spPr>
          <a:xfrm>
            <a:off x="762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reason to avoid review</a:t>
            </a:r>
          </a:p>
        </p:txBody>
      </p:sp>
      <p:sp>
        <p:nvSpPr>
          <p:cNvPr id="12" name="question-2">
            <a:extLst>
              <a:ext uri="{FF2B5EF4-FFF2-40B4-BE49-F238E27FC236}">
                <a16:creationId xmlns:a16="http://schemas.microsoft.com/office/drawing/2014/main" id="{9B8DFA96-EBE2-43FE-A323-8C06BC3602C3}"/>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2. What may short tasks help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students remember?</a:t>
            </a:r>
          </a:p>
        </p:txBody>
      </p:sp>
      <p:sp>
        <p:nvSpPr>
          <p:cNvPr id="13" name="option-1-0">
            <a:extLst>
              <a:ext uri="{FF2B5EF4-FFF2-40B4-BE49-F238E27FC236}">
                <a16:creationId xmlns:a16="http://schemas.microsoft.com/office/drawing/2014/main" id="{6A2CFDAF-BFB9-4AEC-B779-8637E1FFDDB0}"/>
              </a:ext>
            </a:extLst>
          </p:cNvPr>
          <p:cNvSpPr>
            <a:spLocks noGrp="1"/>
          </p:cNvSpPr>
          <p:nvPr/>
        </p:nvSpPr>
        <p:spPr>
          <a:xfrm>
            <a:off x="54292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New words</a:t>
            </a:r>
          </a:p>
        </p:txBody>
      </p:sp>
      <p:sp>
        <p:nvSpPr>
          <p:cNvPr id="14" name="option-1-1">
            <a:extLst>
              <a:ext uri="{FF2B5EF4-FFF2-40B4-BE49-F238E27FC236}">
                <a16:creationId xmlns:a16="http://schemas.microsoft.com/office/drawing/2014/main" id="{A180A1EB-60D1-42EA-8129-755243C448DD}"/>
              </a:ext>
            </a:extLst>
          </p:cNvPr>
          <p:cNvSpPr>
            <a:spLocks noGrp="1"/>
          </p:cNvSpPr>
          <p:nvPr/>
        </p:nvSpPr>
        <p:spPr>
          <a:xfrm>
            <a:off x="54292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Their classmates' birthdays</a:t>
            </a:r>
          </a:p>
        </p:txBody>
      </p:sp>
      <p:sp>
        <p:nvSpPr>
          <p:cNvPr id="15" name="option-1-2">
            <a:extLst>
              <a:ext uri="{FF2B5EF4-FFF2-40B4-BE49-F238E27FC236}">
                <a16:creationId xmlns:a16="http://schemas.microsoft.com/office/drawing/2014/main" id="{91C77C6A-CE31-4B74-85E7-C276D2AFB49E}"/>
              </a:ext>
            </a:extLst>
          </p:cNvPr>
          <p:cNvSpPr>
            <a:spLocks noGrp="1"/>
          </p:cNvSpPr>
          <p:nvPr/>
        </p:nvSpPr>
        <p:spPr>
          <a:xfrm>
            <a:off x="54292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school rules</a:t>
            </a:r>
          </a:p>
        </p:txBody>
      </p:sp>
      <p:sp>
        <p:nvSpPr>
          <p:cNvPr id="16" name="option-1-3">
            <a:extLst>
              <a:ext uri="{FF2B5EF4-FFF2-40B4-BE49-F238E27FC236}">
                <a16:creationId xmlns:a16="http://schemas.microsoft.com/office/drawing/2014/main" id="{CE8C0AEE-E699-434F-B760-20DAD5AE0C29}"/>
              </a:ext>
            </a:extLst>
          </p:cNvPr>
          <p:cNvSpPr>
            <a:spLocks noGrp="1"/>
          </p:cNvSpPr>
          <p:nvPr/>
        </p:nvSpPr>
        <p:spPr>
          <a:xfrm>
            <a:off x="54292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Every future exam question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19835217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FC03EA0-C70E-4551-9821-A4E8A0884BDF}"/>
              </a:ext>
            </a:extLst>
          </p:cNvPr>
          <p:cNvPicPr>
            <a:picLocks noChangeAspect="1"/>
          </p:cNvPicPr>
          <p:nvPr/>
        </p:nvPicPr>
        <p:blipFill rotWithShape="1">
          <a:blip r:embed="rId5"/>
          <a:srcRect l="6040" r="23959"/>
          <a:stretch/>
        </p:blipFill>
        <p:spPr>
          <a:xfrm>
            <a:off x="8991600" y="0"/>
            <a:ext cx="3200400" cy="6858000"/>
          </a:xfrm>
          <a:prstGeom prst="rect">
            <a:avLst/>
          </a:prstGeom>
        </p:spPr>
      </p:pic>
      <p:sp>
        <p:nvSpPr>
          <p:cNvPr id="2" name="title">
            <a:extLst>
              <a:ext uri="{FF2B5EF4-FFF2-40B4-BE49-F238E27FC236}">
                <a16:creationId xmlns:a16="http://schemas.microsoft.com/office/drawing/2014/main" id="{68D04D65-9952-411C-8D37-C2E71595E7E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41560C28-667D-4BFF-A3F9-EC03D4211DC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7E3C8914-54CF-40C5-B46B-082E72E89B5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9BD8C500-D22C-4ED3-A006-8B5255DF21A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65A0FCA-2E40-42FE-91E7-184C0148EF2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294534E2-28A4-4ED2-BBF5-73809D43A477}"/>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Which habit can homework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develop?</a:t>
            </a:r>
          </a:p>
        </p:txBody>
      </p:sp>
      <p:sp>
        <p:nvSpPr>
          <p:cNvPr id="8" name="option-0-0">
            <a:extLst>
              <a:ext uri="{FF2B5EF4-FFF2-40B4-BE49-F238E27FC236}">
                <a16:creationId xmlns:a16="http://schemas.microsoft.com/office/drawing/2014/main" id="{882726F8-D3C4-4050-BAE4-286ADB7BD30A}"/>
              </a:ext>
            </a:extLst>
          </p:cNvPr>
          <p:cNvSpPr>
            <a:spLocks noGrp="1"/>
          </p:cNvSpPr>
          <p:nvPr/>
        </p:nvSpPr>
        <p:spPr>
          <a:xfrm>
            <a:off x="76200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Depending on help for every answer</a:t>
            </a:r>
          </a:p>
        </p:txBody>
      </p:sp>
      <p:sp>
        <p:nvSpPr>
          <p:cNvPr id="9" name="option-0-1">
            <a:extLst>
              <a:ext uri="{FF2B5EF4-FFF2-40B4-BE49-F238E27FC236}">
                <a16:creationId xmlns:a16="http://schemas.microsoft.com/office/drawing/2014/main" id="{EB34392D-FFF3-4D66-8467-4B53DD89BA07}"/>
              </a:ext>
            </a:extLst>
          </p:cNvPr>
          <p:cNvSpPr>
            <a:spLocks noGrp="1"/>
          </p:cNvSpPr>
          <p:nvPr/>
        </p:nvSpPr>
        <p:spPr>
          <a:xfrm>
            <a:off x="76200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Avoiding all responsibility</a:t>
            </a:r>
          </a:p>
        </p:txBody>
      </p:sp>
      <p:sp>
        <p:nvSpPr>
          <p:cNvPr id="10" name="option-0-2">
            <a:extLst>
              <a:ext uri="{FF2B5EF4-FFF2-40B4-BE49-F238E27FC236}">
                <a16:creationId xmlns:a16="http://schemas.microsoft.com/office/drawing/2014/main" id="{1C09636C-847C-4AC6-A32F-40279C0EAA3D}"/>
              </a:ext>
            </a:extLst>
          </p:cNvPr>
          <p:cNvSpPr>
            <a:spLocks noGrp="1"/>
          </p:cNvSpPr>
          <p:nvPr/>
        </p:nvSpPr>
        <p:spPr>
          <a:xfrm>
            <a:off x="76200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Independent work</a:t>
            </a:r>
          </a:p>
        </p:txBody>
      </p:sp>
      <p:sp>
        <p:nvSpPr>
          <p:cNvPr id="11" name="option-0-3">
            <a:extLst>
              <a:ext uri="{FF2B5EF4-FFF2-40B4-BE49-F238E27FC236}">
                <a16:creationId xmlns:a16="http://schemas.microsoft.com/office/drawing/2014/main" id="{64F482C7-0FD2-42FE-9FB4-850C33E0C9C1}"/>
              </a:ext>
            </a:extLst>
          </p:cNvPr>
          <p:cNvSpPr>
            <a:spLocks noGrp="1"/>
          </p:cNvSpPr>
          <p:nvPr/>
        </p:nvSpPr>
        <p:spPr>
          <a:xfrm>
            <a:off x="76200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Ignoring time limits</a:t>
            </a:r>
          </a:p>
        </p:txBody>
      </p:sp>
      <p:sp>
        <p:nvSpPr>
          <p:cNvPr id="12" name="question-4">
            <a:extLst>
              <a:ext uri="{FF2B5EF4-FFF2-40B4-BE49-F238E27FC236}">
                <a16:creationId xmlns:a16="http://schemas.microsoft.com/office/drawing/2014/main" id="{A9FB70A7-1F04-461E-BEA0-631D236A0EE2}"/>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What can too much homework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cause?</a:t>
            </a:r>
          </a:p>
        </p:txBody>
      </p:sp>
      <p:sp>
        <p:nvSpPr>
          <p:cNvPr id="13" name="option-1-0">
            <a:extLst>
              <a:ext uri="{FF2B5EF4-FFF2-40B4-BE49-F238E27FC236}">
                <a16:creationId xmlns:a16="http://schemas.microsoft.com/office/drawing/2014/main" id="{BAC79700-3877-455E-9FA2-4F5C9F2BC7C1}"/>
              </a:ext>
            </a:extLst>
          </p:cNvPr>
          <p:cNvSpPr>
            <a:spLocks noGrp="1"/>
          </p:cNvSpPr>
          <p:nvPr/>
        </p:nvSpPr>
        <p:spPr>
          <a:xfrm>
            <a:off x="5429250"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Fewer responsibilities</a:t>
            </a:r>
          </a:p>
        </p:txBody>
      </p:sp>
      <p:sp>
        <p:nvSpPr>
          <p:cNvPr id="14" name="option-1-1">
            <a:extLst>
              <a:ext uri="{FF2B5EF4-FFF2-40B4-BE49-F238E27FC236}">
                <a16:creationId xmlns:a16="http://schemas.microsoft.com/office/drawing/2014/main" id="{57BFC84B-482F-424F-8DEC-FC0DE41DB998}"/>
              </a:ext>
            </a:extLst>
          </p:cNvPr>
          <p:cNvSpPr>
            <a:spLocks noGrp="1"/>
          </p:cNvSpPr>
          <p:nvPr/>
        </p:nvSpPr>
        <p:spPr>
          <a:xfrm>
            <a:off x="5429250"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Stress</a:t>
            </a:r>
          </a:p>
        </p:txBody>
      </p:sp>
      <p:sp>
        <p:nvSpPr>
          <p:cNvPr id="15" name="option-1-2">
            <a:extLst>
              <a:ext uri="{FF2B5EF4-FFF2-40B4-BE49-F238E27FC236}">
                <a16:creationId xmlns:a16="http://schemas.microsoft.com/office/drawing/2014/main" id="{458D6AC3-FFD6-441D-B2EA-E53AFAA10369}"/>
              </a:ext>
            </a:extLst>
          </p:cNvPr>
          <p:cNvSpPr>
            <a:spLocks noGrp="1"/>
          </p:cNvSpPr>
          <p:nvPr/>
        </p:nvSpPr>
        <p:spPr>
          <a:xfrm>
            <a:off x="5429250"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More time for sleep</a:t>
            </a:r>
          </a:p>
        </p:txBody>
      </p:sp>
      <p:sp>
        <p:nvSpPr>
          <p:cNvPr id="16" name="option-1-3">
            <a:extLst>
              <a:ext uri="{FF2B5EF4-FFF2-40B4-BE49-F238E27FC236}">
                <a16:creationId xmlns:a16="http://schemas.microsoft.com/office/drawing/2014/main" id="{FC9CB177-2F7A-4420-8118-ED28509AD880}"/>
              </a:ext>
            </a:extLst>
          </p:cNvPr>
          <p:cNvSpPr>
            <a:spLocks noGrp="1"/>
          </p:cNvSpPr>
          <p:nvPr/>
        </p:nvSpPr>
        <p:spPr>
          <a:xfrm>
            <a:off x="5429250"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More time for every hobby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718878906"/>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1905EE9-1CC5-4142-8D2E-47F883ED4BCF}"/>
              </a:ext>
            </a:extLst>
          </p:cNvPr>
          <p:cNvPicPr>
            <a:picLocks noChangeAspect="1"/>
          </p:cNvPicPr>
          <p:nvPr/>
        </p:nvPicPr>
        <p:blipFill rotWithShape="1">
          <a:blip r:embed="rId5"/>
          <a:srcRect l="4264" r="23957"/>
          <a:stretch/>
        </p:blipFill>
        <p:spPr>
          <a:xfrm>
            <a:off x="8910320" y="0"/>
            <a:ext cx="3281680" cy="6858000"/>
          </a:xfrm>
          <a:prstGeom prst="rect">
            <a:avLst/>
          </a:prstGeom>
        </p:spPr>
      </p:pic>
      <p:sp>
        <p:nvSpPr>
          <p:cNvPr id="2" name="title">
            <a:extLst>
              <a:ext uri="{FF2B5EF4-FFF2-40B4-BE49-F238E27FC236}">
                <a16:creationId xmlns:a16="http://schemas.microsoft.com/office/drawing/2014/main" id="{CB6FC1E2-D9F9-4366-801B-06A41FED178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7921A2C0-F321-4780-8D41-E743E36280E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749CB45E-99FF-42FE-AFD7-5BEF9A39E35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875FE66-30F1-4BA3-B2B6-D737317A796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9C0A163-E070-4723-B841-913B2E56111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543B72CF-2DBC-4351-89F9-8F9589D1C5BA}"/>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Which other commitment is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mentioned?</a:t>
            </a:r>
          </a:p>
        </p:txBody>
      </p:sp>
      <p:sp>
        <p:nvSpPr>
          <p:cNvPr id="8" name="option-0-0">
            <a:extLst>
              <a:ext uri="{FF2B5EF4-FFF2-40B4-BE49-F238E27FC236}">
                <a16:creationId xmlns:a16="http://schemas.microsoft.com/office/drawing/2014/main" id="{E62C15B9-63AB-4597-B14D-FAA39816755D}"/>
              </a:ext>
            </a:extLst>
          </p:cNvPr>
          <p:cNvSpPr>
            <a:spLocks noGrp="1"/>
          </p:cNvSpPr>
          <p:nvPr/>
        </p:nvSpPr>
        <p:spPr>
          <a:xfrm>
            <a:off x="762000"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Organising national exams</a:t>
            </a:r>
          </a:p>
        </p:txBody>
      </p:sp>
      <p:sp>
        <p:nvSpPr>
          <p:cNvPr id="9" name="option-0-1">
            <a:extLst>
              <a:ext uri="{FF2B5EF4-FFF2-40B4-BE49-F238E27FC236}">
                <a16:creationId xmlns:a16="http://schemas.microsoft.com/office/drawing/2014/main" id="{B40D1412-8790-4AE3-8845-5CEC163D0D9A}"/>
              </a:ext>
            </a:extLst>
          </p:cNvPr>
          <p:cNvSpPr>
            <a:spLocks noGrp="1"/>
          </p:cNvSpPr>
          <p:nvPr/>
        </p:nvSpPr>
        <p:spPr>
          <a:xfrm>
            <a:off x="762000"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Sports practice</a:t>
            </a:r>
          </a:p>
        </p:txBody>
      </p:sp>
      <p:sp>
        <p:nvSpPr>
          <p:cNvPr id="10" name="option-0-2">
            <a:extLst>
              <a:ext uri="{FF2B5EF4-FFF2-40B4-BE49-F238E27FC236}">
                <a16:creationId xmlns:a16="http://schemas.microsoft.com/office/drawing/2014/main" id="{A79D5DDB-654F-449B-B6D8-5462ADC952B2}"/>
              </a:ext>
            </a:extLst>
          </p:cNvPr>
          <p:cNvSpPr>
            <a:spLocks noGrp="1"/>
          </p:cNvSpPr>
          <p:nvPr/>
        </p:nvSpPr>
        <p:spPr>
          <a:xfrm>
            <a:off x="762000"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Managing a school</a:t>
            </a:r>
          </a:p>
        </p:txBody>
      </p:sp>
      <p:sp>
        <p:nvSpPr>
          <p:cNvPr id="11" name="option-0-3">
            <a:extLst>
              <a:ext uri="{FF2B5EF4-FFF2-40B4-BE49-F238E27FC236}">
                <a16:creationId xmlns:a16="http://schemas.microsoft.com/office/drawing/2014/main" id="{1325CB78-E056-43AC-8A4C-E16D5E1D71E9}"/>
              </a:ext>
            </a:extLst>
          </p:cNvPr>
          <p:cNvSpPr>
            <a:spLocks noGrp="1"/>
          </p:cNvSpPr>
          <p:nvPr/>
        </p:nvSpPr>
        <p:spPr>
          <a:xfrm>
            <a:off x="762000"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Full-time office work</a:t>
            </a:r>
          </a:p>
        </p:txBody>
      </p:sp>
      <p:sp>
        <p:nvSpPr>
          <p:cNvPr id="12" name="question-6">
            <a:extLst>
              <a:ext uri="{FF2B5EF4-FFF2-40B4-BE49-F238E27FC236}">
                <a16:creationId xmlns:a16="http://schemas.microsoft.com/office/drawing/2014/main" id="{0BE39A12-7768-47ED-A60C-02B135AFC9A0}"/>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Is daily homework needed for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every subject?</a:t>
            </a:r>
          </a:p>
        </p:txBody>
      </p:sp>
      <p:sp>
        <p:nvSpPr>
          <p:cNvPr id="13" name="option-1-0">
            <a:extLst>
              <a:ext uri="{FF2B5EF4-FFF2-40B4-BE49-F238E27FC236}">
                <a16:creationId xmlns:a16="http://schemas.microsoft.com/office/drawing/2014/main" id="{4A167FF2-A6F3-4336-9AB9-028A022D2D1C}"/>
              </a:ext>
            </a:extLst>
          </p:cNvPr>
          <p:cNvSpPr>
            <a:spLocks noGrp="1"/>
          </p:cNvSpPr>
          <p:nvPr/>
        </p:nvSpPr>
        <p:spPr>
          <a:xfrm>
            <a:off x="5429250"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in every difficult subject</a:t>
            </a:r>
          </a:p>
        </p:txBody>
      </p:sp>
      <p:sp>
        <p:nvSpPr>
          <p:cNvPr id="14" name="option-1-1">
            <a:extLst>
              <a:ext uri="{FF2B5EF4-FFF2-40B4-BE49-F238E27FC236}">
                <a16:creationId xmlns:a16="http://schemas.microsoft.com/office/drawing/2014/main" id="{1A120506-A96C-4B26-AA09-D4A477297047}"/>
              </a:ext>
            </a:extLst>
          </p:cNvPr>
          <p:cNvSpPr>
            <a:spLocks noGrp="1"/>
          </p:cNvSpPr>
          <p:nvPr/>
        </p:nvSpPr>
        <p:spPr>
          <a:xfrm>
            <a:off x="5429250"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Always</a:t>
            </a:r>
          </a:p>
        </p:txBody>
      </p:sp>
      <p:sp>
        <p:nvSpPr>
          <p:cNvPr id="15" name="option-1-2">
            <a:extLst>
              <a:ext uri="{FF2B5EF4-FFF2-40B4-BE49-F238E27FC236}">
                <a16:creationId xmlns:a16="http://schemas.microsoft.com/office/drawing/2014/main" id="{14886C69-97F0-41BA-9444-8AD087700241}"/>
              </a:ext>
            </a:extLst>
          </p:cNvPr>
          <p:cNvSpPr>
            <a:spLocks noGrp="1"/>
          </p:cNvSpPr>
          <p:nvPr/>
        </p:nvSpPr>
        <p:spPr>
          <a:xfrm>
            <a:off x="5429250"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when students dislike it</a:t>
            </a:r>
          </a:p>
        </p:txBody>
      </p:sp>
      <p:sp>
        <p:nvSpPr>
          <p:cNvPr id="16" name="option-1-3">
            <a:extLst>
              <a:ext uri="{FF2B5EF4-FFF2-40B4-BE49-F238E27FC236}">
                <a16:creationId xmlns:a16="http://schemas.microsoft.com/office/drawing/2014/main" id="{06DAAF45-4B90-4AFC-9553-A55C423BBE05}"/>
              </a:ext>
            </a:extLst>
          </p:cNvPr>
          <p:cNvSpPr>
            <a:spLocks noGrp="1"/>
          </p:cNvSpPr>
          <p:nvPr/>
        </p:nvSpPr>
        <p:spPr>
          <a:xfrm>
            <a:off x="5429250"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Not always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380498661"/>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AFF645E-A96A-4D6B-A779-595A3A3131E1}"/>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94D47028-1C52-425B-88F1-9F7379D552DF}"/>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C180AA8B-6701-4E43-B124-D394DCB9411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A3AFDA86-5690-4E13-BE09-87DD33443E69}"/>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C7CDA71-4F23-4911-BE07-2E508AE4672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D2EF1E1-F49F-4EC2-8598-A850BAC07170}"/>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1805A1C5-E8C4-4732-850A-65BB0C329E89}"/>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might a teacher choose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instead?</a:t>
            </a:r>
          </a:p>
        </p:txBody>
      </p:sp>
      <p:sp>
        <p:nvSpPr>
          <p:cNvPr id="8" name="option-0-0">
            <a:extLst>
              <a:ext uri="{FF2B5EF4-FFF2-40B4-BE49-F238E27FC236}">
                <a16:creationId xmlns:a16="http://schemas.microsoft.com/office/drawing/2014/main" id="{91F35880-03E1-458C-A1EC-A9F4E306F7D9}"/>
              </a:ext>
            </a:extLst>
          </p:cNvPr>
          <p:cNvSpPr>
            <a:spLocks noGrp="1"/>
          </p:cNvSpPr>
          <p:nvPr/>
        </p:nvSpPr>
        <p:spPr>
          <a:xfrm>
            <a:off x="762000"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Reading or a small project</a:t>
            </a:r>
          </a:p>
        </p:txBody>
      </p:sp>
      <p:sp>
        <p:nvSpPr>
          <p:cNvPr id="9" name="option-0-1">
            <a:extLst>
              <a:ext uri="{FF2B5EF4-FFF2-40B4-BE49-F238E27FC236}">
                <a16:creationId xmlns:a16="http://schemas.microsoft.com/office/drawing/2014/main" id="{4AC7D3EC-4657-41E5-AB69-48B4D7DAEF50}"/>
              </a:ext>
            </a:extLst>
          </p:cNvPr>
          <p:cNvSpPr>
            <a:spLocks noGrp="1"/>
          </p:cNvSpPr>
          <p:nvPr/>
        </p:nvSpPr>
        <p:spPr>
          <a:xfrm>
            <a:off x="762000"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a long written test</a:t>
            </a:r>
          </a:p>
        </p:txBody>
      </p:sp>
      <p:sp>
        <p:nvSpPr>
          <p:cNvPr id="10" name="option-0-2">
            <a:extLst>
              <a:ext uri="{FF2B5EF4-FFF2-40B4-BE49-F238E27FC236}">
                <a16:creationId xmlns:a16="http://schemas.microsoft.com/office/drawing/2014/main" id="{2E5A2D3E-12DE-48DE-BBEA-952A9D3C5ABA}"/>
              </a:ext>
            </a:extLst>
          </p:cNvPr>
          <p:cNvSpPr>
            <a:spLocks noGrp="1"/>
          </p:cNvSpPr>
          <p:nvPr/>
        </p:nvSpPr>
        <p:spPr>
          <a:xfrm>
            <a:off x="762000"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same worksheet every day</a:t>
            </a:r>
          </a:p>
        </p:txBody>
      </p:sp>
      <p:sp>
        <p:nvSpPr>
          <p:cNvPr id="11" name="option-0-3">
            <a:extLst>
              <a:ext uri="{FF2B5EF4-FFF2-40B4-BE49-F238E27FC236}">
                <a16:creationId xmlns:a16="http://schemas.microsoft.com/office/drawing/2014/main" id="{C6285CB8-1473-4AA5-8BF7-649B282235D9}"/>
              </a:ext>
            </a:extLst>
          </p:cNvPr>
          <p:cNvSpPr>
            <a:spLocks noGrp="1"/>
          </p:cNvSpPr>
          <p:nvPr/>
        </p:nvSpPr>
        <p:spPr>
          <a:xfrm>
            <a:off x="762000"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No learning outside class ever</a:t>
            </a:r>
          </a:p>
        </p:txBody>
      </p:sp>
      <p:sp>
        <p:nvSpPr>
          <p:cNvPr id="12" name="question-8">
            <a:extLst>
              <a:ext uri="{FF2B5EF4-FFF2-40B4-BE49-F238E27FC236}">
                <a16:creationId xmlns:a16="http://schemas.microsoft.com/office/drawing/2014/main" id="{581A340E-A44A-4DBB-BEE5-61901AC24FC6}"/>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is often more important than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the amount?</a:t>
            </a:r>
          </a:p>
        </p:txBody>
      </p:sp>
      <p:sp>
        <p:nvSpPr>
          <p:cNvPr id="13" name="option-1-0">
            <a:extLst>
              <a:ext uri="{FF2B5EF4-FFF2-40B4-BE49-F238E27FC236}">
                <a16:creationId xmlns:a16="http://schemas.microsoft.com/office/drawing/2014/main" id="{08B997AD-8D51-483B-A583-A5FBE3EADFA2}"/>
              </a:ext>
            </a:extLst>
          </p:cNvPr>
          <p:cNvSpPr>
            <a:spLocks noGrp="1"/>
          </p:cNvSpPr>
          <p:nvPr/>
        </p:nvSpPr>
        <p:spPr>
          <a:xfrm>
            <a:off x="5429250"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length of every answer</a:t>
            </a:r>
          </a:p>
        </p:txBody>
      </p:sp>
      <p:sp>
        <p:nvSpPr>
          <p:cNvPr id="14" name="option-1-1">
            <a:extLst>
              <a:ext uri="{FF2B5EF4-FFF2-40B4-BE49-F238E27FC236}">
                <a16:creationId xmlns:a16="http://schemas.microsoft.com/office/drawing/2014/main" id="{2FF02408-DFFB-4DFB-817B-C0A414F8318C}"/>
              </a:ext>
            </a:extLst>
          </p:cNvPr>
          <p:cNvSpPr>
            <a:spLocks noGrp="1"/>
          </p:cNvSpPr>
          <p:nvPr/>
        </p:nvSpPr>
        <p:spPr>
          <a:xfrm>
            <a:off x="5429250"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quality of the homework</a:t>
            </a:r>
          </a:p>
        </p:txBody>
      </p:sp>
      <p:sp>
        <p:nvSpPr>
          <p:cNvPr id="15" name="option-1-2">
            <a:extLst>
              <a:ext uri="{FF2B5EF4-FFF2-40B4-BE49-F238E27FC236}">
                <a16:creationId xmlns:a16="http://schemas.microsoft.com/office/drawing/2014/main" id="{1ACE9570-8557-4149-B8D2-DAF6F43F9841}"/>
              </a:ext>
            </a:extLst>
          </p:cNvPr>
          <p:cNvSpPr>
            <a:spLocks noGrp="1"/>
          </p:cNvSpPr>
          <p:nvPr/>
        </p:nvSpPr>
        <p:spPr>
          <a:xfrm>
            <a:off x="5429250"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weight of the textbook</a:t>
            </a:r>
          </a:p>
        </p:txBody>
      </p:sp>
      <p:sp>
        <p:nvSpPr>
          <p:cNvPr id="16" name="option-1-3">
            <a:extLst>
              <a:ext uri="{FF2B5EF4-FFF2-40B4-BE49-F238E27FC236}">
                <a16:creationId xmlns:a16="http://schemas.microsoft.com/office/drawing/2014/main" id="{650B74AE-CD90-4ED4-8913-4FE7BCFFBF0E}"/>
              </a:ext>
            </a:extLst>
          </p:cNvPr>
          <p:cNvSpPr>
            <a:spLocks noGrp="1"/>
          </p:cNvSpPr>
          <p:nvPr/>
        </p:nvSpPr>
        <p:spPr>
          <a:xfrm>
            <a:off x="5429250"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number of pages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45228483"/>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AFEBC56E-CFEA-49A2-A38D-5C23F23B211B}"/>
              </a:ext>
            </a:extLst>
          </p:cNvPr>
          <p:cNvPicPr>
            <a:picLocks noChangeAspect="1"/>
          </p:cNvPicPr>
          <p:nvPr/>
        </p:nvPicPr>
        <p:blipFill rotWithShape="1">
          <a:blip r:embed="rId5"/>
          <a:srcRect l="17291" r="23958"/>
          <a:stretch/>
        </p:blipFill>
        <p:spPr>
          <a:xfrm>
            <a:off x="9505950" y="0"/>
            <a:ext cx="2686050" cy="6858000"/>
          </a:xfrm>
          <a:prstGeom prst="rect">
            <a:avLst/>
          </a:prstGeom>
        </p:spPr>
      </p:pic>
      <p:sp>
        <p:nvSpPr>
          <p:cNvPr id="2" name="title">
            <a:extLst>
              <a:ext uri="{FF2B5EF4-FFF2-40B4-BE49-F238E27FC236}">
                <a16:creationId xmlns:a16="http://schemas.microsoft.com/office/drawing/2014/main" id="{31FEA961-4DD9-4557-A446-4A584A7DE60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629BDD78-58D2-4089-A47F-D40382519F0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EFBBDFEA-35DE-4E47-BF77-C6EC84129D1C}"/>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25DA4A4C-818A-443A-9C5C-B2A70564AF7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46C1842-D005-42A6-B40B-F027F88757D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396F5353-3E47-4BDE-BAE0-869831FF742F}"/>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When are students more likely to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finish homework?</a:t>
            </a:r>
          </a:p>
        </p:txBody>
      </p:sp>
      <p:sp>
        <p:nvSpPr>
          <p:cNvPr id="8" name="option-0-0">
            <a:extLst>
              <a:ext uri="{FF2B5EF4-FFF2-40B4-BE49-F238E27FC236}">
                <a16:creationId xmlns:a16="http://schemas.microsoft.com/office/drawing/2014/main" id="{CB85989E-49B3-4DA4-9B3B-BF730E0B348E}"/>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When it takes the entire evening</a:t>
            </a:r>
          </a:p>
        </p:txBody>
      </p:sp>
      <p:sp>
        <p:nvSpPr>
          <p:cNvPr id="9" name="option-0-1">
            <a:extLst>
              <a:ext uri="{FF2B5EF4-FFF2-40B4-BE49-F238E27FC236}">
                <a16:creationId xmlns:a16="http://schemas.microsoft.com/office/drawing/2014/main" id="{AFD23D97-46D9-4356-9C53-6EA85AC2A5E3}"/>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When its purpose is hidden</a:t>
            </a:r>
          </a:p>
        </p:txBody>
      </p:sp>
      <p:sp>
        <p:nvSpPr>
          <p:cNvPr id="10" name="option-0-2">
            <a:extLst>
              <a:ext uri="{FF2B5EF4-FFF2-40B4-BE49-F238E27FC236}">
                <a16:creationId xmlns:a16="http://schemas.microsoft.com/office/drawing/2014/main" id="{38A44808-8FDA-4F22-9CCD-361A0E3F1F34}"/>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When they understand its purpose</a:t>
            </a:r>
          </a:p>
        </p:txBody>
      </p:sp>
      <p:sp>
        <p:nvSpPr>
          <p:cNvPr id="11" name="option-0-3">
            <a:extLst>
              <a:ext uri="{FF2B5EF4-FFF2-40B4-BE49-F238E27FC236}">
                <a16:creationId xmlns:a16="http://schemas.microsoft.com/office/drawing/2014/main" id="{A41AE345-D625-4301-A24D-C4CC1CB962DA}"/>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When it is unrelated to lessons</a:t>
            </a:r>
          </a:p>
        </p:txBody>
      </p:sp>
      <p:sp>
        <p:nvSpPr>
          <p:cNvPr id="12" name="question-10">
            <a:extLst>
              <a:ext uri="{FF2B5EF4-FFF2-40B4-BE49-F238E27FC236}">
                <a16:creationId xmlns:a16="http://schemas.microsoft.com/office/drawing/2014/main" id="{6FB8B9BB-16B5-468B-9630-18B428191C9B}"/>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10. What is the aim of a balanced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plan?</a:t>
            </a:r>
          </a:p>
        </p:txBody>
      </p:sp>
      <p:sp>
        <p:nvSpPr>
          <p:cNvPr id="13" name="option-1-0">
            <a:extLst>
              <a:ext uri="{FF2B5EF4-FFF2-40B4-BE49-F238E27FC236}">
                <a16:creationId xmlns:a16="http://schemas.microsoft.com/office/drawing/2014/main" id="{26F69282-DB54-4A5A-9D02-EF89B337A737}"/>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Replace all classroom practice</a:t>
            </a:r>
          </a:p>
        </p:txBody>
      </p:sp>
      <p:sp>
        <p:nvSpPr>
          <p:cNvPr id="14" name="option-1-1">
            <a:extLst>
              <a:ext uri="{FF2B5EF4-FFF2-40B4-BE49-F238E27FC236}">
                <a16:creationId xmlns:a16="http://schemas.microsoft.com/office/drawing/2014/main" id="{C72C1D1C-A71E-4AD8-B24F-15A415B887C1}"/>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Fill every evening completely</a:t>
            </a:r>
          </a:p>
        </p:txBody>
      </p:sp>
      <p:sp>
        <p:nvSpPr>
          <p:cNvPr id="15" name="option-1-2">
            <a:extLst>
              <a:ext uri="{FF2B5EF4-FFF2-40B4-BE49-F238E27FC236}">
                <a16:creationId xmlns:a16="http://schemas.microsoft.com/office/drawing/2014/main" id="{DCEFAB5A-DBC2-42D6-BEF3-D3661C51E76F}"/>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Give identical work in every subject</a:t>
            </a:r>
          </a:p>
        </p:txBody>
      </p:sp>
      <p:sp>
        <p:nvSpPr>
          <p:cNvPr id="16" name="option-1-3">
            <a:extLst>
              <a:ext uri="{FF2B5EF4-FFF2-40B4-BE49-F238E27FC236}">
                <a16:creationId xmlns:a16="http://schemas.microsoft.com/office/drawing/2014/main" id="{E0B94B9C-28DE-4246-9541-0221910E80B3}"/>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Support learning and leave time for life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66617876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38521672-7E13-43FC-A4DB-C4395BF26FEB}"/>
              </a:ext>
            </a:extLst>
          </p:cNvPr>
          <p:cNvPicPr>
            <a:picLocks noChangeAspect="1"/>
          </p:cNvPicPr>
          <p:nvPr/>
        </p:nvPicPr>
        <p:blipFill rotWithShape="1">
          <a:blip r:embed="rId5"/>
          <a:srcRect l="-181" r="-709"/>
          <a:stretch/>
        </p:blipFill>
        <p:spPr>
          <a:xfrm>
            <a:off x="7628255" y="0"/>
            <a:ext cx="4612640" cy="6858000"/>
          </a:xfrm>
          <a:prstGeom prst="rect">
            <a:avLst/>
          </a:prstGeom>
        </p:spPr>
      </p:pic>
      <p:sp>
        <p:nvSpPr>
          <p:cNvPr id="2" name="title">
            <a:extLst>
              <a:ext uri="{FF2B5EF4-FFF2-40B4-BE49-F238E27FC236}">
                <a16:creationId xmlns:a16="http://schemas.microsoft.com/office/drawing/2014/main" id="{BEB21E52-948C-408A-A942-911360D9610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CF5C8ACD-A09A-44AA-957E-B41ABAC684B5}"/>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82E140C5-5248-4643-8F06-159A409860F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4701C5A-DDE1-498F-B04C-27E11F0C828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78119F9-30D1-4403-A235-3BD128A8C29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B517E9FF-9715-48D0-9A27-40E3215455EC}"/>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63A23513-E76E-4D78-ABA7-469C0A3BD08D}"/>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C</a:t>
            </a:r>
          </a:p>
        </p:txBody>
      </p:sp>
      <p:sp>
        <p:nvSpPr>
          <p:cNvPr id="9" name="key-1">
            <a:extLst>
              <a:ext uri="{FF2B5EF4-FFF2-40B4-BE49-F238E27FC236}">
                <a16:creationId xmlns:a16="http://schemas.microsoft.com/office/drawing/2014/main" id="{EE59A715-94B2-49BD-8597-8EDC1AA1A98B}"/>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B2107CF2-F1A2-491B-86B7-D22ABCD59943}"/>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C</a:t>
            </a:r>
          </a:p>
        </p:txBody>
      </p:sp>
      <p:sp>
        <p:nvSpPr>
          <p:cNvPr id="11" name="key-3">
            <a:extLst>
              <a:ext uri="{FF2B5EF4-FFF2-40B4-BE49-F238E27FC236}">
                <a16:creationId xmlns:a16="http://schemas.microsoft.com/office/drawing/2014/main" id="{50954590-5282-4FFA-B7DF-906E9ED8D21C}"/>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B</a:t>
            </a:r>
          </a:p>
        </p:txBody>
      </p:sp>
      <p:sp>
        <p:nvSpPr>
          <p:cNvPr id="12" name="key-4">
            <a:extLst>
              <a:ext uri="{FF2B5EF4-FFF2-40B4-BE49-F238E27FC236}">
                <a16:creationId xmlns:a16="http://schemas.microsoft.com/office/drawing/2014/main" id="{307EE01E-D027-469D-BE24-9DD38986D3C7}"/>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B</a:t>
            </a:r>
          </a:p>
        </p:txBody>
      </p:sp>
      <p:sp>
        <p:nvSpPr>
          <p:cNvPr id="13" name="key-5">
            <a:extLst>
              <a:ext uri="{FF2B5EF4-FFF2-40B4-BE49-F238E27FC236}">
                <a16:creationId xmlns:a16="http://schemas.microsoft.com/office/drawing/2014/main" id="{BF93CD3E-C94E-4405-9E9B-9E9D0ED4F634}"/>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D</a:t>
            </a:r>
          </a:p>
        </p:txBody>
      </p:sp>
      <p:sp>
        <p:nvSpPr>
          <p:cNvPr id="14" name="key-6">
            <a:extLst>
              <a:ext uri="{FF2B5EF4-FFF2-40B4-BE49-F238E27FC236}">
                <a16:creationId xmlns:a16="http://schemas.microsoft.com/office/drawing/2014/main" id="{BF15FC5A-4BE4-4158-9205-6A448D0CA6DD}"/>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A</a:t>
            </a:r>
          </a:p>
        </p:txBody>
      </p:sp>
      <p:sp>
        <p:nvSpPr>
          <p:cNvPr id="15" name="key-7">
            <a:extLst>
              <a:ext uri="{FF2B5EF4-FFF2-40B4-BE49-F238E27FC236}">
                <a16:creationId xmlns:a16="http://schemas.microsoft.com/office/drawing/2014/main" id="{B444F66E-982C-489F-9E8F-9B4728B0847D}"/>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B</a:t>
            </a:r>
          </a:p>
        </p:txBody>
      </p:sp>
      <p:sp>
        <p:nvSpPr>
          <p:cNvPr id="16" name="key-8">
            <a:extLst>
              <a:ext uri="{FF2B5EF4-FFF2-40B4-BE49-F238E27FC236}">
                <a16:creationId xmlns:a16="http://schemas.microsoft.com/office/drawing/2014/main" id="{0DC83295-98B8-41D2-B72C-66B2123537B2}"/>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C</a:t>
            </a:r>
          </a:p>
        </p:txBody>
      </p:sp>
      <p:sp>
        <p:nvSpPr>
          <p:cNvPr id="17" name="key-9">
            <a:extLst>
              <a:ext uri="{FF2B5EF4-FFF2-40B4-BE49-F238E27FC236}">
                <a16:creationId xmlns:a16="http://schemas.microsoft.com/office/drawing/2014/main" id="{71ACB469-ED00-4397-8D47-826A082FAA50}"/>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D</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47133181"/>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4A97282-310F-4082-B570-0271DCA9CFE5}"/>
              </a:ext>
            </a:extLst>
          </p:cNvPr>
          <p:cNvPicPr>
            <a:picLocks noChangeAspect="1"/>
          </p:cNvPicPr>
          <p:nvPr/>
        </p:nvPicPr>
        <p:blipFill rotWithShape="1">
          <a:blip r:embed="rId5"/>
          <a:srcRect l="42" r="4403"/>
          <a:stretch/>
        </p:blipFill>
        <p:spPr>
          <a:xfrm>
            <a:off x="7823200" y="0"/>
            <a:ext cx="4368800" cy="6858000"/>
          </a:xfrm>
          <a:prstGeom prst="rect">
            <a:avLst/>
          </a:prstGeom>
        </p:spPr>
      </p:pic>
      <p:sp>
        <p:nvSpPr>
          <p:cNvPr id="2" name="title">
            <a:extLst>
              <a:ext uri="{FF2B5EF4-FFF2-40B4-BE49-F238E27FC236}">
                <a16:creationId xmlns:a16="http://schemas.microsoft.com/office/drawing/2014/main" id="{97BD455B-0F84-4141-B1D1-68782A13783E}"/>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E713591D-AE86-4D0E-BD29-4392E8BE0662}"/>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Daily Homework</a:t>
            </a:r>
          </a:p>
        </p:txBody>
      </p:sp>
      <p:sp>
        <p:nvSpPr>
          <p:cNvPr id="4" name="footer">
            <a:extLst>
              <a:ext uri="{FF2B5EF4-FFF2-40B4-BE49-F238E27FC236}">
                <a16:creationId xmlns:a16="http://schemas.microsoft.com/office/drawing/2014/main" id="{30C63137-C4D4-484B-B922-C107BCC1111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7E78490-3167-45CC-9486-4996559E982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288BF4A1-6C28-44E3-AFB4-C0582AFEBB4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A5444D10-C495-4E38-980B-3C17471923FD}"/>
              </a:ext>
            </a:extLst>
          </p:cNvPr>
          <p:cNvSpPr>
            <a:spLocks noGrp="1"/>
          </p:cNvSpPr>
          <p:nvPr/>
        </p:nvSpPr>
        <p:spPr>
          <a:xfrm>
            <a:off x="457200" y="1473200"/>
            <a:ext cx="7020560" cy="45275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Homework is a regular part of school life in many countries. It can give students extra practice after a lesson. Short tasks may help learners remember new words, solve more problems or review what they studied. Homework can also teach students to plan their time and work independently. However, too much homework can cause stress and reduce time for sleep, family and hobbies. Some students also have sports practice, music lessons or responsibilities at home. Daily homework is not always necessary for every subject. A teacher may sometimes choose reading, a small project or no homework at all. The quality of homework is often more important than the amount. A useful task should have a clear purpose and should match what students are learning. Students are more likely to complete homework when they understand why they are doing it. A balanced homework plan can support learning without taking over a student's whole evening.</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414880355"/>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889</Words>
  <Application>Microsoft Office PowerPoint</Application>
  <DocSecurity>0</DocSecurity>
  <PresentationFormat>Widescreen</PresentationFormat>
  <Paragraphs>117</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2</cp:revision>
  <dcterms:created xsi:type="dcterms:W3CDTF">2026-10-24T04:07:18Z</dcterms:created>
  <dcterms:modified xsi:type="dcterms:W3CDTF">2026-10-26T17:48:06Z</dcterms:modified>
</cp:coreProperties>
</file>