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0" d="100"/>
          <a:sy n="70" d="100"/>
        </p:scale>
        <p:origin x="512" y="-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LP24.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AC7EA8A9-2FFF-43B7-A53E-CC7705BF7BFD}"/>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AE694D75-5BBA-4267-8957-14176B81161F}"/>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208B384B-4FA4-4B7F-B388-F087C21B26D0}"/>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D18A9E85-530C-4ABF-81A8-DB8C0214CFEB}"/>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2BAE6C50-8051-4002-98DB-7384AE44C90A}"/>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65CDC0AD-9EF4-4579-9FF0-9ACF1AC65615}"/>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645252B0-D959-4903-90C4-C15238B4CDBF}"/>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CCE030D9-1756-49DC-A42B-755266FC7E42}"/>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6D639A80-6B27-4C6F-A41A-C90AB6A4C164}"/>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A492B053-66AD-4514-9C03-555BA89A65C7}"/>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88D9756-EFBD-4C96-9558-77B204C679AC}"/>
              </a:ext>
            </a:extLst>
          </p:cNvPr>
          <p:cNvPicPr>
            <a:picLocks noChangeAspect="1"/>
          </p:cNvPicPr>
          <p:nvPr/>
        </p:nvPicPr>
        <p:blipFill rotWithShape="1">
          <a:blip r:embed="rId5"/>
          <a:srcRect l="44" r="1068"/>
          <a:stretch/>
        </p:blipFill>
        <p:spPr>
          <a:xfrm>
            <a:off x="7670800" y="0"/>
            <a:ext cx="4521200" cy="6858000"/>
          </a:xfrm>
          <a:prstGeom prst="rect">
            <a:avLst/>
          </a:prstGeom>
        </p:spPr>
      </p:pic>
      <p:sp>
        <p:nvSpPr>
          <p:cNvPr id="2" name="title">
            <a:extLst>
              <a:ext uri="{FF2B5EF4-FFF2-40B4-BE49-F238E27FC236}">
                <a16:creationId xmlns:a16="http://schemas.microsoft.com/office/drawing/2014/main" id="{558F2CE6-5367-4246-B831-A5300F07CAC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Test 09</a:t>
            </a:r>
          </a:p>
        </p:txBody>
      </p:sp>
      <p:sp>
        <p:nvSpPr>
          <p:cNvPr id="3" name="topic">
            <a:extLst>
              <a:ext uri="{FF2B5EF4-FFF2-40B4-BE49-F238E27FC236}">
                <a16:creationId xmlns:a16="http://schemas.microsoft.com/office/drawing/2014/main" id="{8594356F-B367-4B5D-B67D-052E2218D422}"/>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Supervisor</a:t>
            </a:r>
          </a:p>
        </p:txBody>
      </p:sp>
      <p:sp>
        <p:nvSpPr>
          <p:cNvPr id="4" name="footer">
            <a:extLst>
              <a:ext uri="{FF2B5EF4-FFF2-40B4-BE49-F238E27FC236}">
                <a16:creationId xmlns:a16="http://schemas.microsoft.com/office/drawing/2014/main" id="{7A90A5FA-F6BD-44B8-96D2-FA57CB94987A}"/>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025D60F4-C224-40A4-9125-FC04BD85C247}"/>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45D9EDE-156E-4087-B90B-BED8840148DA}"/>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tro">
            <a:extLst>
              <a:ext uri="{FF2B5EF4-FFF2-40B4-BE49-F238E27FC236}">
                <a16:creationId xmlns:a16="http://schemas.microsoft.com/office/drawing/2014/main" id="{5346013F-7DC6-412C-BF48-2D84C099AFA6}"/>
              </a:ext>
            </a:extLst>
          </p:cNvPr>
          <p:cNvSpPr>
            <a:spLocks noGrp="1"/>
          </p:cNvSpPr>
          <p:nvPr/>
        </p:nvSpPr>
        <p:spPr>
          <a:xfrm>
            <a:off x="457200" y="1981200"/>
            <a:ext cx="8572500" cy="523875"/>
          </a:xfrm>
          <a:prstGeom prst="rect">
            <a:avLst/>
          </a:prstGeom>
          <a:noFill/>
          <a:ln w="0">
            <a:noFill/>
            <a:prstDash val="solid"/>
          </a:ln>
        </p:spPr>
        <p:txBody>
          <a:bodyPr wrap="square" lIns="0" tIns="0" rIns="0" bIns="0">
            <a:noAutofit/>
          </a:bodyPr>
          <a:lstStyle>
            <a:defPPr>
              <a:defRPr sz="2700" b="1">
                <a:solidFill>
                  <a:srgbClr val="213C40"/>
                </a:solidFill>
                <a:latin typeface="Arial"/>
                <a:ea typeface="Arial"/>
                <a:cs typeface="Arial"/>
              </a:defRPr>
            </a:defPPr>
            <a:lvl1pPr>
              <a:defRPr sz="2700" b="1">
                <a:solidFill>
                  <a:srgbClr val="213C40"/>
                </a:solidFill>
                <a:latin typeface="Arial"/>
                <a:ea typeface="Arial"/>
                <a:cs typeface="Arial"/>
              </a:defRPr>
            </a:lvl1pPr>
            <a:lvl2pPr>
              <a:defRPr sz="2700" b="1">
                <a:solidFill>
                  <a:srgbClr val="213C40"/>
                </a:solidFill>
                <a:latin typeface="Arial"/>
                <a:ea typeface="Arial"/>
                <a:cs typeface="Arial"/>
              </a:defRPr>
            </a:lvl2pPr>
            <a:lvl3pPr>
              <a:defRPr sz="2700" b="1">
                <a:solidFill>
                  <a:srgbClr val="213C40"/>
                </a:solidFill>
                <a:latin typeface="Arial"/>
                <a:ea typeface="Arial"/>
                <a:cs typeface="Arial"/>
              </a:defRPr>
            </a:lvl3pPr>
            <a:lvl4pPr>
              <a:defRPr sz="2700" b="1">
                <a:solidFill>
                  <a:srgbClr val="213C40"/>
                </a:solidFill>
                <a:latin typeface="Arial"/>
                <a:ea typeface="Arial"/>
                <a:cs typeface="Arial"/>
              </a:defRPr>
            </a:lvl4pPr>
            <a:lvl5pPr>
              <a:defRPr sz="2700" b="1">
                <a:solidFill>
                  <a:srgbClr val="213C40"/>
                </a:solidFill>
                <a:latin typeface="Arial"/>
                <a:ea typeface="Arial"/>
                <a:cs typeface="Arial"/>
              </a:defRPr>
            </a:lvl5pPr>
            <a:lvl6pPr>
              <a:defRPr sz="2700" b="1">
                <a:solidFill>
                  <a:srgbClr val="213C40"/>
                </a:solidFill>
                <a:latin typeface="Arial"/>
                <a:ea typeface="Arial"/>
                <a:cs typeface="Arial"/>
              </a:defRPr>
            </a:lvl6pPr>
            <a:lvl7pPr>
              <a:defRPr sz="2700" b="1">
                <a:solidFill>
                  <a:srgbClr val="213C40"/>
                </a:solidFill>
                <a:latin typeface="Arial"/>
                <a:ea typeface="Arial"/>
                <a:cs typeface="Arial"/>
              </a:defRPr>
            </a:lvl7pPr>
            <a:lvl8pPr>
              <a:defRPr sz="2700" b="1">
                <a:solidFill>
                  <a:srgbClr val="213C40"/>
                </a:solidFill>
                <a:latin typeface="Arial"/>
                <a:ea typeface="Arial"/>
                <a:cs typeface="Arial"/>
              </a:defRPr>
            </a:lvl8pPr>
            <a:lvl9pPr>
              <a:defRPr sz="2700" b="1">
                <a:solidFill>
                  <a:srgbClr val="213C40"/>
                </a:solidFill>
                <a:latin typeface="Arial"/>
                <a:ea typeface="Arial"/>
                <a:cs typeface="Arial"/>
              </a:defRPr>
            </a:lvl9pPr>
          </a:lstStyle>
          <a:p>
            <a:pPr>
              <a:defRPr sz="2700" b="1">
                <a:solidFill>
                  <a:srgbClr val="213C40"/>
                </a:solidFill>
                <a:latin typeface="Arial"/>
                <a:ea typeface="Arial"/>
                <a:cs typeface="Arial"/>
              </a:defRPr>
            </a:pPr>
            <a:r>
              <a:rPr sz="2700" b="1">
                <a:solidFill>
                  <a:srgbClr val="213C40"/>
                </a:solidFill>
                <a:latin typeface="Arial"/>
                <a:ea typeface="Arial"/>
                <a:cs typeface="Arial"/>
              </a:rPr>
              <a:t>First listening</a:t>
            </a:r>
          </a:p>
        </p:txBody>
      </p:sp>
      <p:sp>
        <p:nvSpPr>
          <p:cNvPr id="8" name="instructions">
            <a:extLst>
              <a:ext uri="{FF2B5EF4-FFF2-40B4-BE49-F238E27FC236}">
                <a16:creationId xmlns:a16="http://schemas.microsoft.com/office/drawing/2014/main" id="{D09BBB03-CACA-4B5B-9F7E-94690EC31E52}"/>
              </a:ext>
            </a:extLst>
          </p:cNvPr>
          <p:cNvSpPr>
            <a:spLocks noGrp="1"/>
          </p:cNvSpPr>
          <p:nvPr/>
        </p:nvSpPr>
        <p:spPr>
          <a:xfrm>
            <a:off x="457200" y="2857500"/>
            <a:ext cx="8572500" cy="2190750"/>
          </a:xfrm>
          <a:prstGeom prst="rect">
            <a:avLst/>
          </a:prstGeom>
          <a:noFill/>
          <a:ln w="0">
            <a:noFill/>
            <a:prstDash val="solid"/>
          </a:ln>
        </p:spPr>
        <p:txBody>
          <a:bodyPr wrap="square" lIns="0" tIns="0" rIns="0" bIns="0">
            <a:noAutofit/>
          </a:bodyPr>
          <a:lstStyle>
            <a:defPPr>
              <a:defRPr sz="2100" b="0">
                <a:solidFill>
                  <a:srgbClr val="213C40"/>
                </a:solidFill>
                <a:latin typeface="Arial"/>
                <a:ea typeface="Arial"/>
                <a:cs typeface="Arial"/>
              </a:defRPr>
            </a:defPPr>
            <a:lvl1pPr>
              <a:defRPr sz="2100" b="0">
                <a:solidFill>
                  <a:srgbClr val="213C40"/>
                </a:solidFill>
                <a:latin typeface="Arial"/>
                <a:ea typeface="Arial"/>
                <a:cs typeface="Arial"/>
              </a:defRPr>
            </a:lvl1pPr>
            <a:lvl2pPr>
              <a:defRPr sz="2100" b="0">
                <a:solidFill>
                  <a:srgbClr val="213C40"/>
                </a:solidFill>
                <a:latin typeface="Arial"/>
                <a:ea typeface="Arial"/>
                <a:cs typeface="Arial"/>
              </a:defRPr>
            </a:lvl2pPr>
            <a:lvl3pPr>
              <a:defRPr sz="2100" b="0">
                <a:solidFill>
                  <a:srgbClr val="213C40"/>
                </a:solidFill>
                <a:latin typeface="Arial"/>
                <a:ea typeface="Arial"/>
                <a:cs typeface="Arial"/>
              </a:defRPr>
            </a:lvl3pPr>
            <a:lvl4pPr>
              <a:defRPr sz="2100" b="0">
                <a:solidFill>
                  <a:srgbClr val="213C40"/>
                </a:solidFill>
                <a:latin typeface="Arial"/>
                <a:ea typeface="Arial"/>
                <a:cs typeface="Arial"/>
              </a:defRPr>
            </a:lvl4pPr>
            <a:lvl5pPr>
              <a:defRPr sz="2100" b="0">
                <a:solidFill>
                  <a:srgbClr val="213C40"/>
                </a:solidFill>
                <a:latin typeface="Arial"/>
                <a:ea typeface="Arial"/>
                <a:cs typeface="Arial"/>
              </a:defRPr>
            </a:lvl5pPr>
            <a:lvl6pPr>
              <a:defRPr sz="2100" b="0">
                <a:solidFill>
                  <a:srgbClr val="213C40"/>
                </a:solidFill>
                <a:latin typeface="Arial"/>
                <a:ea typeface="Arial"/>
                <a:cs typeface="Arial"/>
              </a:defRPr>
            </a:lvl6pPr>
            <a:lvl7pPr>
              <a:defRPr sz="2100" b="0">
                <a:solidFill>
                  <a:srgbClr val="213C40"/>
                </a:solidFill>
                <a:latin typeface="Arial"/>
                <a:ea typeface="Arial"/>
                <a:cs typeface="Arial"/>
              </a:defRPr>
            </a:lvl7pPr>
            <a:lvl8pPr>
              <a:defRPr sz="2100" b="0">
                <a:solidFill>
                  <a:srgbClr val="213C40"/>
                </a:solidFill>
                <a:latin typeface="Arial"/>
                <a:ea typeface="Arial"/>
                <a:cs typeface="Arial"/>
              </a:defRPr>
            </a:lvl8pPr>
            <a:lvl9pPr>
              <a:defRPr sz="2100" b="0">
                <a:solidFill>
                  <a:srgbClr val="213C40"/>
                </a:solidFill>
                <a:latin typeface="Arial"/>
                <a:ea typeface="Arial"/>
                <a:cs typeface="Arial"/>
              </a:defRPr>
            </a:lvl9pPr>
          </a:lstStyle>
          <a:p>
            <a:pPr>
              <a:defRPr sz="2100" b="0">
                <a:solidFill>
                  <a:srgbClr val="213C40"/>
                </a:solidFill>
                <a:latin typeface="Arial"/>
                <a:ea typeface="Arial"/>
                <a:cs typeface="Arial"/>
              </a:defRPr>
            </a:pPr>
            <a:r>
              <a:rPr sz="2100" b="0">
                <a:solidFill>
                  <a:srgbClr val="213C40"/>
                </a:solidFill>
                <a:latin typeface="Arial"/>
                <a:ea typeface="Arial"/>
                <a:cs typeface="Arial"/>
              </a:rPr>
              <a:t>Listen for the main idea. The recording starts automatically.</a:t>
            </a:r>
          </a:p>
          <a:p>
            <a:pPr>
              <a:defRPr sz="2100" b="0">
                <a:solidFill>
                  <a:srgbClr val="213C40"/>
                </a:solidFill>
                <a:latin typeface="Arial"/>
                <a:ea typeface="Arial"/>
                <a:cs typeface="Arial"/>
              </a:defRPr>
            </a:pPr>
            <a:r>
              <a:rPr sz="2100" b="0">
                <a:solidFill>
                  <a:srgbClr val="213C40"/>
                </a:solidFill>
                <a:latin typeface="Arial"/>
                <a:ea typeface="Arial"/>
                <a:cs typeface="Arial"/>
              </a:rPr>
              <a:t>Listen again for details if you need to.</a:t>
            </a:r>
          </a:p>
          <a:p>
            <a:pPr>
              <a:defRPr sz="2100" b="0">
                <a:solidFill>
                  <a:srgbClr val="213C40"/>
                </a:solidFill>
                <a:latin typeface="Arial"/>
                <a:ea typeface="Arial"/>
                <a:cs typeface="Arial"/>
              </a:defRPr>
            </a:pPr>
            <a:r>
              <a:rPr sz="2100" b="0">
                <a:solidFill>
                  <a:srgbClr val="213C40"/>
                </a:solidFill>
                <a:latin typeface="Arial"/>
                <a:ea typeface="Arial"/>
                <a:cs typeface="Arial"/>
              </a:rPr>
              <a:t>Then answer 10 questions. Choose A, B, C or D.</a:t>
            </a:r>
          </a:p>
        </p:txBody>
      </p:sp>
      <p:sp>
        <p:nvSpPr>
          <p:cNvPr id="9" name="level">
            <a:extLst>
              <a:ext uri="{FF2B5EF4-FFF2-40B4-BE49-F238E27FC236}">
                <a16:creationId xmlns:a16="http://schemas.microsoft.com/office/drawing/2014/main" id="{46E8A0AE-61DA-44D1-9C95-00CA5BEADD9A}"/>
              </a:ext>
            </a:extLst>
          </p:cNvPr>
          <p:cNvSpPr>
            <a:spLocks noGrp="1"/>
          </p:cNvSpPr>
          <p:nvPr/>
        </p:nvSpPr>
        <p:spPr>
          <a:xfrm>
            <a:off x="457200" y="5572125"/>
            <a:ext cx="8572500" cy="381000"/>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A2–B1 listening practice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92658915"/>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11"/>
                      </p:tgtEl>
                    </p:cBhvr>
                  </p:cmd>
                </p:childTnLst>
              </p:cTn>
            </p:par>
            <p:audio>
              <p:cMediaNode vol="100000">
                <p:cTn id="4" fill="hold" display="0">
                  <p:stCondLst>
                    <p:cond evt="onBegin" delay="0">
                      <p:tn val="3"/>
                    </p:cond>
                  </p:st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0D6B35AC-F5BC-45DC-9D0C-7DD93EA546E8}"/>
              </a:ext>
            </a:extLst>
          </p:cNvPr>
          <p:cNvPicPr>
            <a:picLocks noChangeAspect="1"/>
          </p:cNvPicPr>
          <p:nvPr/>
        </p:nvPicPr>
        <p:blipFill rotWithShape="1">
          <a:blip r:embed="rId5"/>
          <a:srcRect l="6485" r="23958"/>
          <a:stretch/>
        </p:blipFill>
        <p:spPr>
          <a:xfrm>
            <a:off x="9011920" y="0"/>
            <a:ext cx="3180080" cy="6858000"/>
          </a:xfrm>
          <a:prstGeom prst="rect">
            <a:avLst/>
          </a:prstGeom>
        </p:spPr>
      </p:pic>
      <p:sp>
        <p:nvSpPr>
          <p:cNvPr id="2" name="title">
            <a:extLst>
              <a:ext uri="{FF2B5EF4-FFF2-40B4-BE49-F238E27FC236}">
                <a16:creationId xmlns:a16="http://schemas.microsoft.com/office/drawing/2014/main" id="{CBA55E4B-3D41-408E-A6D7-45507198DA1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1 and 2</a:t>
            </a:r>
          </a:p>
        </p:txBody>
      </p:sp>
      <p:sp>
        <p:nvSpPr>
          <p:cNvPr id="3" name="topic">
            <a:extLst>
              <a:ext uri="{FF2B5EF4-FFF2-40B4-BE49-F238E27FC236}">
                <a16:creationId xmlns:a16="http://schemas.microsoft.com/office/drawing/2014/main" id="{82236A7C-3908-40BE-9718-ADC4E1E01F25}"/>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Supervisor</a:t>
            </a:r>
          </a:p>
        </p:txBody>
      </p:sp>
      <p:sp>
        <p:nvSpPr>
          <p:cNvPr id="4" name="footer">
            <a:extLst>
              <a:ext uri="{FF2B5EF4-FFF2-40B4-BE49-F238E27FC236}">
                <a16:creationId xmlns:a16="http://schemas.microsoft.com/office/drawing/2014/main" id="{92BF54DD-F8FE-4401-AFA9-2D1A7B3214E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39EE6816-64E0-4C00-B448-7FABED6338DC}"/>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146B4E8B-1AF5-4EF3-B49E-63373C64E5C2}"/>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1">
            <a:extLst>
              <a:ext uri="{FF2B5EF4-FFF2-40B4-BE49-F238E27FC236}">
                <a16:creationId xmlns:a16="http://schemas.microsoft.com/office/drawing/2014/main" id="{153BF55F-66D6-4F0B-82E3-47824A896F4A}"/>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 What should a supervisor explain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clearly?</a:t>
            </a:r>
          </a:p>
        </p:txBody>
      </p:sp>
      <p:sp>
        <p:nvSpPr>
          <p:cNvPr id="8" name="option-0-0">
            <a:extLst>
              <a:ext uri="{FF2B5EF4-FFF2-40B4-BE49-F238E27FC236}">
                <a16:creationId xmlns:a16="http://schemas.microsoft.com/office/drawing/2014/main" id="{FA329656-5669-4E43-BC4F-DF75AD45F1FE}"/>
              </a:ext>
            </a:extLst>
          </p:cNvPr>
          <p:cNvSpPr>
            <a:spLocks noGrp="1"/>
          </p:cNvSpPr>
          <p:nvPr/>
        </p:nvSpPr>
        <p:spPr>
          <a:xfrm>
            <a:off x="695325" y="26485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Personal family problems</a:t>
            </a:r>
          </a:p>
        </p:txBody>
      </p:sp>
      <p:sp>
        <p:nvSpPr>
          <p:cNvPr id="9" name="option-0-1">
            <a:extLst>
              <a:ext uri="{FF2B5EF4-FFF2-40B4-BE49-F238E27FC236}">
                <a16:creationId xmlns:a16="http://schemas.microsoft.com/office/drawing/2014/main" id="{7578671F-5112-460C-8649-930F5A9D8C41}"/>
              </a:ext>
            </a:extLst>
          </p:cNvPr>
          <p:cNvSpPr>
            <a:spLocks noGrp="1"/>
          </p:cNvSpPr>
          <p:nvPr/>
        </p:nvSpPr>
        <p:spPr>
          <a:xfrm>
            <a:off x="695325" y="33915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lunch arrangements</a:t>
            </a:r>
          </a:p>
        </p:txBody>
      </p:sp>
      <p:sp>
        <p:nvSpPr>
          <p:cNvPr id="10" name="option-0-2">
            <a:extLst>
              <a:ext uri="{FF2B5EF4-FFF2-40B4-BE49-F238E27FC236}">
                <a16:creationId xmlns:a16="http://schemas.microsoft.com/office/drawing/2014/main" id="{41B7A5DB-3AE9-4286-97CE-D4845EE4BF9B}"/>
              </a:ext>
            </a:extLst>
          </p:cNvPr>
          <p:cNvSpPr>
            <a:spLocks noGrp="1"/>
          </p:cNvSpPr>
          <p:nvPr/>
        </p:nvSpPr>
        <p:spPr>
          <a:xfrm>
            <a:off x="695325" y="41344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the company's past</a:t>
            </a:r>
          </a:p>
        </p:txBody>
      </p:sp>
      <p:sp>
        <p:nvSpPr>
          <p:cNvPr id="11" name="option-0-3">
            <a:extLst>
              <a:ext uri="{FF2B5EF4-FFF2-40B4-BE49-F238E27FC236}">
                <a16:creationId xmlns:a16="http://schemas.microsoft.com/office/drawing/2014/main" id="{D8D09CDC-D28D-483F-A56A-B62ACAED73ED}"/>
              </a:ext>
            </a:extLst>
          </p:cNvPr>
          <p:cNvSpPr>
            <a:spLocks noGrp="1"/>
          </p:cNvSpPr>
          <p:nvPr/>
        </p:nvSpPr>
        <p:spPr>
          <a:xfrm>
            <a:off x="695325" y="48774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Goals and responsibilities</a:t>
            </a:r>
          </a:p>
        </p:txBody>
      </p:sp>
      <p:sp>
        <p:nvSpPr>
          <p:cNvPr id="12" name="question-2">
            <a:extLst>
              <a:ext uri="{FF2B5EF4-FFF2-40B4-BE49-F238E27FC236}">
                <a16:creationId xmlns:a16="http://schemas.microsoft.com/office/drawing/2014/main" id="{BA0CF7F0-7721-4EEA-AEB3-BC0B4FED8EF7}"/>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2. How should a supervisor treat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questions?</a:t>
            </a:r>
          </a:p>
        </p:txBody>
      </p:sp>
      <p:sp>
        <p:nvSpPr>
          <p:cNvPr id="13" name="option-1-0">
            <a:extLst>
              <a:ext uri="{FF2B5EF4-FFF2-40B4-BE49-F238E27FC236}">
                <a16:creationId xmlns:a16="http://schemas.microsoft.com/office/drawing/2014/main" id="{C8D0F8FA-B518-4110-B42D-6FC46C3987D5}"/>
              </a:ext>
            </a:extLst>
          </p:cNvPr>
          <p:cNvSpPr>
            <a:spLocks noGrp="1"/>
          </p:cNvSpPr>
          <p:nvPr/>
        </p:nvSpPr>
        <p:spPr>
          <a:xfrm>
            <a:off x="5362575" y="26485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Avoid answering every question</a:t>
            </a:r>
          </a:p>
        </p:txBody>
      </p:sp>
      <p:sp>
        <p:nvSpPr>
          <p:cNvPr id="14" name="option-1-1">
            <a:extLst>
              <a:ext uri="{FF2B5EF4-FFF2-40B4-BE49-F238E27FC236}">
                <a16:creationId xmlns:a16="http://schemas.microsoft.com/office/drawing/2014/main" id="{9962F6DE-72DD-4D99-A239-AABCFBFF8CB6}"/>
              </a:ext>
            </a:extLst>
          </p:cNvPr>
          <p:cNvSpPr>
            <a:spLocks noGrp="1"/>
          </p:cNvSpPr>
          <p:nvPr/>
        </p:nvSpPr>
        <p:spPr>
          <a:xfrm>
            <a:off x="5362575" y="33915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Ask workers never to speak</a:t>
            </a:r>
          </a:p>
        </p:txBody>
      </p:sp>
      <p:sp>
        <p:nvSpPr>
          <p:cNvPr id="15" name="option-1-2">
            <a:extLst>
              <a:ext uri="{FF2B5EF4-FFF2-40B4-BE49-F238E27FC236}">
                <a16:creationId xmlns:a16="http://schemas.microsoft.com/office/drawing/2014/main" id="{64D5F624-645A-485C-B6D2-5E6BC5327F51}"/>
              </a:ext>
            </a:extLst>
          </p:cNvPr>
          <p:cNvSpPr>
            <a:spLocks noGrp="1"/>
          </p:cNvSpPr>
          <p:nvPr/>
        </p:nvSpPr>
        <p:spPr>
          <a:xfrm>
            <a:off x="5362575" y="41344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Treat all questions as mistakes</a:t>
            </a:r>
          </a:p>
        </p:txBody>
      </p:sp>
      <p:sp>
        <p:nvSpPr>
          <p:cNvPr id="16" name="option-1-3">
            <a:extLst>
              <a:ext uri="{FF2B5EF4-FFF2-40B4-BE49-F238E27FC236}">
                <a16:creationId xmlns:a16="http://schemas.microsoft.com/office/drawing/2014/main" id="{90215725-FD2C-4E75-A4D6-0470A2921DCC}"/>
              </a:ext>
            </a:extLst>
          </p:cNvPr>
          <p:cNvSpPr>
            <a:spLocks noGrp="1"/>
          </p:cNvSpPr>
          <p:nvPr/>
        </p:nvSpPr>
        <p:spPr>
          <a:xfrm>
            <a:off x="5362575" y="48774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Listen and give useful feedback</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26685180"/>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6ED26AD-CAF8-4B31-8BCB-7D0ACF6EAE92}"/>
              </a:ext>
            </a:extLst>
          </p:cNvPr>
          <p:cNvPicPr>
            <a:picLocks noChangeAspect="1"/>
          </p:cNvPicPr>
          <p:nvPr/>
        </p:nvPicPr>
        <p:blipFill rotWithShape="1">
          <a:blip r:embed="rId5"/>
          <a:srcRect l="8931" r="23957"/>
          <a:stretch/>
        </p:blipFill>
        <p:spPr>
          <a:xfrm>
            <a:off x="9123680" y="0"/>
            <a:ext cx="3068320" cy="6858000"/>
          </a:xfrm>
          <a:prstGeom prst="rect">
            <a:avLst/>
          </a:prstGeom>
        </p:spPr>
      </p:pic>
      <p:sp>
        <p:nvSpPr>
          <p:cNvPr id="2" name="title">
            <a:extLst>
              <a:ext uri="{FF2B5EF4-FFF2-40B4-BE49-F238E27FC236}">
                <a16:creationId xmlns:a16="http://schemas.microsoft.com/office/drawing/2014/main" id="{C7700215-3222-4598-B662-4434B6EC526A}"/>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3 and 4</a:t>
            </a:r>
          </a:p>
        </p:txBody>
      </p:sp>
      <p:sp>
        <p:nvSpPr>
          <p:cNvPr id="3" name="topic">
            <a:extLst>
              <a:ext uri="{FF2B5EF4-FFF2-40B4-BE49-F238E27FC236}">
                <a16:creationId xmlns:a16="http://schemas.microsoft.com/office/drawing/2014/main" id="{76E03623-D2C8-4BFB-A7B8-53D85F4C05E9}"/>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Supervisor</a:t>
            </a:r>
          </a:p>
        </p:txBody>
      </p:sp>
      <p:sp>
        <p:nvSpPr>
          <p:cNvPr id="4" name="footer">
            <a:extLst>
              <a:ext uri="{FF2B5EF4-FFF2-40B4-BE49-F238E27FC236}">
                <a16:creationId xmlns:a16="http://schemas.microsoft.com/office/drawing/2014/main" id="{CEC6564C-4302-40FE-B392-7511AD7515CB}"/>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A769C84F-6C2F-4728-BD9A-D27E12ED2335}"/>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183A158-0DFE-46D2-B233-8A3263ED649C}"/>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3">
            <a:extLst>
              <a:ext uri="{FF2B5EF4-FFF2-40B4-BE49-F238E27FC236}">
                <a16:creationId xmlns:a16="http://schemas.microsoft.com/office/drawing/2014/main" id="{728704A0-CA2F-4C9B-BECF-4F71E9292FA7}"/>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3. What can reduce workers</a:t>
            </a:r>
            <a:r>
              <a:rPr lang="en-US" sz="1875" b="1" dirty="0">
                <a:solidFill>
                  <a:srgbClr val="213C40"/>
                </a:solidFill>
                <a:latin typeface="Arial"/>
                <a:ea typeface="Arial"/>
                <a:cs typeface="Arial"/>
              </a:rPr>
              <a:t>’</a:t>
            </a:r>
            <a:r>
              <a:rPr sz="1875" b="1" dirty="0">
                <a:solidFill>
                  <a:srgbClr val="213C40"/>
                </a:solidFill>
                <a:latin typeface="Arial"/>
                <a:ea typeface="Arial"/>
                <a:cs typeface="Arial"/>
              </a:rPr>
              <a:t>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motivation?</a:t>
            </a:r>
          </a:p>
        </p:txBody>
      </p:sp>
      <p:sp>
        <p:nvSpPr>
          <p:cNvPr id="8" name="option-0-0">
            <a:extLst>
              <a:ext uri="{FF2B5EF4-FFF2-40B4-BE49-F238E27FC236}">
                <a16:creationId xmlns:a16="http://schemas.microsoft.com/office/drawing/2014/main" id="{B1A409B4-3473-451B-89DA-ADB2FC1F5D47}"/>
              </a:ext>
            </a:extLst>
          </p:cNvPr>
          <p:cNvSpPr>
            <a:spLocks noGrp="1"/>
          </p:cNvSpPr>
          <p:nvPr/>
        </p:nvSpPr>
        <p:spPr>
          <a:xfrm>
            <a:off x="69532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Recognition of strong work</a:t>
            </a:r>
          </a:p>
        </p:txBody>
      </p:sp>
      <p:sp>
        <p:nvSpPr>
          <p:cNvPr id="9" name="option-0-1">
            <a:extLst>
              <a:ext uri="{FF2B5EF4-FFF2-40B4-BE49-F238E27FC236}">
                <a16:creationId xmlns:a16="http://schemas.microsoft.com/office/drawing/2014/main" id="{57C0C383-B45C-4EFB-A5D0-32286B4E35BD}"/>
              </a:ext>
            </a:extLst>
          </p:cNvPr>
          <p:cNvSpPr>
            <a:spLocks noGrp="1"/>
          </p:cNvSpPr>
          <p:nvPr/>
        </p:nvSpPr>
        <p:spPr>
          <a:xfrm>
            <a:off x="69532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Fair treatment</a:t>
            </a:r>
          </a:p>
        </p:txBody>
      </p:sp>
      <p:sp>
        <p:nvSpPr>
          <p:cNvPr id="10" name="option-0-2">
            <a:extLst>
              <a:ext uri="{FF2B5EF4-FFF2-40B4-BE49-F238E27FC236}">
                <a16:creationId xmlns:a16="http://schemas.microsoft.com/office/drawing/2014/main" id="{17339509-FFB4-4777-A75E-36A271E1ABDA}"/>
              </a:ext>
            </a:extLst>
          </p:cNvPr>
          <p:cNvSpPr>
            <a:spLocks noGrp="1"/>
          </p:cNvSpPr>
          <p:nvPr/>
        </p:nvSpPr>
        <p:spPr>
          <a:xfrm>
            <a:off x="69532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Clear responsibilities</a:t>
            </a:r>
          </a:p>
        </p:txBody>
      </p:sp>
      <p:sp>
        <p:nvSpPr>
          <p:cNvPr id="11" name="option-0-3">
            <a:extLst>
              <a:ext uri="{FF2B5EF4-FFF2-40B4-BE49-F238E27FC236}">
                <a16:creationId xmlns:a16="http://schemas.microsoft.com/office/drawing/2014/main" id="{0B7F83AC-4071-4495-AAC1-20C6E897F8C5}"/>
              </a:ext>
            </a:extLst>
          </p:cNvPr>
          <p:cNvSpPr>
            <a:spLocks noGrp="1"/>
          </p:cNvSpPr>
          <p:nvPr/>
        </p:nvSpPr>
        <p:spPr>
          <a:xfrm>
            <a:off x="69532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Different rules for different people</a:t>
            </a:r>
          </a:p>
        </p:txBody>
      </p:sp>
      <p:sp>
        <p:nvSpPr>
          <p:cNvPr id="12" name="question-4">
            <a:extLst>
              <a:ext uri="{FF2B5EF4-FFF2-40B4-BE49-F238E27FC236}">
                <a16:creationId xmlns:a16="http://schemas.microsoft.com/office/drawing/2014/main" id="{F55918E0-5BD7-4D47-90D7-4436957214FC}"/>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4. When should workers receive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credit?</a:t>
            </a:r>
          </a:p>
        </p:txBody>
      </p:sp>
      <p:sp>
        <p:nvSpPr>
          <p:cNvPr id="13" name="option-1-0">
            <a:extLst>
              <a:ext uri="{FF2B5EF4-FFF2-40B4-BE49-F238E27FC236}">
                <a16:creationId xmlns:a16="http://schemas.microsoft.com/office/drawing/2014/main" id="{6397A3B5-C668-44CB-AA92-469B66903F49}"/>
              </a:ext>
            </a:extLst>
          </p:cNvPr>
          <p:cNvSpPr>
            <a:spLocks noGrp="1"/>
          </p:cNvSpPr>
          <p:nvPr/>
        </p:nvSpPr>
        <p:spPr>
          <a:xfrm>
            <a:off x="536257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Whenever they avoid responsibility</a:t>
            </a:r>
          </a:p>
        </p:txBody>
      </p:sp>
      <p:sp>
        <p:nvSpPr>
          <p:cNvPr id="14" name="option-1-1">
            <a:extLst>
              <a:ext uri="{FF2B5EF4-FFF2-40B4-BE49-F238E27FC236}">
                <a16:creationId xmlns:a16="http://schemas.microsoft.com/office/drawing/2014/main" id="{28592813-A29A-430F-A0BF-8EF95E54E0D0}"/>
              </a:ext>
            </a:extLst>
          </p:cNvPr>
          <p:cNvSpPr>
            <a:spLocks noGrp="1"/>
          </p:cNvSpPr>
          <p:nvPr/>
        </p:nvSpPr>
        <p:spPr>
          <a:xfrm>
            <a:off x="536257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when they ask every day</a:t>
            </a:r>
          </a:p>
        </p:txBody>
      </p:sp>
      <p:sp>
        <p:nvSpPr>
          <p:cNvPr id="15" name="option-1-2">
            <a:extLst>
              <a:ext uri="{FF2B5EF4-FFF2-40B4-BE49-F238E27FC236}">
                <a16:creationId xmlns:a16="http://schemas.microsoft.com/office/drawing/2014/main" id="{2820AE82-6EA1-403F-A30F-86103D61445E}"/>
              </a:ext>
            </a:extLst>
          </p:cNvPr>
          <p:cNvSpPr>
            <a:spLocks noGrp="1"/>
          </p:cNvSpPr>
          <p:nvPr/>
        </p:nvSpPr>
        <p:spPr>
          <a:xfrm>
            <a:off x="536257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after making a mistake</a:t>
            </a:r>
          </a:p>
        </p:txBody>
      </p:sp>
      <p:sp>
        <p:nvSpPr>
          <p:cNvPr id="16" name="option-1-3">
            <a:extLst>
              <a:ext uri="{FF2B5EF4-FFF2-40B4-BE49-F238E27FC236}">
                <a16:creationId xmlns:a16="http://schemas.microsoft.com/office/drawing/2014/main" id="{D5A10D75-B6CF-4D19-8BDD-0B9536EDB133}"/>
              </a:ext>
            </a:extLst>
          </p:cNvPr>
          <p:cNvSpPr>
            <a:spLocks noGrp="1"/>
          </p:cNvSpPr>
          <p:nvPr/>
        </p:nvSpPr>
        <p:spPr>
          <a:xfrm>
            <a:off x="536257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When their work deserves it</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883384282"/>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3E4B638-352D-44AB-89A5-DAAD1CCD84FC}"/>
              </a:ext>
            </a:extLst>
          </p:cNvPr>
          <p:cNvPicPr>
            <a:picLocks noChangeAspect="1"/>
          </p:cNvPicPr>
          <p:nvPr/>
        </p:nvPicPr>
        <p:blipFill rotWithShape="1">
          <a:blip r:embed="rId5"/>
          <a:srcRect l="10041" r="23958"/>
          <a:stretch/>
        </p:blipFill>
        <p:spPr>
          <a:xfrm>
            <a:off x="9174480" y="0"/>
            <a:ext cx="3017520" cy="6858000"/>
          </a:xfrm>
          <a:prstGeom prst="rect">
            <a:avLst/>
          </a:prstGeom>
        </p:spPr>
      </p:pic>
      <p:sp>
        <p:nvSpPr>
          <p:cNvPr id="2" name="title">
            <a:extLst>
              <a:ext uri="{FF2B5EF4-FFF2-40B4-BE49-F238E27FC236}">
                <a16:creationId xmlns:a16="http://schemas.microsoft.com/office/drawing/2014/main" id="{08CE3DAA-9DD6-4D59-93E7-9547A3997041}"/>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5 and 6</a:t>
            </a:r>
          </a:p>
        </p:txBody>
      </p:sp>
      <p:sp>
        <p:nvSpPr>
          <p:cNvPr id="3" name="topic">
            <a:extLst>
              <a:ext uri="{FF2B5EF4-FFF2-40B4-BE49-F238E27FC236}">
                <a16:creationId xmlns:a16="http://schemas.microsoft.com/office/drawing/2014/main" id="{3B3A0E16-7D79-40E0-995F-8AE6D59AC634}"/>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Supervisor</a:t>
            </a:r>
          </a:p>
        </p:txBody>
      </p:sp>
      <p:sp>
        <p:nvSpPr>
          <p:cNvPr id="4" name="footer">
            <a:extLst>
              <a:ext uri="{FF2B5EF4-FFF2-40B4-BE49-F238E27FC236}">
                <a16:creationId xmlns:a16="http://schemas.microsoft.com/office/drawing/2014/main" id="{7AD0C279-2EB6-42DB-9855-2B55F8D5EA9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9B47641-4C26-4D69-9E14-97A468A64A7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44ED4B34-8379-493C-A744-F92F8A1F23D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5">
            <a:extLst>
              <a:ext uri="{FF2B5EF4-FFF2-40B4-BE49-F238E27FC236}">
                <a16:creationId xmlns:a16="http://schemas.microsoft.com/office/drawing/2014/main" id="{2CA9589C-7F90-487C-9D87-C78543412A25}"/>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5. What should happen after a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mistake?</a:t>
            </a:r>
          </a:p>
        </p:txBody>
      </p:sp>
      <p:sp>
        <p:nvSpPr>
          <p:cNvPr id="8" name="option-0-0">
            <a:extLst>
              <a:ext uri="{FF2B5EF4-FFF2-40B4-BE49-F238E27FC236}">
                <a16:creationId xmlns:a16="http://schemas.microsoft.com/office/drawing/2014/main" id="{F09057FE-1A6F-4493-98F1-C78492EF681D}"/>
              </a:ext>
            </a:extLst>
          </p:cNvPr>
          <p:cNvSpPr>
            <a:spLocks noGrp="1"/>
          </p:cNvSpPr>
          <p:nvPr/>
        </p:nvSpPr>
        <p:spPr>
          <a:xfrm>
            <a:off x="762000" y="26485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Embarrass the worker publicly</a:t>
            </a:r>
          </a:p>
        </p:txBody>
      </p:sp>
      <p:sp>
        <p:nvSpPr>
          <p:cNvPr id="9" name="option-0-1">
            <a:extLst>
              <a:ext uri="{FF2B5EF4-FFF2-40B4-BE49-F238E27FC236}">
                <a16:creationId xmlns:a16="http://schemas.microsoft.com/office/drawing/2014/main" id="{0AEF7C9E-88F6-426E-A17E-FF3B2AF3D5C8}"/>
              </a:ext>
            </a:extLst>
          </p:cNvPr>
          <p:cNvSpPr>
            <a:spLocks noGrp="1"/>
          </p:cNvSpPr>
          <p:nvPr/>
        </p:nvSpPr>
        <p:spPr>
          <a:xfrm>
            <a:off x="762000" y="33915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Focus on solving the problem</a:t>
            </a:r>
          </a:p>
        </p:txBody>
      </p:sp>
      <p:sp>
        <p:nvSpPr>
          <p:cNvPr id="10" name="option-0-2">
            <a:extLst>
              <a:ext uri="{FF2B5EF4-FFF2-40B4-BE49-F238E27FC236}">
                <a16:creationId xmlns:a16="http://schemas.microsoft.com/office/drawing/2014/main" id="{1D181D00-8D00-4E58-8A00-F6343438C772}"/>
              </a:ext>
            </a:extLst>
          </p:cNvPr>
          <p:cNvSpPr>
            <a:spLocks noGrp="1"/>
          </p:cNvSpPr>
          <p:nvPr/>
        </p:nvSpPr>
        <p:spPr>
          <a:xfrm>
            <a:off x="762000" y="41344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Ignore the cause permanently</a:t>
            </a:r>
          </a:p>
        </p:txBody>
      </p:sp>
      <p:sp>
        <p:nvSpPr>
          <p:cNvPr id="11" name="option-0-3">
            <a:extLst>
              <a:ext uri="{FF2B5EF4-FFF2-40B4-BE49-F238E27FC236}">
                <a16:creationId xmlns:a16="http://schemas.microsoft.com/office/drawing/2014/main" id="{4EF1D3B0-9BE4-4C35-AC7B-E7C7D8B8075D}"/>
              </a:ext>
            </a:extLst>
          </p:cNvPr>
          <p:cNvSpPr>
            <a:spLocks noGrp="1"/>
          </p:cNvSpPr>
          <p:nvPr/>
        </p:nvSpPr>
        <p:spPr>
          <a:xfrm>
            <a:off x="762000" y="48774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Remove all team decisions</a:t>
            </a:r>
          </a:p>
        </p:txBody>
      </p:sp>
      <p:sp>
        <p:nvSpPr>
          <p:cNvPr id="12" name="question-6">
            <a:extLst>
              <a:ext uri="{FF2B5EF4-FFF2-40B4-BE49-F238E27FC236}">
                <a16:creationId xmlns:a16="http://schemas.microsoft.com/office/drawing/2014/main" id="{87269B44-3364-4207-AFF1-873D3315C4DE}"/>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6. When should a supervisor make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decisions?</a:t>
            </a:r>
          </a:p>
        </p:txBody>
      </p:sp>
      <p:sp>
        <p:nvSpPr>
          <p:cNvPr id="13" name="option-1-0">
            <a:extLst>
              <a:ext uri="{FF2B5EF4-FFF2-40B4-BE49-F238E27FC236}">
                <a16:creationId xmlns:a16="http://schemas.microsoft.com/office/drawing/2014/main" id="{A8862432-0F2D-4332-8053-93EE6CD6DC03}"/>
              </a:ext>
            </a:extLst>
          </p:cNvPr>
          <p:cNvSpPr>
            <a:spLocks noGrp="1"/>
          </p:cNvSpPr>
          <p:nvPr/>
        </p:nvSpPr>
        <p:spPr>
          <a:xfrm>
            <a:off x="5429250" y="26485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When the team needs direction</a:t>
            </a:r>
          </a:p>
        </p:txBody>
      </p:sp>
      <p:sp>
        <p:nvSpPr>
          <p:cNvPr id="14" name="option-1-1">
            <a:extLst>
              <a:ext uri="{FF2B5EF4-FFF2-40B4-BE49-F238E27FC236}">
                <a16:creationId xmlns:a16="http://schemas.microsoft.com/office/drawing/2014/main" id="{C9272AF6-BEB0-4187-B2F1-44AB4AE52F97}"/>
              </a:ext>
            </a:extLst>
          </p:cNvPr>
          <p:cNvSpPr>
            <a:spLocks noGrp="1"/>
          </p:cNvSpPr>
          <p:nvPr/>
        </p:nvSpPr>
        <p:spPr>
          <a:xfrm>
            <a:off x="5429250" y="33915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Before hearing any information</a:t>
            </a:r>
          </a:p>
        </p:txBody>
      </p:sp>
      <p:sp>
        <p:nvSpPr>
          <p:cNvPr id="15" name="option-1-2">
            <a:extLst>
              <a:ext uri="{FF2B5EF4-FFF2-40B4-BE49-F238E27FC236}">
                <a16:creationId xmlns:a16="http://schemas.microsoft.com/office/drawing/2014/main" id="{424EC93A-334E-42A1-AF76-9F4C98064BB2}"/>
              </a:ext>
            </a:extLst>
          </p:cNvPr>
          <p:cNvSpPr>
            <a:spLocks noGrp="1"/>
          </p:cNvSpPr>
          <p:nvPr/>
        </p:nvSpPr>
        <p:spPr>
          <a:xfrm>
            <a:off x="5429250" y="41344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about very small actions</a:t>
            </a:r>
          </a:p>
        </p:txBody>
      </p:sp>
      <p:sp>
        <p:nvSpPr>
          <p:cNvPr id="16" name="option-1-3">
            <a:extLst>
              <a:ext uri="{FF2B5EF4-FFF2-40B4-BE49-F238E27FC236}">
                <a16:creationId xmlns:a16="http://schemas.microsoft.com/office/drawing/2014/main" id="{21A1877E-6F7A-40C4-AE3E-ACE7ECA10061}"/>
              </a:ext>
            </a:extLst>
          </p:cNvPr>
          <p:cNvSpPr>
            <a:spLocks noGrp="1"/>
          </p:cNvSpPr>
          <p:nvPr/>
        </p:nvSpPr>
        <p:spPr>
          <a:xfrm>
            <a:off x="5429250" y="48774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when nobody is working</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379514126"/>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2C7AEF79-C176-4648-B4A6-46980636F9EC}"/>
              </a:ext>
            </a:extLst>
          </p:cNvPr>
          <p:cNvPicPr>
            <a:picLocks noChangeAspect="1"/>
          </p:cNvPicPr>
          <p:nvPr/>
        </p:nvPicPr>
        <p:blipFill rotWithShape="1">
          <a:blip r:embed="rId5"/>
          <a:srcRect l="486" r="23958"/>
          <a:stretch/>
        </p:blipFill>
        <p:spPr>
          <a:xfrm>
            <a:off x="8737600" y="0"/>
            <a:ext cx="3454400" cy="6858000"/>
          </a:xfrm>
          <a:prstGeom prst="rect">
            <a:avLst/>
          </a:prstGeom>
        </p:spPr>
      </p:pic>
      <p:sp>
        <p:nvSpPr>
          <p:cNvPr id="2" name="title">
            <a:extLst>
              <a:ext uri="{FF2B5EF4-FFF2-40B4-BE49-F238E27FC236}">
                <a16:creationId xmlns:a16="http://schemas.microsoft.com/office/drawing/2014/main" id="{C5F6012E-A6AF-4798-8BB4-19659A18CB91}"/>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7 and 8</a:t>
            </a:r>
          </a:p>
        </p:txBody>
      </p:sp>
      <p:sp>
        <p:nvSpPr>
          <p:cNvPr id="3" name="topic">
            <a:extLst>
              <a:ext uri="{FF2B5EF4-FFF2-40B4-BE49-F238E27FC236}">
                <a16:creationId xmlns:a16="http://schemas.microsoft.com/office/drawing/2014/main" id="{D1BF9C2B-6D10-4A20-8EA1-99ACC32591D8}"/>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Supervisor</a:t>
            </a:r>
          </a:p>
        </p:txBody>
      </p:sp>
      <p:sp>
        <p:nvSpPr>
          <p:cNvPr id="4" name="footer">
            <a:extLst>
              <a:ext uri="{FF2B5EF4-FFF2-40B4-BE49-F238E27FC236}">
                <a16:creationId xmlns:a16="http://schemas.microsoft.com/office/drawing/2014/main" id="{5BF0A031-5ACE-46DD-BF4B-C8EDD54C45C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11D6357D-5ACA-41E8-9D7E-47DBB478B204}"/>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46D3BCDA-9444-4C6B-80AE-D522A4EBC83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7">
            <a:extLst>
              <a:ext uri="{FF2B5EF4-FFF2-40B4-BE49-F238E27FC236}">
                <a16:creationId xmlns:a16="http://schemas.microsoft.com/office/drawing/2014/main" id="{566D5E62-382D-42A0-AE0C-1E9F087C4DFB}"/>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7. Must a supervisor control every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small action?</a:t>
            </a:r>
          </a:p>
        </p:txBody>
      </p:sp>
      <p:sp>
        <p:nvSpPr>
          <p:cNvPr id="8" name="option-0-0">
            <a:extLst>
              <a:ext uri="{FF2B5EF4-FFF2-40B4-BE49-F238E27FC236}">
                <a16:creationId xmlns:a16="http://schemas.microsoft.com/office/drawing/2014/main" id="{42105FAF-AA69-4BAC-B71B-0D7293609DCA}"/>
              </a:ext>
            </a:extLst>
          </p:cNvPr>
          <p:cNvSpPr>
            <a:spLocks noGrp="1"/>
          </p:cNvSpPr>
          <p:nvPr/>
        </p:nvSpPr>
        <p:spPr>
          <a:xfrm>
            <a:off x="66675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No, this is not necessary</a:t>
            </a:r>
          </a:p>
        </p:txBody>
      </p:sp>
      <p:sp>
        <p:nvSpPr>
          <p:cNvPr id="9" name="option-0-1">
            <a:extLst>
              <a:ext uri="{FF2B5EF4-FFF2-40B4-BE49-F238E27FC236}">
                <a16:creationId xmlns:a16="http://schemas.microsoft.com/office/drawing/2014/main" id="{47C28FF1-3AAE-4751-A51F-B89A8578A8BF}"/>
              </a:ext>
            </a:extLst>
          </p:cNvPr>
          <p:cNvSpPr>
            <a:spLocks noGrp="1"/>
          </p:cNvSpPr>
          <p:nvPr/>
        </p:nvSpPr>
        <p:spPr>
          <a:xfrm>
            <a:off x="66675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Yes, in every situation</a:t>
            </a:r>
          </a:p>
        </p:txBody>
      </p:sp>
      <p:sp>
        <p:nvSpPr>
          <p:cNvPr id="10" name="option-0-2">
            <a:extLst>
              <a:ext uri="{FF2B5EF4-FFF2-40B4-BE49-F238E27FC236}">
                <a16:creationId xmlns:a16="http://schemas.microsoft.com/office/drawing/2014/main" id="{FF6BD2F8-4674-4783-A992-6DE8E159F6A9}"/>
              </a:ext>
            </a:extLst>
          </p:cNvPr>
          <p:cNvSpPr>
            <a:spLocks noGrp="1"/>
          </p:cNvSpPr>
          <p:nvPr/>
        </p:nvSpPr>
        <p:spPr>
          <a:xfrm>
            <a:off x="66675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Yes, to remove all worker confidence</a:t>
            </a:r>
          </a:p>
        </p:txBody>
      </p:sp>
      <p:sp>
        <p:nvSpPr>
          <p:cNvPr id="11" name="option-0-3">
            <a:extLst>
              <a:ext uri="{FF2B5EF4-FFF2-40B4-BE49-F238E27FC236}">
                <a16:creationId xmlns:a16="http://schemas.microsoft.com/office/drawing/2014/main" id="{C76B96DA-047B-4B87-AB4C-6EA871C746E3}"/>
              </a:ext>
            </a:extLst>
          </p:cNvPr>
          <p:cNvSpPr>
            <a:spLocks noGrp="1"/>
          </p:cNvSpPr>
          <p:nvPr/>
        </p:nvSpPr>
        <p:spPr>
          <a:xfrm>
            <a:off x="66675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to avoid trusting the team</a:t>
            </a:r>
          </a:p>
        </p:txBody>
      </p:sp>
      <p:sp>
        <p:nvSpPr>
          <p:cNvPr id="12" name="question-8">
            <a:extLst>
              <a:ext uri="{FF2B5EF4-FFF2-40B4-BE49-F238E27FC236}">
                <a16:creationId xmlns:a16="http://schemas.microsoft.com/office/drawing/2014/main" id="{83256C38-A7C0-43A6-8AE0-04F234F411B1}"/>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8. What can trust help workers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become?</a:t>
            </a:r>
          </a:p>
        </p:txBody>
      </p:sp>
      <p:sp>
        <p:nvSpPr>
          <p:cNvPr id="13" name="option-1-0">
            <a:extLst>
              <a:ext uri="{FF2B5EF4-FFF2-40B4-BE49-F238E27FC236}">
                <a16:creationId xmlns:a16="http://schemas.microsoft.com/office/drawing/2014/main" id="{B285A3AD-6FDE-4CFA-8FBE-7E46DADF4D0B}"/>
              </a:ext>
            </a:extLst>
          </p:cNvPr>
          <p:cNvSpPr>
            <a:spLocks noGrp="1"/>
          </p:cNvSpPr>
          <p:nvPr/>
        </p:nvSpPr>
        <p:spPr>
          <a:xfrm>
            <a:off x="533400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Responsible and confident</a:t>
            </a:r>
          </a:p>
        </p:txBody>
      </p:sp>
      <p:sp>
        <p:nvSpPr>
          <p:cNvPr id="14" name="option-1-1">
            <a:extLst>
              <a:ext uri="{FF2B5EF4-FFF2-40B4-BE49-F238E27FC236}">
                <a16:creationId xmlns:a16="http://schemas.microsoft.com/office/drawing/2014/main" id="{11BA8466-61B9-4A57-B4B8-82BEFE0F2CFD}"/>
              </a:ext>
            </a:extLst>
          </p:cNvPr>
          <p:cNvSpPr>
            <a:spLocks noGrp="1"/>
          </p:cNvSpPr>
          <p:nvPr/>
        </p:nvSpPr>
        <p:spPr>
          <a:xfrm>
            <a:off x="533400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Dependent on every instruction</a:t>
            </a:r>
          </a:p>
        </p:txBody>
      </p:sp>
      <p:sp>
        <p:nvSpPr>
          <p:cNvPr id="15" name="option-1-2">
            <a:extLst>
              <a:ext uri="{FF2B5EF4-FFF2-40B4-BE49-F238E27FC236}">
                <a16:creationId xmlns:a16="http://schemas.microsoft.com/office/drawing/2014/main" id="{331DD2B3-C505-4CD7-9735-99E42976B728}"/>
              </a:ext>
            </a:extLst>
          </p:cNvPr>
          <p:cNvSpPr>
            <a:spLocks noGrp="1"/>
          </p:cNvSpPr>
          <p:nvPr/>
        </p:nvSpPr>
        <p:spPr>
          <a:xfrm>
            <a:off x="533400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Less willing to learn</a:t>
            </a:r>
          </a:p>
        </p:txBody>
      </p:sp>
      <p:sp>
        <p:nvSpPr>
          <p:cNvPr id="16" name="option-1-3">
            <a:extLst>
              <a:ext uri="{FF2B5EF4-FFF2-40B4-BE49-F238E27FC236}">
                <a16:creationId xmlns:a16="http://schemas.microsoft.com/office/drawing/2014/main" id="{9D7B970D-6FAB-4C81-9582-A1773D095C1A}"/>
              </a:ext>
            </a:extLst>
          </p:cNvPr>
          <p:cNvSpPr>
            <a:spLocks noGrp="1"/>
          </p:cNvSpPr>
          <p:nvPr/>
        </p:nvSpPr>
        <p:spPr>
          <a:xfrm>
            <a:off x="533400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Unconcerned about their work</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135244482"/>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784BD4D0-E32C-48DB-837C-867DAA460F69}"/>
              </a:ext>
            </a:extLst>
          </p:cNvPr>
          <p:cNvPicPr>
            <a:picLocks noChangeAspect="1"/>
          </p:cNvPicPr>
          <p:nvPr/>
        </p:nvPicPr>
        <p:blipFill rotWithShape="1">
          <a:blip r:embed="rId5"/>
          <a:srcRect l="17291" r="23958"/>
          <a:stretch/>
        </p:blipFill>
        <p:spPr>
          <a:xfrm>
            <a:off x="9505950" y="0"/>
            <a:ext cx="2686050" cy="6858000"/>
          </a:xfrm>
          <a:prstGeom prst="rect">
            <a:avLst/>
          </a:prstGeom>
        </p:spPr>
      </p:pic>
      <p:sp>
        <p:nvSpPr>
          <p:cNvPr id="2" name="title">
            <a:extLst>
              <a:ext uri="{FF2B5EF4-FFF2-40B4-BE49-F238E27FC236}">
                <a16:creationId xmlns:a16="http://schemas.microsoft.com/office/drawing/2014/main" id="{1E5104EE-136D-4A0B-85CD-4E7C823B3882}"/>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9 and 10</a:t>
            </a:r>
          </a:p>
        </p:txBody>
      </p:sp>
      <p:sp>
        <p:nvSpPr>
          <p:cNvPr id="3" name="topic">
            <a:extLst>
              <a:ext uri="{FF2B5EF4-FFF2-40B4-BE49-F238E27FC236}">
                <a16:creationId xmlns:a16="http://schemas.microsoft.com/office/drawing/2014/main" id="{56C4CACF-F21B-4114-8E6C-1624457B25E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Supervisor</a:t>
            </a:r>
          </a:p>
        </p:txBody>
      </p:sp>
      <p:sp>
        <p:nvSpPr>
          <p:cNvPr id="4" name="footer">
            <a:extLst>
              <a:ext uri="{FF2B5EF4-FFF2-40B4-BE49-F238E27FC236}">
                <a16:creationId xmlns:a16="http://schemas.microsoft.com/office/drawing/2014/main" id="{72138AE3-8294-40F8-8EA4-2890E7F9C666}"/>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D341D76-BE41-497C-B177-76B86DEE072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817AD7B8-AB7F-4F5C-997F-F814F94BBE16}"/>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9">
            <a:extLst>
              <a:ext uri="{FF2B5EF4-FFF2-40B4-BE49-F238E27FC236}">
                <a16:creationId xmlns:a16="http://schemas.microsoft.com/office/drawing/2014/main" id="{0A3BEC08-3970-423E-B186-5F3443DB4637}"/>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9. How should a supervisor act under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pressure?</a:t>
            </a:r>
          </a:p>
        </p:txBody>
      </p:sp>
      <p:sp>
        <p:nvSpPr>
          <p:cNvPr id="8" name="option-0-0">
            <a:extLst>
              <a:ext uri="{FF2B5EF4-FFF2-40B4-BE49-F238E27FC236}">
                <a16:creationId xmlns:a16="http://schemas.microsoft.com/office/drawing/2014/main" id="{31587837-A3D0-4BDD-BA0D-2B12DF3542D4}"/>
              </a:ext>
            </a:extLst>
          </p:cNvPr>
          <p:cNvSpPr>
            <a:spLocks noGrp="1"/>
          </p:cNvSpPr>
          <p:nvPr/>
        </p:nvSpPr>
        <p:spPr>
          <a:xfrm>
            <a:off x="69532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Without listening</a:t>
            </a:r>
          </a:p>
        </p:txBody>
      </p:sp>
      <p:sp>
        <p:nvSpPr>
          <p:cNvPr id="9" name="option-0-1">
            <a:extLst>
              <a:ext uri="{FF2B5EF4-FFF2-40B4-BE49-F238E27FC236}">
                <a16:creationId xmlns:a16="http://schemas.microsoft.com/office/drawing/2014/main" id="{88802723-4F2F-4B9D-8A09-0FC02D948A38}"/>
              </a:ext>
            </a:extLst>
          </p:cNvPr>
          <p:cNvSpPr>
            <a:spLocks noGrp="1"/>
          </p:cNvSpPr>
          <p:nvPr/>
        </p:nvSpPr>
        <p:spPr>
          <a:xfrm>
            <a:off x="69532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Angrily</a:t>
            </a:r>
          </a:p>
        </p:txBody>
      </p:sp>
      <p:sp>
        <p:nvSpPr>
          <p:cNvPr id="10" name="option-0-2">
            <a:extLst>
              <a:ext uri="{FF2B5EF4-FFF2-40B4-BE49-F238E27FC236}">
                <a16:creationId xmlns:a16="http://schemas.microsoft.com/office/drawing/2014/main" id="{A2F81853-3AB7-457F-8C7E-5ABC036050C0}"/>
              </a:ext>
            </a:extLst>
          </p:cNvPr>
          <p:cNvSpPr>
            <a:spLocks noGrp="1"/>
          </p:cNvSpPr>
          <p:nvPr/>
        </p:nvSpPr>
        <p:spPr>
          <a:xfrm>
            <a:off x="69532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Calmly</a:t>
            </a:r>
          </a:p>
        </p:txBody>
      </p:sp>
      <p:sp>
        <p:nvSpPr>
          <p:cNvPr id="11" name="option-0-3">
            <a:extLst>
              <a:ext uri="{FF2B5EF4-FFF2-40B4-BE49-F238E27FC236}">
                <a16:creationId xmlns:a16="http://schemas.microsoft.com/office/drawing/2014/main" id="{896D0F3B-1F59-41C3-9378-24F28B04AF2A}"/>
              </a:ext>
            </a:extLst>
          </p:cNvPr>
          <p:cNvSpPr>
            <a:spLocks noGrp="1"/>
          </p:cNvSpPr>
          <p:nvPr/>
        </p:nvSpPr>
        <p:spPr>
          <a:xfrm>
            <a:off x="69532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Without making any decisions</a:t>
            </a:r>
          </a:p>
        </p:txBody>
      </p:sp>
      <p:sp>
        <p:nvSpPr>
          <p:cNvPr id="12" name="question-10">
            <a:extLst>
              <a:ext uri="{FF2B5EF4-FFF2-40B4-BE49-F238E27FC236}">
                <a16:creationId xmlns:a16="http://schemas.microsoft.com/office/drawing/2014/main" id="{26FF8592-C797-408C-96BF-5D857D40BFEC}"/>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10. When do people often work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better?</a:t>
            </a:r>
          </a:p>
        </p:txBody>
      </p:sp>
      <p:sp>
        <p:nvSpPr>
          <p:cNvPr id="13" name="option-1-0">
            <a:extLst>
              <a:ext uri="{FF2B5EF4-FFF2-40B4-BE49-F238E27FC236}">
                <a16:creationId xmlns:a16="http://schemas.microsoft.com/office/drawing/2014/main" id="{F073C3D3-5915-4F3E-84D9-64EF9AA0F32D}"/>
              </a:ext>
            </a:extLst>
          </p:cNvPr>
          <p:cNvSpPr>
            <a:spLocks noGrp="1"/>
          </p:cNvSpPr>
          <p:nvPr/>
        </p:nvSpPr>
        <p:spPr>
          <a:xfrm>
            <a:off x="536257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When respected and supported</a:t>
            </a:r>
          </a:p>
        </p:txBody>
      </p:sp>
      <p:sp>
        <p:nvSpPr>
          <p:cNvPr id="14" name="option-1-1">
            <a:extLst>
              <a:ext uri="{FF2B5EF4-FFF2-40B4-BE49-F238E27FC236}">
                <a16:creationId xmlns:a16="http://schemas.microsoft.com/office/drawing/2014/main" id="{DDF3B622-C367-4884-95C6-B8E4814E20CC}"/>
              </a:ext>
            </a:extLst>
          </p:cNvPr>
          <p:cNvSpPr>
            <a:spLocks noGrp="1"/>
          </p:cNvSpPr>
          <p:nvPr/>
        </p:nvSpPr>
        <p:spPr>
          <a:xfrm>
            <a:off x="536257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When unsure about their duties</a:t>
            </a:r>
          </a:p>
        </p:txBody>
      </p:sp>
      <p:sp>
        <p:nvSpPr>
          <p:cNvPr id="15" name="option-1-2">
            <a:extLst>
              <a:ext uri="{FF2B5EF4-FFF2-40B4-BE49-F238E27FC236}">
                <a16:creationId xmlns:a16="http://schemas.microsoft.com/office/drawing/2014/main" id="{0477A337-B584-4DF0-9AAC-4FFD5BBF487F}"/>
              </a:ext>
            </a:extLst>
          </p:cNvPr>
          <p:cNvSpPr>
            <a:spLocks noGrp="1"/>
          </p:cNvSpPr>
          <p:nvPr/>
        </p:nvSpPr>
        <p:spPr>
          <a:xfrm>
            <a:off x="536257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When rules seem unfair</a:t>
            </a:r>
          </a:p>
        </p:txBody>
      </p:sp>
      <p:sp>
        <p:nvSpPr>
          <p:cNvPr id="16" name="option-1-3">
            <a:extLst>
              <a:ext uri="{FF2B5EF4-FFF2-40B4-BE49-F238E27FC236}">
                <a16:creationId xmlns:a16="http://schemas.microsoft.com/office/drawing/2014/main" id="{789A1905-74E9-4A86-A76E-0ED81EB055C1}"/>
              </a:ext>
            </a:extLst>
          </p:cNvPr>
          <p:cNvSpPr>
            <a:spLocks noGrp="1"/>
          </p:cNvSpPr>
          <p:nvPr/>
        </p:nvSpPr>
        <p:spPr>
          <a:xfrm>
            <a:off x="536257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When mistakes cause embarrassment</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980448734"/>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21A7F970-166A-4331-833A-73FDC32CE872}"/>
              </a:ext>
            </a:extLst>
          </p:cNvPr>
          <p:cNvPicPr>
            <a:picLocks noChangeAspect="1"/>
          </p:cNvPicPr>
          <p:nvPr/>
        </p:nvPicPr>
        <p:blipFill rotWithShape="1">
          <a:blip r:embed="rId5"/>
          <a:srcRect l="263" r="-42"/>
          <a:stretch/>
        </p:blipFill>
        <p:spPr>
          <a:xfrm>
            <a:off x="7595870" y="0"/>
            <a:ext cx="4561840" cy="6858000"/>
          </a:xfrm>
          <a:prstGeom prst="rect">
            <a:avLst/>
          </a:prstGeom>
        </p:spPr>
      </p:pic>
      <p:sp>
        <p:nvSpPr>
          <p:cNvPr id="2" name="title">
            <a:extLst>
              <a:ext uri="{FF2B5EF4-FFF2-40B4-BE49-F238E27FC236}">
                <a16:creationId xmlns:a16="http://schemas.microsoft.com/office/drawing/2014/main" id="{9C1957E0-1250-4866-B78A-08C15E4AD475}"/>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Answer key</a:t>
            </a:r>
          </a:p>
        </p:txBody>
      </p:sp>
      <p:sp>
        <p:nvSpPr>
          <p:cNvPr id="3" name="topic">
            <a:extLst>
              <a:ext uri="{FF2B5EF4-FFF2-40B4-BE49-F238E27FC236}">
                <a16:creationId xmlns:a16="http://schemas.microsoft.com/office/drawing/2014/main" id="{5D1E2F7A-DA4C-45D7-AC32-BF44DFDDFA8A}"/>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Supervisor</a:t>
            </a:r>
          </a:p>
        </p:txBody>
      </p:sp>
      <p:sp>
        <p:nvSpPr>
          <p:cNvPr id="4" name="footer">
            <a:extLst>
              <a:ext uri="{FF2B5EF4-FFF2-40B4-BE49-F238E27FC236}">
                <a16:creationId xmlns:a16="http://schemas.microsoft.com/office/drawing/2014/main" id="{507F925E-7276-43CB-8A98-93016A0E453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55194B7-980E-4291-AC87-637EEA5C4A5F}"/>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DEB2F1E-0380-41D4-B46F-9D95116D6554}"/>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key-instructions">
            <a:extLst>
              <a:ext uri="{FF2B5EF4-FFF2-40B4-BE49-F238E27FC236}">
                <a16:creationId xmlns:a16="http://schemas.microsoft.com/office/drawing/2014/main" id="{C92A76FE-02A0-460C-BC8A-C39B09C345EA}"/>
              </a:ext>
            </a:extLst>
          </p:cNvPr>
          <p:cNvSpPr>
            <a:spLocks noGrp="1"/>
          </p:cNvSpPr>
          <p:nvPr/>
        </p:nvSpPr>
        <p:spPr>
          <a:xfrm>
            <a:off x="457200" y="1838325"/>
            <a:ext cx="8572500" cy="476250"/>
          </a:xfrm>
          <a:prstGeom prst="rect">
            <a:avLst/>
          </a:prstGeom>
          <a:noFill/>
          <a:ln w="0">
            <a:noFill/>
            <a:prstDash val="solid"/>
          </a:ln>
        </p:spPr>
        <p:txBody>
          <a:bodyPr wrap="square" lIns="0" tIns="0" rIns="0" bIns="0">
            <a:noAutofit/>
          </a:bodyPr>
          <a:lstStyle>
            <a:defPPr>
              <a:defRPr sz="1950" b="0">
                <a:solidFill>
                  <a:srgbClr val="213C40"/>
                </a:solidFill>
                <a:latin typeface="Arial"/>
                <a:ea typeface="Arial"/>
                <a:cs typeface="Arial"/>
              </a:defRPr>
            </a:defPPr>
            <a:lvl1pPr>
              <a:defRPr sz="1950" b="0">
                <a:solidFill>
                  <a:srgbClr val="213C40"/>
                </a:solidFill>
                <a:latin typeface="Arial"/>
                <a:ea typeface="Arial"/>
                <a:cs typeface="Arial"/>
              </a:defRPr>
            </a:lvl1pPr>
            <a:lvl2pPr>
              <a:defRPr sz="1950" b="0">
                <a:solidFill>
                  <a:srgbClr val="213C40"/>
                </a:solidFill>
                <a:latin typeface="Arial"/>
                <a:ea typeface="Arial"/>
                <a:cs typeface="Arial"/>
              </a:defRPr>
            </a:lvl2pPr>
            <a:lvl3pPr>
              <a:defRPr sz="1950" b="0">
                <a:solidFill>
                  <a:srgbClr val="213C40"/>
                </a:solidFill>
                <a:latin typeface="Arial"/>
                <a:ea typeface="Arial"/>
                <a:cs typeface="Arial"/>
              </a:defRPr>
            </a:lvl3pPr>
            <a:lvl4pPr>
              <a:defRPr sz="1950" b="0">
                <a:solidFill>
                  <a:srgbClr val="213C40"/>
                </a:solidFill>
                <a:latin typeface="Arial"/>
                <a:ea typeface="Arial"/>
                <a:cs typeface="Arial"/>
              </a:defRPr>
            </a:lvl4pPr>
            <a:lvl5pPr>
              <a:defRPr sz="1950" b="0">
                <a:solidFill>
                  <a:srgbClr val="213C40"/>
                </a:solidFill>
                <a:latin typeface="Arial"/>
                <a:ea typeface="Arial"/>
                <a:cs typeface="Arial"/>
              </a:defRPr>
            </a:lvl5pPr>
            <a:lvl6pPr>
              <a:defRPr sz="1950" b="0">
                <a:solidFill>
                  <a:srgbClr val="213C40"/>
                </a:solidFill>
                <a:latin typeface="Arial"/>
                <a:ea typeface="Arial"/>
                <a:cs typeface="Arial"/>
              </a:defRPr>
            </a:lvl6pPr>
            <a:lvl7pPr>
              <a:defRPr sz="1950" b="0">
                <a:solidFill>
                  <a:srgbClr val="213C40"/>
                </a:solidFill>
                <a:latin typeface="Arial"/>
                <a:ea typeface="Arial"/>
                <a:cs typeface="Arial"/>
              </a:defRPr>
            </a:lvl7pPr>
            <a:lvl8pPr>
              <a:defRPr sz="1950" b="0">
                <a:solidFill>
                  <a:srgbClr val="213C40"/>
                </a:solidFill>
                <a:latin typeface="Arial"/>
                <a:ea typeface="Arial"/>
                <a:cs typeface="Arial"/>
              </a:defRPr>
            </a:lvl8pPr>
            <a:lvl9pPr>
              <a:defRPr sz="1950" b="0">
                <a:solidFill>
                  <a:srgbClr val="213C40"/>
                </a:solidFill>
                <a:latin typeface="Arial"/>
                <a:ea typeface="Arial"/>
                <a:cs typeface="Arial"/>
              </a:defRPr>
            </a:lvl9pPr>
          </a:lstStyle>
          <a:p>
            <a:pPr>
              <a:defRPr sz="1950" b="0">
                <a:solidFill>
                  <a:srgbClr val="213C40"/>
                </a:solidFill>
                <a:latin typeface="Arial"/>
                <a:ea typeface="Arial"/>
                <a:cs typeface="Arial"/>
              </a:defRPr>
            </a:pPr>
            <a:r>
              <a:rPr sz="1950" b="0">
                <a:solidFill>
                  <a:srgbClr val="213C40"/>
                </a:solidFill>
                <a:latin typeface="Arial"/>
                <a:ea typeface="Arial"/>
                <a:cs typeface="Arial"/>
              </a:rPr>
              <a:t>Check after answering all 10 questions.</a:t>
            </a:r>
          </a:p>
        </p:txBody>
      </p:sp>
      <p:sp>
        <p:nvSpPr>
          <p:cNvPr id="8" name="key-0">
            <a:extLst>
              <a:ext uri="{FF2B5EF4-FFF2-40B4-BE49-F238E27FC236}">
                <a16:creationId xmlns:a16="http://schemas.microsoft.com/office/drawing/2014/main" id="{3E2608E4-75AA-4847-8C4E-3E1120E38D83}"/>
              </a:ext>
            </a:extLst>
          </p:cNvPr>
          <p:cNvSpPr>
            <a:spLocks noGrp="1"/>
          </p:cNvSpPr>
          <p:nvPr/>
        </p:nvSpPr>
        <p:spPr>
          <a:xfrm>
            <a:off x="666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 D</a:t>
            </a:r>
          </a:p>
        </p:txBody>
      </p:sp>
      <p:sp>
        <p:nvSpPr>
          <p:cNvPr id="9" name="key-1">
            <a:extLst>
              <a:ext uri="{FF2B5EF4-FFF2-40B4-BE49-F238E27FC236}">
                <a16:creationId xmlns:a16="http://schemas.microsoft.com/office/drawing/2014/main" id="{A956FB44-C2D5-467B-80A5-AA178FD80341}"/>
              </a:ext>
            </a:extLst>
          </p:cNvPr>
          <p:cNvSpPr>
            <a:spLocks noGrp="1"/>
          </p:cNvSpPr>
          <p:nvPr/>
        </p:nvSpPr>
        <p:spPr>
          <a:xfrm>
            <a:off x="666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2. D</a:t>
            </a:r>
          </a:p>
        </p:txBody>
      </p:sp>
      <p:sp>
        <p:nvSpPr>
          <p:cNvPr id="10" name="key-2">
            <a:extLst>
              <a:ext uri="{FF2B5EF4-FFF2-40B4-BE49-F238E27FC236}">
                <a16:creationId xmlns:a16="http://schemas.microsoft.com/office/drawing/2014/main" id="{329EA619-43F4-4B1B-ABB1-22BC6B20BBAF}"/>
              </a:ext>
            </a:extLst>
          </p:cNvPr>
          <p:cNvSpPr>
            <a:spLocks noGrp="1"/>
          </p:cNvSpPr>
          <p:nvPr/>
        </p:nvSpPr>
        <p:spPr>
          <a:xfrm>
            <a:off x="666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3. D</a:t>
            </a:r>
          </a:p>
        </p:txBody>
      </p:sp>
      <p:sp>
        <p:nvSpPr>
          <p:cNvPr id="11" name="key-3">
            <a:extLst>
              <a:ext uri="{FF2B5EF4-FFF2-40B4-BE49-F238E27FC236}">
                <a16:creationId xmlns:a16="http://schemas.microsoft.com/office/drawing/2014/main" id="{6395122D-9B22-464C-A013-8432D752F4F2}"/>
              </a:ext>
            </a:extLst>
          </p:cNvPr>
          <p:cNvSpPr>
            <a:spLocks noGrp="1"/>
          </p:cNvSpPr>
          <p:nvPr/>
        </p:nvSpPr>
        <p:spPr>
          <a:xfrm>
            <a:off x="666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4. D</a:t>
            </a:r>
          </a:p>
        </p:txBody>
      </p:sp>
      <p:sp>
        <p:nvSpPr>
          <p:cNvPr id="12" name="key-4">
            <a:extLst>
              <a:ext uri="{FF2B5EF4-FFF2-40B4-BE49-F238E27FC236}">
                <a16:creationId xmlns:a16="http://schemas.microsoft.com/office/drawing/2014/main" id="{FCB469C1-577C-407B-BCAC-9EAFF73AC9C6}"/>
              </a:ext>
            </a:extLst>
          </p:cNvPr>
          <p:cNvSpPr>
            <a:spLocks noGrp="1"/>
          </p:cNvSpPr>
          <p:nvPr/>
        </p:nvSpPr>
        <p:spPr>
          <a:xfrm>
            <a:off x="666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5. B</a:t>
            </a:r>
          </a:p>
        </p:txBody>
      </p:sp>
      <p:sp>
        <p:nvSpPr>
          <p:cNvPr id="13" name="key-5">
            <a:extLst>
              <a:ext uri="{FF2B5EF4-FFF2-40B4-BE49-F238E27FC236}">
                <a16:creationId xmlns:a16="http://schemas.microsoft.com/office/drawing/2014/main" id="{889B2DA5-F05F-466C-A1C3-CB5D9A9051AF}"/>
              </a:ext>
            </a:extLst>
          </p:cNvPr>
          <p:cNvSpPr>
            <a:spLocks noGrp="1"/>
          </p:cNvSpPr>
          <p:nvPr/>
        </p:nvSpPr>
        <p:spPr>
          <a:xfrm>
            <a:off x="4857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6. A</a:t>
            </a:r>
          </a:p>
        </p:txBody>
      </p:sp>
      <p:sp>
        <p:nvSpPr>
          <p:cNvPr id="14" name="key-6">
            <a:extLst>
              <a:ext uri="{FF2B5EF4-FFF2-40B4-BE49-F238E27FC236}">
                <a16:creationId xmlns:a16="http://schemas.microsoft.com/office/drawing/2014/main" id="{DC518A29-366C-43E1-8010-C618BDFBD7EC}"/>
              </a:ext>
            </a:extLst>
          </p:cNvPr>
          <p:cNvSpPr>
            <a:spLocks noGrp="1"/>
          </p:cNvSpPr>
          <p:nvPr/>
        </p:nvSpPr>
        <p:spPr>
          <a:xfrm>
            <a:off x="4857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7. A</a:t>
            </a:r>
          </a:p>
        </p:txBody>
      </p:sp>
      <p:sp>
        <p:nvSpPr>
          <p:cNvPr id="15" name="key-7">
            <a:extLst>
              <a:ext uri="{FF2B5EF4-FFF2-40B4-BE49-F238E27FC236}">
                <a16:creationId xmlns:a16="http://schemas.microsoft.com/office/drawing/2014/main" id="{24E856C8-70D3-43F8-B278-0224A2A53073}"/>
              </a:ext>
            </a:extLst>
          </p:cNvPr>
          <p:cNvSpPr>
            <a:spLocks noGrp="1"/>
          </p:cNvSpPr>
          <p:nvPr/>
        </p:nvSpPr>
        <p:spPr>
          <a:xfrm>
            <a:off x="4857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8. A</a:t>
            </a:r>
          </a:p>
        </p:txBody>
      </p:sp>
      <p:sp>
        <p:nvSpPr>
          <p:cNvPr id="16" name="key-8">
            <a:extLst>
              <a:ext uri="{FF2B5EF4-FFF2-40B4-BE49-F238E27FC236}">
                <a16:creationId xmlns:a16="http://schemas.microsoft.com/office/drawing/2014/main" id="{18587D47-F23C-4A37-918C-66648C722653}"/>
              </a:ext>
            </a:extLst>
          </p:cNvPr>
          <p:cNvSpPr>
            <a:spLocks noGrp="1"/>
          </p:cNvSpPr>
          <p:nvPr/>
        </p:nvSpPr>
        <p:spPr>
          <a:xfrm>
            <a:off x="4857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9. C</a:t>
            </a:r>
          </a:p>
        </p:txBody>
      </p:sp>
      <p:sp>
        <p:nvSpPr>
          <p:cNvPr id="17" name="key-9">
            <a:extLst>
              <a:ext uri="{FF2B5EF4-FFF2-40B4-BE49-F238E27FC236}">
                <a16:creationId xmlns:a16="http://schemas.microsoft.com/office/drawing/2014/main" id="{6AEB5E2D-BB15-4AA3-967D-EBA65FEF9D61}"/>
              </a:ext>
            </a:extLst>
          </p:cNvPr>
          <p:cNvSpPr>
            <a:spLocks noGrp="1"/>
          </p:cNvSpPr>
          <p:nvPr/>
        </p:nvSpPr>
        <p:spPr>
          <a:xfrm>
            <a:off x="4857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10. A</a:t>
            </a:r>
          </a:p>
        </p:txBody>
      </p:sp>
      <p:pic>
        <p:nvPicPr>
          <p:cNvPr id="1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432157528"/>
      </p:ext>
    </p:extLst>
  </p:cSld>
  <p:clrMapOvr>
    <a:masterClrMapping/>
  </p:clrMapOvr>
  <p:timing>
    <p:tnLst>
      <p:par>
        <p:cTn id="1" dur="indefinite" restart="never" nodeType="tmRoot">
          <p:childTnLst>
            <p:audio>
              <p:cMediaNode vol="100000">
                <p:cTn id="2" fill="hold" display="0">
                  <p:stCondLst>
                    <p:cond delay="indefinite"/>
                  </p:st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CB3CC2E-9ED8-4D74-90E0-A450D7955C3A}"/>
              </a:ext>
            </a:extLst>
          </p:cNvPr>
          <p:cNvPicPr>
            <a:picLocks noChangeAspect="1"/>
          </p:cNvPicPr>
          <p:nvPr/>
        </p:nvPicPr>
        <p:blipFill rotWithShape="1">
          <a:blip r:embed="rId5"/>
          <a:srcRect l="263" r="7735"/>
          <a:stretch/>
        </p:blipFill>
        <p:spPr>
          <a:xfrm>
            <a:off x="7985760" y="0"/>
            <a:ext cx="4206240" cy="6858000"/>
          </a:xfrm>
          <a:prstGeom prst="rect">
            <a:avLst/>
          </a:prstGeom>
        </p:spPr>
      </p:pic>
      <p:sp>
        <p:nvSpPr>
          <p:cNvPr id="2" name="title">
            <a:extLst>
              <a:ext uri="{FF2B5EF4-FFF2-40B4-BE49-F238E27FC236}">
                <a16:creationId xmlns:a16="http://schemas.microsoft.com/office/drawing/2014/main" id="{EA57F245-978D-422B-AC89-2C17CB2803B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text</a:t>
            </a:r>
          </a:p>
        </p:txBody>
      </p:sp>
      <p:sp>
        <p:nvSpPr>
          <p:cNvPr id="3" name="topic">
            <a:extLst>
              <a:ext uri="{FF2B5EF4-FFF2-40B4-BE49-F238E27FC236}">
                <a16:creationId xmlns:a16="http://schemas.microsoft.com/office/drawing/2014/main" id="{4F0F8B2A-D684-4D27-A0E8-5430FACFB3E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Good Supervisor</a:t>
            </a:r>
          </a:p>
        </p:txBody>
      </p:sp>
      <p:sp>
        <p:nvSpPr>
          <p:cNvPr id="4" name="footer">
            <a:extLst>
              <a:ext uri="{FF2B5EF4-FFF2-40B4-BE49-F238E27FC236}">
                <a16:creationId xmlns:a16="http://schemas.microsoft.com/office/drawing/2014/main" id="{10A08A2D-052F-4365-9370-C8CAEAFD63C8}"/>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CF512A8-FD1C-47D7-9875-ECFF94005135}"/>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69227440-40E4-49ED-AB51-8B0B78FB8FC0}"/>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2A2AB821-4D0F-484C-9DE8-63FC231A2734}"/>
              </a:ext>
            </a:extLst>
          </p:cNvPr>
          <p:cNvSpPr>
            <a:spLocks noGrp="1"/>
          </p:cNvSpPr>
          <p:nvPr/>
        </p:nvSpPr>
        <p:spPr>
          <a:xfrm>
            <a:off x="457200" y="1828800"/>
            <a:ext cx="730504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A supervisor has an important effect on the people who work in a team. A good supervisor explains goals clearly and makes sure everyone understands their responsibilities. He or she listens to questions and gives useful feedback. Fairness is also important. Workers may lose motivation if they think rules are different for different people. A good supervisor notices strong work and gives credit when it is deserved. When mistakes happen, the supervisor should focus on solving the problem instead of embarrassing the worker. Good supervisors also make decisions when a team needs direction. At the same time, they do not need to control every small action. Trust can help workers become more responsible and confident. A supervisor should be calm under pressure and willing to learn from the team. People often work better when they feel respected, supported and clear about what they need to do.</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907143090"/>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884</Words>
  <Application>Microsoft Office PowerPoint</Application>
  <DocSecurity>0</DocSecurity>
  <PresentationFormat>Widescreen</PresentationFormat>
  <Paragraphs>117</Paragraphs>
  <Slides>8</Slides>
  <Notes>8</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1</cp:revision>
  <dcterms:created xsi:type="dcterms:W3CDTF">2026-10-24T04:07:19Z</dcterms:created>
  <dcterms:modified xsi:type="dcterms:W3CDTF">2026-10-26T18:07:13Z</dcterms:modified>
</cp:coreProperties>
</file>