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883" autoAdjust="0"/>
  </p:normalViewPr>
  <p:slideViewPr>
    <p:cSldViewPr snapToGrid="0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943E7F3-375D-4E92-B7C4-224DDC778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DBBA075D-84AD-4B57-9255-86A8139825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D71EC96-D62A-4C6A-AE0B-5CBD31A65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11EBEA2-F18F-4AAC-A6E0-44055836D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9F8A24A-87BB-4E89-B47A-496591DC9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7F49236-678E-43AE-BDA8-688A0FDB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0B8D185-6B7D-4320-AF94-0711E1702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A92C6C2-B32D-42F3-998F-0D9DA73376E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F7FF1FE-996C-449E-BE62-E940E9E0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F3FFC9E-20FE-4C21-9D7C-1AA033112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microsoft.com/office/2007/relationships/media" Target="../media/media4.mp3"/><Relationship Id="rId7" Type="http://schemas.openxmlformats.org/officeDocument/2006/relationships/slideLayout" Target="../slideLayouts/slideLayout6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2.png"/><Relationship Id="rId4" Type="http://schemas.openxmlformats.org/officeDocument/2006/relationships/audio" Target="../media/media4.mp3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microsoft.com/office/2007/relationships/media" Target="../media/media7.mp3"/><Relationship Id="rId7" Type="http://schemas.openxmlformats.org/officeDocument/2006/relationships/slideLayout" Target="../slideLayouts/slideLayout6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10" Type="http://schemas.openxmlformats.org/officeDocument/2006/relationships/image" Target="../media/image2.png"/><Relationship Id="rId4" Type="http://schemas.openxmlformats.org/officeDocument/2006/relationships/audio" Target="../media/media7.mp3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EA66E2-8AB2-4D2E-836C-4F9A0FFB67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4FD04D-EB80-4513-A93A-93AAA518C7BE}"/>
              </a:ext>
            </a:extLst>
          </p:cNvPr>
          <p:cNvSpPr>
            <a:spLocks noGrp="1"/>
          </p:cNvSpPr>
          <p:nvPr/>
        </p:nvSpPr>
        <p:spPr>
          <a:xfrm>
            <a:off x="666750" y="1238250"/>
            <a:ext cx="7715250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40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40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Improving Success in TOEFL Speaking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E7DE3-DCDD-4517-969A-55E7F9CB22B5}"/>
              </a:ext>
            </a:extLst>
          </p:cNvPr>
          <p:cNvSpPr>
            <a:spLocks noGrp="1"/>
          </p:cNvSpPr>
          <p:nvPr/>
        </p:nvSpPr>
        <p:spPr>
          <a:xfrm>
            <a:off x="704850" y="3381375"/>
            <a:ext cx="7524750" cy="1905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Halis Bereket</a:t>
            </a:r>
          </a:p>
          <a:p>
            <a:pPr>
              <a:defRPr sz="21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BEREKET ELT Archive</a:t>
            </a:r>
          </a:p>
          <a:p>
            <a:pPr>
              <a:defRPr sz="21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Classroom strategies and recorded practice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5400B1-A241-4439-AFEC-0B04AF692D5D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97044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470D9D-A890-4A77-9C74-B2488ED4F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B3F886-3FF8-4031-98AC-9775C8098E41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Our classroom goals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0CFE50-D4DE-476D-A70D-BACBCE09C413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Answer the question directly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Develop ideas with relevant detail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Speak clearly and review a recording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B1C416-89E5-4516-857F-54A0D3966FAB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2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36FD53-2556-404C-9920-99F5282C09E5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48087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950132-5235-47BA-8164-1BAD44E188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8C84E4-A529-4558-92A1-4E8D39800858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Archive tasks and current TOEFL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0DFBF6-777B-4B65-9C72-2BB607251279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Archive: independent and integrated tasks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Current tasks: Listen and Repeat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and Take an Interview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1199DC-F48D-4E91-969E-D901E2A1E7FF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3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CD9381-FCBC-4B5A-B695-083D3494BC79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69468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92942-CCDF-4912-9A38-6098474C12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6C6F2E-AAAD-443B-8C30-FE7573436C08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A clear spoken answer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879BB2-C7EE-45DC-A464-0782CB35D324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A direct answer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A reason the listener can follow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A specific 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807B52-F8EB-406E-A843-0C3D7317705B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4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05B6F-DD0C-4044-9618-0964C550C9E5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1135652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A5BFEC-F1D1-4ADA-BB4F-C7EBF5D137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B70A4D3-EE2A-453B-86D9-31D654C36227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Planning with keywords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1B4F60-0211-44BE-9D86-BF9E51EBD214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Question: Which new skill would help you?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Choice: giving presentations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Reason: explain ideas clearly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Example: a class project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CB82E9-549C-4AC5-803B-2EE19BAD3BEC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5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CF82AD-9FFE-4443-BB3E-2012ED97C041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751920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2092CB-421C-472A-AD36-50E139A6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FDC830-55D1-4B9F-B9AD-B99FE7A26FAF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First speaking attempt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870BAA-D783-49E8-A2D7-E61A0F4FBD8D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Which new skill would help you?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Explain your choice with an example.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Record a short answer.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811C36-A0AB-4543-B8ED-A27FFF4405C4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6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B0E1D7-5C45-49F0-9EC6-ACCB3A802F2D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351866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7" name="Picture 1006">
            <a:extLst>
              <a:ext uri="{FF2B5EF4-FFF2-40B4-BE49-F238E27FC236}">
                <a16:creationId xmlns:a16="http://schemas.microsoft.com/office/drawing/2014/main" id="{02DCD1DA-2293-40E6-AF95-827F5077289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02" name="Rectangle 1001">
            <a:extLst>
              <a:ext uri="{FF2B5EF4-FFF2-40B4-BE49-F238E27FC236}">
                <a16:creationId xmlns:a16="http://schemas.microsoft.com/office/drawing/2014/main" id="{BB8F7A67-C617-4B73-BE91-79F2553A7458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Student recordings A and B</a:t>
            </a: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C43D2688-2C04-49BA-9CA2-5EB3A5EE4D8E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Listen to the original classroom recordings.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What message can you follow?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Which detail supports the answer?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Click a speaker below to listen.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77554AF4-ECD1-46C7-8BAD-C4BD9DBDFC4F}"/>
              </a:ext>
            </a:extLst>
          </p:cNvPr>
          <p:cNvSpPr>
            <a:spLocks noGrp="1"/>
          </p:cNvSpPr>
          <p:nvPr/>
        </p:nvSpPr>
        <p:spPr>
          <a:xfrm>
            <a:off x="952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Student A</a:t>
            </a: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F25B5B3F-A34D-4828-B27A-8905106C3EE0}"/>
              </a:ext>
            </a:extLst>
          </p:cNvPr>
          <p:cNvSpPr>
            <a:spLocks noGrp="1"/>
          </p:cNvSpPr>
          <p:nvPr/>
        </p:nvSpPr>
        <p:spPr>
          <a:xfrm>
            <a:off x="3238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Student B</a:t>
            </a: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E4B142B0-CE73-4887-8B31-BF8293381619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7   </a:t>
            </a:r>
          </a:p>
        </p:txBody>
      </p:sp>
      <p:pic>
        <p:nvPicPr>
          <p:cNvPr id="101" name="Recorded sample 1">
            <a:hlinkClick r:id="" action="ppaction://media"/>
            <a:extLst>
              <a:ext uri="{FF2B5EF4-FFF2-40B4-BE49-F238E27FC236}">
                <a16:creationId xmlns:a16="http://schemas.microsoft.com/office/drawing/2014/main" id="{8F573BBA-77CB-463F-8FF8-B180CAE1E1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8250" y="5095875"/>
            <a:ext cx="495300" cy="495300"/>
          </a:xfrm>
          <a:prstGeom prst="rect">
            <a:avLst/>
          </a:prstGeom>
        </p:spPr>
      </p:pic>
      <p:pic>
        <p:nvPicPr>
          <p:cNvPr id="102" name="Recorded sample 2">
            <a:hlinkClick r:id="" action="ppaction://media"/>
            <a:extLst>
              <a:ext uri="{FF2B5EF4-FFF2-40B4-BE49-F238E27FC236}">
                <a16:creationId xmlns:a16="http://schemas.microsoft.com/office/drawing/2014/main" id="{629F0011-EA48-4B58-B881-A201361C41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24250" y="5095875"/>
            <a:ext cx="495300" cy="495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91C427-3AC9-4288-A77C-B3AE8895830E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85446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35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222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" name="Picture 1007">
            <a:extLst>
              <a:ext uri="{FF2B5EF4-FFF2-40B4-BE49-F238E27FC236}">
                <a16:creationId xmlns:a16="http://schemas.microsoft.com/office/drawing/2014/main" id="{3CFA7978-2BEA-4134-93A0-6F4F6764E73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02" name="Rectangle 1001">
            <a:extLst>
              <a:ext uri="{FF2B5EF4-FFF2-40B4-BE49-F238E27FC236}">
                <a16:creationId xmlns:a16="http://schemas.microsoft.com/office/drawing/2014/main" id="{3EBF362B-4A43-4D63-8C76-6B8C7DDD7E21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Student recordings C to E</a:t>
            </a: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0D42EBC7-9153-4DDE-B5A2-D0097DF70E5E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Compare how the speakers develop ideas.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Notice clarity and pauses.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Suggest one achievable improvement.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Click a speaker below to listen.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A2699593-B5BA-4672-8FB3-7BF803A98134}"/>
              </a:ext>
            </a:extLst>
          </p:cNvPr>
          <p:cNvSpPr>
            <a:spLocks noGrp="1"/>
          </p:cNvSpPr>
          <p:nvPr/>
        </p:nvSpPr>
        <p:spPr>
          <a:xfrm>
            <a:off x="952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Student C</a:t>
            </a: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7A2F108F-4404-42F9-A14C-C4A5466B5327}"/>
              </a:ext>
            </a:extLst>
          </p:cNvPr>
          <p:cNvSpPr>
            <a:spLocks noGrp="1"/>
          </p:cNvSpPr>
          <p:nvPr/>
        </p:nvSpPr>
        <p:spPr>
          <a:xfrm>
            <a:off x="3238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Student D</a:t>
            </a: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3087587E-4A71-4A0A-8304-043307BB6A8F}"/>
              </a:ext>
            </a:extLst>
          </p:cNvPr>
          <p:cNvSpPr>
            <a:spLocks noGrp="1"/>
          </p:cNvSpPr>
          <p:nvPr/>
        </p:nvSpPr>
        <p:spPr>
          <a:xfrm>
            <a:off x="5524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Student E</a:t>
            </a: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5560E78C-8484-4218-92D6-BD095C7A24B9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8   </a:t>
            </a:r>
          </a:p>
        </p:txBody>
      </p:sp>
      <p:pic>
        <p:nvPicPr>
          <p:cNvPr id="103" name="Recorded sample 3">
            <a:hlinkClick r:id="" action="ppaction://media"/>
            <a:extLst>
              <a:ext uri="{FF2B5EF4-FFF2-40B4-BE49-F238E27FC236}">
                <a16:creationId xmlns:a16="http://schemas.microsoft.com/office/drawing/2014/main" id="{72DFFD2C-29B0-44B7-A2CB-BA737824B0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8250" y="5095875"/>
            <a:ext cx="495300" cy="495300"/>
          </a:xfrm>
          <a:prstGeom prst="rect">
            <a:avLst/>
          </a:prstGeom>
        </p:spPr>
      </p:pic>
      <p:pic>
        <p:nvPicPr>
          <p:cNvPr id="104" name="Recorded sample 4">
            <a:hlinkClick r:id="" action="ppaction://media"/>
            <a:extLst>
              <a:ext uri="{FF2B5EF4-FFF2-40B4-BE49-F238E27FC236}">
                <a16:creationId xmlns:a16="http://schemas.microsoft.com/office/drawing/2014/main" id="{3E34F954-AD12-4A69-8190-76AE1A277E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24250" y="5095875"/>
            <a:ext cx="495300" cy="495300"/>
          </a:xfrm>
          <a:prstGeom prst="rect">
            <a:avLst/>
          </a:prstGeom>
        </p:spPr>
      </p:pic>
      <p:pic>
        <p:nvPicPr>
          <p:cNvPr id="105" name="Recorded sample 5">
            <a:hlinkClick r:id="" action="ppaction://media"/>
            <a:extLst>
              <a:ext uri="{FF2B5EF4-FFF2-40B4-BE49-F238E27FC236}">
                <a16:creationId xmlns:a16="http://schemas.microsoft.com/office/drawing/2014/main" id="{FF69B31F-37E8-46FA-8F0E-2604AB7350D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10250" y="5095875"/>
            <a:ext cx="495300" cy="4953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A25E413-F330-4BBE-BBC9-A10984C7F197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22780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60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933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31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3E5D86-BA00-4616-BC5B-2F04A6B3E0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97C416-458E-4C4C-A933-495FA9623A01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Feedback for a second attempt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18C87C-5B8A-487F-BA38-6A59A1B9DE83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Keep one strength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Choose one improvement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Record again and compare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55754F-0C51-4C3F-8B33-E61590666C33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9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99A4C7-862C-43B8-A4DB-FE96C3E40B98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77579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" name="Picture 1007">
            <a:extLst>
              <a:ext uri="{FF2B5EF4-FFF2-40B4-BE49-F238E27FC236}">
                <a16:creationId xmlns:a16="http://schemas.microsoft.com/office/drawing/2014/main" id="{DB2E8949-9382-44CF-846B-851506ECC63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02" name="Rectangle 1001">
            <a:extLst>
              <a:ext uri="{FF2B5EF4-FFF2-40B4-BE49-F238E27FC236}">
                <a16:creationId xmlns:a16="http://schemas.microsoft.com/office/drawing/2014/main" id="{D372F595-E197-41B4-ADC2-A485ECCDEA23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Listening before speaking</a:t>
            </a: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531A96E5-7F9B-4A3A-AFF0-B67BBC2FA9F2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Listen to one short dialogue.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Explain what happened in your own words.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Give a reason for your interpretation.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Click a speaker below to listen.</a:t>
            </a:r>
          </a:p>
        </p:txBody>
      </p:sp>
      <p:sp>
        <p:nvSpPr>
          <p:cNvPr id="1004" name="Rectangle 1003">
            <a:extLst>
              <a:ext uri="{FF2B5EF4-FFF2-40B4-BE49-F238E27FC236}">
                <a16:creationId xmlns:a16="http://schemas.microsoft.com/office/drawing/2014/main" id="{6AD52CD2-76A4-4884-9108-8CB39FB500A5}"/>
              </a:ext>
            </a:extLst>
          </p:cNvPr>
          <p:cNvSpPr>
            <a:spLocks noGrp="1"/>
          </p:cNvSpPr>
          <p:nvPr/>
        </p:nvSpPr>
        <p:spPr>
          <a:xfrm>
            <a:off x="952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Dialogue 1</a:t>
            </a:r>
          </a:p>
        </p:txBody>
      </p:sp>
      <p:sp>
        <p:nvSpPr>
          <p:cNvPr id="1005" name="Rectangle 1004">
            <a:extLst>
              <a:ext uri="{FF2B5EF4-FFF2-40B4-BE49-F238E27FC236}">
                <a16:creationId xmlns:a16="http://schemas.microsoft.com/office/drawing/2014/main" id="{BF251FBD-EF8B-4481-A9E9-4BF1DAC48184}"/>
              </a:ext>
            </a:extLst>
          </p:cNvPr>
          <p:cNvSpPr>
            <a:spLocks noGrp="1"/>
          </p:cNvSpPr>
          <p:nvPr/>
        </p:nvSpPr>
        <p:spPr>
          <a:xfrm>
            <a:off x="3238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Dialogue 2</a:t>
            </a:r>
          </a:p>
        </p:txBody>
      </p:sp>
      <p:sp>
        <p:nvSpPr>
          <p:cNvPr id="1006" name="Rectangle 1005">
            <a:extLst>
              <a:ext uri="{FF2B5EF4-FFF2-40B4-BE49-F238E27FC236}">
                <a16:creationId xmlns:a16="http://schemas.microsoft.com/office/drawing/2014/main" id="{8539B691-653C-4A72-A29C-32B64466FE3A}"/>
              </a:ext>
            </a:extLst>
          </p:cNvPr>
          <p:cNvSpPr>
            <a:spLocks noGrp="1"/>
          </p:cNvSpPr>
          <p:nvPr/>
        </p:nvSpPr>
        <p:spPr>
          <a:xfrm>
            <a:off x="5524500" y="5715000"/>
            <a:ext cx="2047875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Dialogue 3</a:t>
            </a:r>
          </a:p>
        </p:txBody>
      </p:sp>
      <p:sp>
        <p:nvSpPr>
          <p:cNvPr id="1007" name="Rectangle 1006">
            <a:extLst>
              <a:ext uri="{FF2B5EF4-FFF2-40B4-BE49-F238E27FC236}">
                <a16:creationId xmlns:a16="http://schemas.microsoft.com/office/drawing/2014/main" id="{6898C00D-40EC-46AE-A61D-ED9BF73C760F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10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DB3EE6-D5E0-4742-A2E3-3EB1808F2A3F}"/>
              </a:ext>
            </a:extLst>
          </p:cNvPr>
          <p:cNvSpPr>
            <a:spLocks noGrp="1"/>
          </p:cNvSpPr>
          <p:nvPr/>
        </p:nvSpPr>
        <p:spPr>
          <a:xfrm>
            <a:off x="9080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  <p:pic>
        <p:nvPicPr>
          <p:cNvPr id="13" name="04_Dialogue">
            <a:hlinkClick r:id="" action="ppaction://media"/>
            <a:extLst>
              <a:ext uri="{FF2B5EF4-FFF2-40B4-BE49-F238E27FC236}">
                <a16:creationId xmlns:a16="http://schemas.microsoft.com/office/drawing/2014/main" id="{81BDEB85-4458-4688-A153-D271CBECC9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63040" y="5058410"/>
            <a:ext cx="731520" cy="731520"/>
          </a:xfrm>
          <a:prstGeom prst="rect">
            <a:avLst/>
          </a:prstGeom>
        </p:spPr>
      </p:pic>
      <p:pic>
        <p:nvPicPr>
          <p:cNvPr id="14" name="05_Dialogue">
            <a:hlinkClick r:id="" action="ppaction://media"/>
            <a:extLst>
              <a:ext uri="{FF2B5EF4-FFF2-40B4-BE49-F238E27FC236}">
                <a16:creationId xmlns:a16="http://schemas.microsoft.com/office/drawing/2014/main" id="{AC640332-128E-4AC3-8677-3EC7D31A3E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30917" y="4978400"/>
            <a:ext cx="731520" cy="731520"/>
          </a:xfrm>
          <a:prstGeom prst="rect">
            <a:avLst/>
          </a:prstGeom>
        </p:spPr>
      </p:pic>
      <p:pic>
        <p:nvPicPr>
          <p:cNvPr id="15" name="08_Dialogue">
            <a:hlinkClick r:id="" action="ppaction://media"/>
            <a:extLst>
              <a:ext uri="{FF2B5EF4-FFF2-40B4-BE49-F238E27FC236}">
                <a16:creationId xmlns:a16="http://schemas.microsoft.com/office/drawing/2014/main" id="{4E7FD8CF-32B2-4A14-837D-849CD4ADF0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16917" y="496741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7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5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24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FABA3-7E33-458A-BA5A-48EB33EAF6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E54B1C-0154-4CDF-B05F-08BDF2F0B9A0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Connecting two sources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52183F-DB1E-4475-8DF0-15BE837FAEFE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Read a short notice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Listen to an opinion about it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Explain the opinion and its reason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12B24F-509B-40FB-80F8-AABD24173833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11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86EA25-E61C-436B-BE00-E53F31D3CD0D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169614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501C1B-94FF-406C-8CE1-B5ABA1856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D48039-F3D4-448C-B0A1-F186723F1119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Notes that support a summary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89AA9-3F1E-4BEE-B23B-A1CD0B6C3C3B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Source A: the proposed change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Source B: the speaker's position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Key reason and supporting detail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295D78-CB11-4222-A2D5-06867C4CE96A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12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D4789E-FEA0-4809-9A08-ABB093C80FD6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1607090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58AA97-EA7F-490C-8BCE-9ABDD69FFD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771008-D090-47D9-89EB-3582C296734F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Listen and Repeat practice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709E2D-D75F-46B2-AF8C-369502DB2650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Listen to a complete sentence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Keep the words and their order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Repeat with clear phrasing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422A09-0A14-49E6-A8DB-992AB2942CCC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13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E5EEA5-85C3-4A79-9CA6-30D98B883617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863847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847965-2B78-4C79-A63F-B9472C2487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EC914F-BC7A-4238-BB40-633C3C0AA312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Interview practice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35FD1-DACD-44CE-BB5A-B64499CCB975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Where do you prefer to study?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How do you prepare for a presentation?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What helps classmates work together?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464BAD-C2B7-4E49-ABDD-D44FEC489908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14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1E51AA-32AC-4C53-9D59-544950A1369B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2099933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F6247A-542A-4BF6-A05F-FBF0948E91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38FCBC-C1D6-4633-B6F7-80E74D40574B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Clarity and natural delivery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2B5F42-8D26-4B8F-BA7C-1B3B3AAF2B50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Group words by meaning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Pause where an idea ends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Use a comfortable speaking pace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ECF249-0241-4E9F-ACAC-278FBD7CB817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15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89BFA7-2D4A-4CB7-BB27-DC16FD95AC80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500577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06C57A-ED7C-42B6-98C7-2242850067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D7A390-246F-4964-A969-E358F699F020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A classroom review checklist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413F14-CDE2-4C68-A738-F030D5B9ED36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Did I answer the question?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Did I add relevant detail?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Could my partner follow my speech?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What will I change next time?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50E449-FC1C-4294-8BAF-A981D3966D74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16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BF7CDC-C5F9-42B1-853A-1DE12C9E16CB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830459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FDDCCA-8DD5-4080-94F5-75DE1A01B6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C23AA5-C592-496E-9559-BC3AE6D1505A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Participants design a task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4761E1-4715-46F6-A194-7B7968E0E26B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Choose a familiar topic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Prepare a prompt and a follow-up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Plan recording and feedback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Try the task with a partner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4C8863-BACA-4E61-A267-EC70358572D7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17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C2EED1-ABB1-4C09-B85D-5D34405AF261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592687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AA2E4C-0727-4394-BF5B-31D3F9043E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BB7CA30-1CA3-42F3-870E-E1B12DBB4DE0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77152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94D"/>
                </a:solidFill>
                <a:latin typeface="Arial"/>
                <a:ea typeface="Arial"/>
                <a:cs typeface="Arial"/>
              </a:rPr>
              <a:t>Speaking practice that continues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C4E903-E3EB-460A-8BAF-94B82E617463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7524750" cy="3048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A clear purpose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Repeated opportunities to speak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Feedback learners can use</a:t>
            </a:r>
          </a:p>
          <a:p>
            <a:pPr>
              <a:defRPr sz="2400" b="0">
                <a:solidFill>
                  <a:srgbClr val="1939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94D"/>
                </a:solidFill>
                <a:latin typeface="Arial"/>
                <a:ea typeface="Arial"/>
                <a:cs typeface="Arial"/>
              </a:rPr>
              <a:t>bereketeltarchive.com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002F8E-116E-4E0D-9E25-06A477EC50FA}"/>
              </a:ext>
            </a:extLst>
          </p:cNvPr>
          <p:cNvSpPr>
            <a:spLocks noGrp="1"/>
          </p:cNvSpPr>
          <p:nvPr/>
        </p:nvSpPr>
        <p:spPr>
          <a:xfrm>
            <a:off x="704850" y="642937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18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76429-D037-4931-8919-837E764DCC59}"/>
              </a:ext>
            </a:extLst>
          </p:cNvPr>
          <p:cNvSpPr>
            <a:spLocks noGrp="1"/>
          </p:cNvSpPr>
          <p:nvPr/>
        </p:nvSpPr>
        <p:spPr>
          <a:xfrm>
            <a:off x="1009650" y="6439535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00" b="0">
                <a:solidFill>
                  <a:srgbClr val="426474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426474"/>
                </a:solidFill>
                <a:latin typeface="Arial"/>
                <a:ea typeface="Arial"/>
                <a:cs typeface="Arial"/>
              </a:rPr>
              <a:t>BEREKET ELT Archive</a:t>
            </a:r>
          </a:p>
        </p:txBody>
      </p:sp>
    </p:spTree>
    <p:extLst>
      <p:ext uri="{BB962C8B-B14F-4D97-AF65-F5344CB8AC3E}">
        <p14:creationId xmlns:p14="http://schemas.microsoft.com/office/powerpoint/2010/main" val="90498823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484</Words>
  <Application>Microsoft Office PowerPoint</Application>
  <DocSecurity>0</DocSecurity>
  <PresentationFormat>Widescreen</PresentationFormat>
  <Paragraphs>122</Paragraphs>
  <Slides>18</Slides>
  <Notes>18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Aptos</vt:lpstr>
      <vt:lpstr>Arial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test</cp:lastModifiedBy>
  <cp:revision>4</cp:revision>
  <dcterms:created xsi:type="dcterms:W3CDTF">2026-10-08T08:56:03Z</dcterms:created>
  <dcterms:modified xsi:type="dcterms:W3CDTF">2026-10-13T06:38:41Z</dcterms:modified>
</cp:coreProperties>
</file>