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8" d="100"/>
          <a:sy n="68" d="100"/>
        </p:scale>
        <p:origin x="5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870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100584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1F3A5F"/>
                </a:solidFill>
              </a:rPr>
              <a:t>Using Dictation in ELT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621792" y="1874520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63238"/>
                </a:solidFill>
              </a:rPr>
              <a:t>Interactive and communicative dictation activities for English classes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21792" y="2487168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773"/>
                </a:solidFill>
              </a:rPr>
              <a:t>Developed by Halis Bereket</a:t>
            </a:r>
            <a:endParaRPr lang="en-US" sz="1400" dirty="0"/>
          </a:p>
        </p:txBody>
      </p:sp>
      <p:pic>
        <p:nvPicPr>
          <p:cNvPr id="5" name="Image 0" descr="/mnt/data/dictation_work/blurred/IMAG0047.JPG"/>
          <p:cNvPicPr>
            <a:picLocks noChangeAspect="1"/>
          </p:cNvPicPr>
          <p:nvPr/>
        </p:nvPicPr>
        <p:blipFill>
          <a:blip r:embed="rId3"/>
          <a:srcRect t="14103" b="14103"/>
          <a:stretch/>
        </p:blipFill>
        <p:spPr>
          <a:xfrm>
            <a:off x="7360920" y="640080"/>
            <a:ext cx="4160520" cy="2240280"/>
          </a:xfrm>
          <a:prstGeom prst="rect">
            <a:avLst/>
          </a:prstGeom>
        </p:spPr>
      </p:pic>
      <p:pic>
        <p:nvPicPr>
          <p:cNvPr id="6" name="Image 1" descr="/mnt/data/dictation_work/blurred/IMAG0052.JPG"/>
          <p:cNvPicPr>
            <a:picLocks noChangeAspect="1"/>
          </p:cNvPicPr>
          <p:nvPr/>
        </p:nvPicPr>
        <p:blipFill>
          <a:blip r:embed="rId4"/>
          <a:srcRect t="14103" b="14103"/>
          <a:stretch/>
        </p:blipFill>
        <p:spPr>
          <a:xfrm>
            <a:off x="7360920" y="3063240"/>
            <a:ext cx="4160520" cy="224028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0" y="6172200"/>
            <a:ext cx="12191695" cy="685800"/>
          </a:xfrm>
          <a:prstGeom prst="rect">
            <a:avLst/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594360" y="6345936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Listening • Writing • Checking • Speaking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dictation still matters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1155680" cy="0"/>
          </a:xfrm>
          <a:prstGeom prst="line">
            <a:avLst/>
          </a:prstGeom>
          <a:noFill/>
          <a:ln w="12700">
            <a:solidFill>
              <a:srgbClr val="F28E2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" y="1325880"/>
            <a:ext cx="3520440" cy="1874520"/>
          </a:xfrm>
          <a:prstGeom prst="roundRect">
            <a:avLst>
              <a:gd name="adj" fmla="val 5854"/>
            </a:avLst>
          </a:prstGeom>
          <a:solidFill>
            <a:srgbClr val="EEF5FF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8952" y="1463040"/>
            <a:ext cx="319125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Accuracy and fluency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58952" y="1828800"/>
            <a:ext cx="3191256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Dictation can support attentive listening, spelling, pronunciation, note-taking and self-evaluation.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343400" y="1325880"/>
            <a:ext cx="3520440" cy="1874520"/>
          </a:xfrm>
          <a:prstGeom prst="roundRect">
            <a:avLst>
              <a:gd name="adj" fmla="val 5854"/>
            </a:avLst>
          </a:prstGeom>
          <a:solidFill>
            <a:srgbClr val="F7F9EE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07992" y="1463040"/>
            <a:ext cx="319125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All four skills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507992" y="1828800"/>
            <a:ext cx="3191256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Student-led variations turn dictation into a listening, speaking, reading and writing activity.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092440" y="1325880"/>
            <a:ext cx="3520440" cy="1874520"/>
          </a:xfrm>
          <a:prstGeom prst="roundRect">
            <a:avLst>
              <a:gd name="adj" fmla="val 5854"/>
            </a:avLst>
          </a:prstGeom>
          <a:solidFill>
            <a:srgbClr val="FFF5E8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57032" y="1463040"/>
            <a:ext cx="319125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Classroom energy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257032" y="1828800"/>
            <a:ext cx="3191256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When used imaginatively, dictation adds variety and concentration without heavy preparation.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731520" y="3749040"/>
            <a:ext cx="5760720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700" dirty="0">
                <a:solidFill>
                  <a:srgbClr val="263238"/>
                </a:solidFill>
              </a:rPr>
              <a:t>Useful at different levels when the text is graded.</a:t>
            </a:r>
            <a:endParaRPr lang="en-US" sz="1700" dirty="0"/>
          </a:p>
          <a:p>
            <a:r>
              <a:rPr lang="en-US" sz="1700" dirty="0">
                <a:solidFill>
                  <a:srgbClr val="263238"/>
                </a:solidFill>
              </a:rPr>
              <a:t>Effective as review, lead-in, practice or checking activity.</a:t>
            </a:r>
            <a:endParaRPr lang="en-US" sz="1700" dirty="0"/>
          </a:p>
          <a:p>
            <a:r>
              <a:rPr lang="en-US" sz="1700" dirty="0">
                <a:solidFill>
                  <a:srgbClr val="263238"/>
                </a:solidFill>
              </a:rPr>
              <a:t>Learners notice their own listening and writing errors.</a:t>
            </a:r>
            <a:endParaRPr lang="en-US" sz="1700" dirty="0"/>
          </a:p>
        </p:txBody>
      </p:sp>
      <p:pic>
        <p:nvPicPr>
          <p:cNvPr id="14" name="Image 0" descr="/mnt/data/dictation_work/blurred/IMAG0011.JPG"/>
          <p:cNvPicPr>
            <a:picLocks noChangeAspect="1"/>
          </p:cNvPicPr>
          <p:nvPr/>
        </p:nvPicPr>
        <p:blipFill>
          <a:blip r:embed="rId3"/>
          <a:srcRect t="22917" b="22917"/>
          <a:stretch/>
        </p:blipFill>
        <p:spPr>
          <a:xfrm>
            <a:off x="7040880" y="3703320"/>
            <a:ext cx="4389120" cy="1783080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A8691"/>
                </a:solidFill>
              </a:rPr>
              <a:t>BEREKET ELT Archive  |  Dictation in ELT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is dictation?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1155680" cy="0"/>
          </a:xfrm>
          <a:prstGeom prst="line">
            <a:avLst/>
          </a:prstGeom>
          <a:noFill/>
          <a:ln w="12700">
            <a:solidFill>
              <a:srgbClr val="F28E2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30352" y="987552"/>
            <a:ext cx="10789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773"/>
                </a:solidFill>
              </a:rPr>
              <a:t>A simple technique becomes powerful when the procedure is varied.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" y="1417320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63238"/>
                </a:solidFill>
              </a:rPr>
              <a:t>A text is read or played aloud, and learners write down what they hear.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685800" y="2743200"/>
            <a:ext cx="3566160" cy="1508760"/>
          </a:xfrm>
          <a:prstGeom prst="roundRect">
            <a:avLst>
              <a:gd name="adj" fmla="val 7273"/>
            </a:avLst>
          </a:prstGeom>
          <a:solidFill>
            <a:srgbClr val="F8FAFC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2880360"/>
            <a:ext cx="323697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Not only teacher reading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50392" y="3246120"/>
            <a:ext cx="3236976" cy="850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The dictating voice can be the teacher, a recording, a student, a pair, or even a group.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43400" y="2743200"/>
            <a:ext cx="3566160" cy="1508760"/>
          </a:xfrm>
          <a:prstGeom prst="roundRect">
            <a:avLst>
              <a:gd name="adj" fmla="val 7273"/>
            </a:avLst>
          </a:prstGeom>
          <a:solidFill>
            <a:srgbClr val="F8FAFC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07992" y="2880360"/>
            <a:ext cx="323697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Not only word-for-word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507992" y="3246120"/>
            <a:ext cx="3236976" cy="850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Learners can listen for gist, key words, errors, missing parts, pictures, colours or meaning chunks.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001000" y="2743200"/>
            <a:ext cx="3566160" cy="1508760"/>
          </a:xfrm>
          <a:prstGeom prst="roundRect">
            <a:avLst>
              <a:gd name="adj" fmla="val 7273"/>
            </a:avLst>
          </a:prstGeom>
          <a:solidFill>
            <a:srgbClr val="F8FAFC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5592" y="2880360"/>
            <a:ext cx="323697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Not only writing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165592" y="3246120"/>
            <a:ext cx="3236976" cy="850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Many versions lead naturally to speaking, pronunciation, reconstruction and peer checking.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A8691"/>
                </a:solidFill>
              </a:rPr>
              <a:t>BEREKET ELT Archive  |  Dictation in ELT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Halis Bereket’s 3-listening model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1155680" cy="0"/>
          </a:xfrm>
          <a:prstGeom prst="line">
            <a:avLst/>
          </a:prstGeom>
          <a:noFill/>
          <a:ln w="12700">
            <a:solidFill>
              <a:srgbClr val="F28E2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280160"/>
            <a:ext cx="3291840" cy="2194560"/>
          </a:xfrm>
          <a:prstGeom prst="roundRect">
            <a:avLst>
              <a:gd name="adj" fmla="val 5000"/>
            </a:avLst>
          </a:prstGeom>
          <a:solidFill>
            <a:srgbClr val="EEF5FF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96112" y="1417320"/>
            <a:ext cx="296265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1. Listen only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96112" y="1783080"/>
            <a:ext cx="2962656" cy="1536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Students listen at normal speed and try to catch the general meaning. No writing yet.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434840" y="1280160"/>
            <a:ext cx="3291840" cy="2194560"/>
          </a:xfrm>
          <a:prstGeom prst="roundRect">
            <a:avLst>
              <a:gd name="adj" fmla="val 5000"/>
            </a:avLst>
          </a:prstGeom>
          <a:solidFill>
            <a:srgbClr val="FFF5E8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99432" y="1417320"/>
            <a:ext cx="296265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2. Listen and write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599432" y="1783080"/>
            <a:ext cx="2962656" cy="1536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Students listen again with pauses or breaks and write the sentences or chunks.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138160" y="1280160"/>
            <a:ext cx="3291840" cy="2194560"/>
          </a:xfrm>
          <a:prstGeom prst="roundRect">
            <a:avLst>
              <a:gd name="adj" fmla="val 5000"/>
            </a:avLst>
          </a:prstGeom>
          <a:solidFill>
            <a:srgbClr val="F7F9EE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02752" y="1417320"/>
            <a:ext cx="296265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3. Check and correct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302752" y="1783080"/>
            <a:ext cx="2962656" cy="1536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Students listen once more and correct their own work before comparing.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960120" y="4343400"/>
            <a:ext cx="102412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F3A5F"/>
                </a:solidFill>
              </a:rPr>
              <a:t>Seminar message: Dictation is not a punishment; it is a guided listening-and-noticing activity.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A8691"/>
                </a:solidFill>
              </a:rPr>
              <a:t>BEREKET ELT Archive  |  Dictation in ELT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classroom quiz sample: Listen and write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1155680" cy="0"/>
          </a:xfrm>
          <a:prstGeom prst="line">
            <a:avLst/>
          </a:prstGeom>
          <a:noFill/>
          <a:ln w="12700">
            <a:solidFill>
              <a:srgbClr val="F28E2B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00800" y="1554480"/>
            <a:ext cx="4937760" cy="1828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800" dirty="0">
                <a:solidFill>
                  <a:srgbClr val="263238"/>
                </a:solidFill>
              </a:rPr>
              <a:t>Students receive a short worksheet with numbered blanks.</a:t>
            </a:r>
            <a:endParaRPr lang="en-US" sz="1800" dirty="0"/>
          </a:p>
          <a:p>
            <a:r>
              <a:rPr lang="en-US" sz="1800" dirty="0">
                <a:solidFill>
                  <a:srgbClr val="263238"/>
                </a:solidFill>
              </a:rPr>
              <a:t>The audio is played in the 3-listening sequence.</a:t>
            </a:r>
            <a:endParaRPr lang="en-US" sz="1800" dirty="0"/>
          </a:p>
          <a:p>
            <a:r>
              <a:rPr lang="en-US" sz="1800" dirty="0">
                <a:solidFill>
                  <a:srgbClr val="263238"/>
                </a:solidFill>
              </a:rPr>
              <a:t>Checking becomes a learning stage, not just marking.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6400800" y="3840480"/>
            <a:ext cx="4846320" cy="1234440"/>
          </a:xfrm>
          <a:prstGeom prst="roundRect">
            <a:avLst>
              <a:gd name="adj" fmla="val 8889"/>
            </a:avLst>
          </a:prstGeom>
          <a:solidFill>
            <a:srgbClr val="EEF5FF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65392" y="3977640"/>
            <a:ext cx="451713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PowerPoint setting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565392" y="4343400"/>
            <a:ext cx="4517136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Start the sound on click, not automatically. This gives the presenter control before each listening stage.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A8691"/>
                </a:solidFill>
              </a:rPr>
              <a:t>BEREKET ELT Archive  |  Dictation in ELT</a:t>
            </a:r>
            <a:endParaRPr lang="en-US" sz="700" dirty="0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63005AD8-2DC8-40B8-ABC0-7F57EBFBA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429" y="2522535"/>
            <a:ext cx="602737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It's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Century Gothic" pitchFamily="34" charset="0"/>
                <a:ea typeface="Times New Roman" pitchFamily="18" charset="0"/>
                <a:cs typeface="Times New Roman" pitchFamily="18" charset="0"/>
              </a:rPr>
              <a:t>_____________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.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Century Gothic" pitchFamily="34" charset="0"/>
                <a:ea typeface="Times New Roman" pitchFamily="18" charset="0"/>
                <a:cs typeface="Times New Roman" pitchFamily="18" charset="0"/>
              </a:rPr>
              <a:t>_____________ _____________ _____________ _____________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. 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It's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entury Gothic" pitchFamily="34" charset="0"/>
                <a:ea typeface="Times New Roman" pitchFamily="18" charset="0"/>
                <a:cs typeface="Times New Roman" pitchFamily="18" charset="0"/>
              </a:rPr>
              <a:t>_____________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.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entury Gothic" pitchFamily="34" charset="0"/>
                <a:ea typeface="Times New Roman" pitchFamily="18" charset="0"/>
                <a:cs typeface="Times New Roman" pitchFamily="18" charset="0"/>
              </a:rPr>
              <a:t>_____________ _____________ _____________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. 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It's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Century Gothic" pitchFamily="34" charset="0"/>
                <a:ea typeface="Times New Roman" pitchFamily="18" charset="0"/>
                <a:cs typeface="Times New Roman" pitchFamily="18" charset="0"/>
              </a:rPr>
              <a:t>_____________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.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Century Gothic" pitchFamily="34" charset="0"/>
                <a:ea typeface="Times New Roman" pitchFamily="18" charset="0"/>
                <a:cs typeface="Times New Roman" pitchFamily="18" charset="0"/>
              </a:rPr>
              <a:t>_____________ _____________ _____________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. 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It's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entury Gothic" pitchFamily="34" charset="0"/>
                <a:ea typeface="Times New Roman" pitchFamily="18" charset="0"/>
                <a:cs typeface="Times New Roman" pitchFamily="18" charset="0"/>
              </a:rPr>
              <a:t>_____________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.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entury Gothic" pitchFamily="34" charset="0"/>
                <a:ea typeface="Times New Roman" pitchFamily="18" charset="0"/>
                <a:cs typeface="Times New Roman" pitchFamily="18" charset="0"/>
              </a:rPr>
              <a:t>_____________ _____________ _____________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. 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It's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Century Gothic" pitchFamily="34" charset="0"/>
                <a:ea typeface="Times New Roman" pitchFamily="18" charset="0"/>
                <a:cs typeface="Times New Roman" pitchFamily="18" charset="0"/>
              </a:rPr>
              <a:t>_____________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.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Century Gothic" pitchFamily="34" charset="0"/>
                <a:ea typeface="Times New Roman" pitchFamily="18" charset="0"/>
                <a:cs typeface="Times New Roman" pitchFamily="18" charset="0"/>
              </a:rPr>
              <a:t>_____________ _____________ _____________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. 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It's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entury Gothic" pitchFamily="34" charset="0"/>
                <a:ea typeface="Times New Roman" pitchFamily="18" charset="0"/>
                <a:cs typeface="Times New Roman" pitchFamily="18" charset="0"/>
              </a:rPr>
              <a:t>_____________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.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entury Gothic" pitchFamily="34" charset="0"/>
                <a:ea typeface="Times New Roman" pitchFamily="18" charset="0"/>
                <a:cs typeface="Times New Roman" pitchFamily="18" charset="0"/>
              </a:rPr>
              <a:t>_____________ _____________ _____________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entury Gothic" pitchFamily="34" charset="0"/>
                <a:ea typeface="Times New Roman" pitchFamily="18" charset="0"/>
                <a:cs typeface="Calibri" pitchFamily="34" charset="0"/>
              </a:rPr>
              <a:t>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20ADBA-7E7F-41DF-B1B9-BCD47F87F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60" y="1770461"/>
            <a:ext cx="5105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entury Gothic" pitchFamily="34" charset="0"/>
                <a:ea typeface="Times New Roman" pitchFamily="18" charset="0"/>
                <a:cs typeface="Times New Roman" pitchFamily="18" charset="0"/>
              </a:rPr>
              <a:t>Name, Surname: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entury Gothic" pitchFamily="34" charset="0"/>
                <a:ea typeface="Times New Roman" pitchFamily="18" charset="0"/>
                <a:cs typeface="Times New Roman" pitchFamily="18" charset="0"/>
              </a:rPr>
              <a:t>Listen and write. </a:t>
            </a:r>
            <a:r>
              <a:rPr lang="en-US" b="1" dirty="0">
                <a:solidFill>
                  <a:srgbClr val="FF0000"/>
                </a:solidFill>
              </a:rPr>
              <a:t>(Quiz 10) 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10">
            <a:hlinkClick r:id="" action="ppaction://media"/>
            <a:extLst>
              <a:ext uri="{FF2B5EF4-FFF2-40B4-BE49-F238E27FC236}">
                <a16:creationId xmlns:a16="http://schemas.microsoft.com/office/drawing/2014/main" id="{C4C98D64-14DF-44EC-968B-CEBE556827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43500" y="1536192"/>
            <a:ext cx="731520" cy="731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998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to prepare a Listening Dictation sample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1155680" cy="0"/>
          </a:xfrm>
          <a:prstGeom prst="line">
            <a:avLst/>
          </a:prstGeom>
          <a:noFill/>
          <a:ln w="12700">
            <a:solidFill>
              <a:srgbClr val="F28E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85800" y="1188720"/>
            <a:ext cx="5486400" cy="3840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sz="1700" dirty="0"/>
              <a:t>Choose 6-10 short target sentences from a familiar text or audio.</a:t>
            </a:r>
          </a:p>
          <a:p>
            <a:r>
              <a:rPr sz="1700" b="1" dirty="0"/>
              <a:t>First listening: </a:t>
            </a:r>
            <a:r>
              <a:rPr sz="1700" dirty="0"/>
              <a:t>natural and uninterrupted - listen only.</a:t>
            </a:r>
          </a:p>
          <a:p>
            <a:r>
              <a:rPr sz="1700" b="1" dirty="0"/>
              <a:t>Second listening: </a:t>
            </a:r>
            <a:r>
              <a:rPr sz="1700" dirty="0"/>
              <a:t>use pauses (about 12 seconds in the original version) so learners can write.</a:t>
            </a:r>
          </a:p>
          <a:p>
            <a:r>
              <a:rPr sz="1700" b="1" dirty="0"/>
              <a:t>Third listening: </a:t>
            </a:r>
            <a:r>
              <a:rPr sz="1700" dirty="0"/>
              <a:t>check and correct; pause if careful correction is needed.</a:t>
            </a:r>
          </a:p>
          <a:p>
            <a:r>
              <a:rPr sz="1700" dirty="0"/>
              <a:t>Earlier Cool Edit version: about 10 seconds silence + a brief warning cue before writing.</a:t>
            </a:r>
          </a:p>
        </p:txBody>
      </p:sp>
      <p:sp>
        <p:nvSpPr>
          <p:cNvPr id="9" name="Text 6"/>
          <p:cNvSpPr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A8691"/>
                </a:solidFill>
              </a:rPr>
              <a:t>BEREKET ELT Archive  |  Dictation in ELT</a:t>
            </a:r>
            <a:endParaRPr lang="en-US" sz="700" dirty="0"/>
          </a:p>
        </p:txBody>
      </p:sp>
      <p:pic>
        <p:nvPicPr>
          <p:cNvPr id="10" name="Picture 9" descr="cool_edit_waveform.png"/>
          <p:cNvPicPr>
            <a:picLocks noChangeAspect="1"/>
          </p:cNvPicPr>
          <p:nvPr/>
        </p:nvPicPr>
        <p:blipFill rotWithShape="1">
          <a:blip r:embed="rId3"/>
          <a:srcRect t="6483"/>
          <a:stretch/>
        </p:blipFill>
        <p:spPr>
          <a:xfrm>
            <a:off x="6422007" y="1338606"/>
            <a:ext cx="5125825" cy="282191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Classroom-tested application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1155680" cy="0"/>
          </a:xfrm>
          <a:prstGeom prst="line">
            <a:avLst/>
          </a:prstGeom>
          <a:noFill/>
          <a:ln w="12700">
            <a:solidFill>
              <a:srgbClr val="F28E2B"/>
            </a:solidFill>
            <a:prstDash val="solid"/>
          </a:ln>
        </p:spPr>
      </p:sp>
      <p:pic>
        <p:nvPicPr>
          <p:cNvPr id="4" name="Image 0" descr="/mnt/data/dictation_work/blurred/IMAG0047.JPG"/>
          <p:cNvPicPr>
            <a:picLocks noChangeAspect="1"/>
          </p:cNvPicPr>
          <p:nvPr/>
        </p:nvPicPr>
        <p:blipFill>
          <a:blip r:embed="rId3"/>
          <a:srcRect t="4386" b="4386"/>
          <a:stretch/>
        </p:blipFill>
        <p:spPr>
          <a:xfrm>
            <a:off x="640080" y="1143000"/>
            <a:ext cx="3474720" cy="2377440"/>
          </a:xfrm>
          <a:prstGeom prst="rect">
            <a:avLst/>
          </a:prstGeom>
        </p:spPr>
      </p:pic>
      <p:pic>
        <p:nvPicPr>
          <p:cNvPr id="5" name="Image 1" descr="/mnt/data/dictation_work/blurred/IMAG0052.JPG"/>
          <p:cNvPicPr>
            <a:picLocks noChangeAspect="1"/>
          </p:cNvPicPr>
          <p:nvPr/>
        </p:nvPicPr>
        <p:blipFill>
          <a:blip r:embed="rId4"/>
          <a:srcRect t="4386" b="4386"/>
          <a:stretch/>
        </p:blipFill>
        <p:spPr>
          <a:xfrm>
            <a:off x="4343400" y="1143000"/>
            <a:ext cx="3474720" cy="2377440"/>
          </a:xfrm>
          <a:prstGeom prst="rect">
            <a:avLst/>
          </a:prstGeom>
        </p:spPr>
      </p:pic>
      <p:pic>
        <p:nvPicPr>
          <p:cNvPr id="6" name="Image 2" descr="/mnt/data/dictation_work/blurred/IMAG0011.JPG"/>
          <p:cNvPicPr>
            <a:picLocks noChangeAspect="1"/>
          </p:cNvPicPr>
          <p:nvPr/>
        </p:nvPicPr>
        <p:blipFill>
          <a:blip r:embed="rId5"/>
          <a:srcRect t="4386" b="4386"/>
          <a:stretch/>
        </p:blipFill>
        <p:spPr>
          <a:xfrm>
            <a:off x="8046720" y="1143000"/>
            <a:ext cx="3474720" cy="237744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005840" y="3977640"/>
            <a:ext cx="1014984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263238"/>
                </a:solidFill>
              </a:rPr>
              <a:t>Real classroom photos can be used briefly to show that the activity was applied with university students. Faces should remain blurred or covered for public use.</a:t>
            </a:r>
            <a:endParaRPr lang="en-US" sz="2000" dirty="0"/>
          </a:p>
        </p:txBody>
      </p:sp>
      <p:sp>
        <p:nvSpPr>
          <p:cNvPr id="8" name="Text 3"/>
          <p:cNvSpPr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A8691"/>
                </a:solidFill>
              </a:rPr>
              <a:t>BEREKET ELT Archive  |  Dictation in ELT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Rolling and False Reading Dictation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1155680" cy="0"/>
          </a:xfrm>
          <a:prstGeom prst="line">
            <a:avLst/>
          </a:prstGeom>
          <a:noFill/>
          <a:ln w="12700">
            <a:solidFill>
              <a:srgbClr val="F28E2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280160"/>
            <a:ext cx="4937760" cy="1920240"/>
          </a:xfrm>
          <a:prstGeom prst="roundRect">
            <a:avLst>
              <a:gd name="adj" fmla="val 5714"/>
            </a:avLst>
          </a:prstGeom>
          <a:solidFill>
            <a:srgbClr val="F7F9EE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41832" y="1417320"/>
            <a:ext cx="460857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Rolling Dictation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41832" y="1783080"/>
            <a:ext cx="4608576" cy="12618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Learners hear a text or story with missing words. The recording/teacher reads twice without stopping; learners fill in gaps.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446520" y="1280160"/>
            <a:ext cx="4937760" cy="1920240"/>
          </a:xfrm>
          <a:prstGeom prst="roundRect">
            <a:avLst>
              <a:gd name="adj" fmla="val 5714"/>
            </a:avLst>
          </a:prstGeom>
          <a:solidFill>
            <a:srgbClr val="FFF5E8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611112" y="1417320"/>
            <a:ext cx="460857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False Reading Dictation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611112" y="1783080"/>
            <a:ext cx="4608576" cy="12618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The teacher tells a story, then retells it with wrong words. Students listen, stop the teacher and correct the mistakes.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1097280" y="3977640"/>
            <a:ext cx="9966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F3A5F"/>
                </a:solidFill>
              </a:rPr>
              <a:t>These versions connect dictation with vocabulary review, listening for detail and speaking correction.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A8691"/>
                </a:solidFill>
              </a:rPr>
              <a:t>BEREKET ELT Archive  |  Dictation in ELT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Fast Flash Dictation family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1155680" cy="0"/>
          </a:xfrm>
          <a:prstGeom prst="line">
            <a:avLst/>
          </a:prstGeom>
          <a:noFill/>
          <a:ln w="12700">
            <a:solidFill>
              <a:srgbClr val="F28E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3383280" cy="1828800"/>
          </a:xfrm>
          <a:prstGeom prst="roundRect">
            <a:avLst>
              <a:gd name="adj" fmla="val 6000"/>
            </a:avLst>
          </a:prstGeom>
          <a:solidFill>
            <a:srgbClr val="EEF5FF"/>
          </a:solidFill>
          <a:ln w="12700">
            <a:solidFill>
              <a:srgbClr val="D5DD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50392" y="1371600"/>
            <a:ext cx="305409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Pictures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0392" y="1737360"/>
            <a:ext cx="3054096" cy="11704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Show 10-15 pictures quickly; groups remember and list what they saw.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434840" y="1234440"/>
            <a:ext cx="3383280" cy="1828800"/>
          </a:xfrm>
          <a:prstGeom prst="roundRect">
            <a:avLst>
              <a:gd name="adj" fmla="val 6000"/>
            </a:avLst>
          </a:prstGeom>
          <a:solidFill>
            <a:srgbClr val="F7F9EE"/>
          </a:solidFill>
          <a:ln w="12700">
            <a:solidFill>
              <a:srgbClr val="D5DD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4599432" y="1371600"/>
            <a:ext cx="305409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Vocabulary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599432" y="1737360"/>
            <a:ext cx="3054096" cy="11704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Flash recently studied words from one lexical area.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183880" y="1234440"/>
            <a:ext cx="3383280" cy="1828800"/>
          </a:xfrm>
          <a:prstGeom prst="roundRect">
            <a:avLst>
              <a:gd name="adj" fmla="val 6000"/>
            </a:avLst>
          </a:prstGeom>
          <a:solidFill>
            <a:srgbClr val="FFF5E8"/>
          </a:solidFill>
          <a:ln w="12700">
            <a:solidFill>
              <a:srgbClr val="D5DD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348472" y="1371600"/>
            <a:ext cx="305409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Stories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348472" y="1737360"/>
            <a:ext cx="3054096" cy="11704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Connect flashed pictures into a short narrative.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2194560" y="3886200"/>
            <a:ext cx="7772400" cy="1143000"/>
          </a:xfrm>
          <a:prstGeom prst="roundRect">
            <a:avLst>
              <a:gd name="adj" fmla="val 9600"/>
            </a:avLst>
          </a:prstGeom>
          <a:solidFill>
            <a:srgbClr val="F8FAFC"/>
          </a:solidFill>
          <a:ln w="12700">
            <a:solidFill>
              <a:srgbClr val="D5DD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2359152" y="4023360"/>
            <a:ext cx="744321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r>
              <a:t>Text</a:t>
            </a:r>
          </a:p>
        </p:txBody>
      </p:sp>
      <p:sp>
        <p:nvSpPr>
          <p:cNvPr id="15" name="Text 13"/>
          <p:cNvSpPr/>
          <p:nvPr/>
        </p:nvSpPr>
        <p:spPr>
          <a:xfrm>
            <a:off x="2359152" y="4389120"/>
            <a:ext cx="7443216" cy="484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Flash chunks faster than learners can copy; they must catch meaning and structure.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A8691"/>
                </a:solidFill>
              </a:rPr>
              <a:t>BEREKET ELT Archive  |  Dictation in ELT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Colour Dictation and Picasso Dictation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1155680" cy="0"/>
          </a:xfrm>
          <a:prstGeom prst="line">
            <a:avLst/>
          </a:prstGeom>
          <a:noFill/>
          <a:ln w="12700">
            <a:solidFill>
              <a:srgbClr val="F28E2B"/>
            </a:solidFill>
            <a:prstDash val="solid"/>
          </a:ln>
        </p:spPr>
      </p:sp>
      <p:pic>
        <p:nvPicPr>
          <p:cNvPr id="4" name="Image 0" descr="/mnt/data/dictation_work/renders/colo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996" y="1097280"/>
            <a:ext cx="3234807" cy="4572000"/>
          </a:xfrm>
          <a:prstGeom prst="rect">
            <a:avLst/>
          </a:prstGeom>
        </p:spPr>
      </p:pic>
      <p:pic>
        <p:nvPicPr>
          <p:cNvPr id="5" name="Image 1" descr="/mnt/data/dictation_work/renders/picass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5076" y="1097280"/>
            <a:ext cx="3234807" cy="45720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77240" y="5897880"/>
            <a:ext cx="10698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3A5F"/>
                </a:solidFill>
              </a:rPr>
              <a:t>Visual dictations reduce anxiety and make instructions meaningful, especially with young learners.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A8691"/>
                </a:solidFill>
              </a:rPr>
              <a:t>BEREKET ELT Archive  |  Dictation in ELT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Shouting Dictation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1155680" cy="0"/>
          </a:xfrm>
          <a:prstGeom prst="line">
            <a:avLst/>
          </a:prstGeom>
          <a:noFill/>
          <a:ln w="12700">
            <a:solidFill>
              <a:srgbClr val="F28E2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280160"/>
            <a:ext cx="4572000" cy="1645920"/>
          </a:xfrm>
          <a:prstGeom prst="roundRect">
            <a:avLst>
              <a:gd name="adj" fmla="val 6667"/>
            </a:avLst>
          </a:prstGeom>
          <a:solidFill>
            <a:srgbClr val="EEF5FF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96112" y="1417320"/>
            <a:ext cx="424281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Pair-work structure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96112" y="1783080"/>
            <a:ext cx="4242816" cy="9875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Two students have different versions of the same text. Each one dictates missing parts to the other.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400800" y="1280160"/>
            <a:ext cx="4572000" cy="1645920"/>
          </a:xfrm>
          <a:prstGeom prst="roundRect">
            <a:avLst>
              <a:gd name="adj" fmla="val 6667"/>
            </a:avLst>
          </a:prstGeom>
          <a:solidFill>
            <a:srgbClr val="FFF5E8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65392" y="1417320"/>
            <a:ext cx="424281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Classroom effect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565392" y="1783080"/>
            <a:ext cx="4242816" cy="9875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Learners listen carefully, speak clearly and negotiate meaning. It can be lively but purposeful.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914400" y="3840480"/>
            <a:ext cx="1024128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F3A5F"/>
                </a:solidFill>
              </a:rPr>
              <a:t>Teacher reminder: a lively classroom is not a noisy classroom; the activity needs clear rules, distance and a time limit.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A8691"/>
                </a:solidFill>
              </a:rPr>
              <a:t>BEREKET ELT Archive  |  Dictation in ELT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Dictogloss, Mistakes and Bad Cold Dictation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1155680" cy="0"/>
          </a:xfrm>
          <a:prstGeom prst="line">
            <a:avLst/>
          </a:prstGeom>
          <a:noFill/>
          <a:ln w="12700">
            <a:solidFill>
              <a:srgbClr val="F28E2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188720"/>
            <a:ext cx="3474720" cy="2103120"/>
          </a:xfrm>
          <a:prstGeom prst="roundRect">
            <a:avLst>
              <a:gd name="adj" fmla="val 5217"/>
            </a:avLst>
          </a:prstGeom>
          <a:solidFill>
            <a:srgbClr val="F7F9EE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25880"/>
            <a:ext cx="314553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Dictogloss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3145536" cy="1444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Learners listen for general meaning, take notes, reconstruct the text and compare with the original.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343400" y="1188720"/>
            <a:ext cx="3474720" cy="2103120"/>
          </a:xfrm>
          <a:prstGeom prst="roundRect">
            <a:avLst>
              <a:gd name="adj" fmla="val 5217"/>
            </a:avLst>
          </a:prstGeom>
          <a:solidFill>
            <a:srgbClr val="FFF5E8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07992" y="1325880"/>
            <a:ext cx="314553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Mistakes Dictation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507992" y="1691640"/>
            <a:ext cx="3145536" cy="1444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Students correct grammar or meaning errors in a dictated or printed text.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001000" y="1188720"/>
            <a:ext cx="3474720" cy="2103120"/>
          </a:xfrm>
          <a:prstGeom prst="roundRect">
            <a:avLst>
              <a:gd name="adj" fmla="val 5217"/>
            </a:avLst>
          </a:prstGeom>
          <a:solidFill>
            <a:srgbClr val="EEF5FF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5592" y="1325880"/>
            <a:ext cx="314553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Bad Cold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165592" y="1691640"/>
            <a:ext cx="3145536" cy="1444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The teacher “loses” a word by coughing or sneezing; learners choose a sensible word to fit the gap.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1097280" y="4206240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F3A5F"/>
                </a:solidFill>
              </a:rPr>
              <a:t>These variations turn dictation into problem solving, reconstruction and creative language use.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A8691"/>
                </a:solidFill>
              </a:rPr>
              <a:t>BEREKET ELT Archive  |  Dictation in ELT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Running / Wall Dictation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1155680" cy="0"/>
          </a:xfrm>
          <a:prstGeom prst="line">
            <a:avLst/>
          </a:prstGeom>
          <a:noFill/>
          <a:ln w="12700">
            <a:solidFill>
              <a:srgbClr val="F28E2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143000"/>
            <a:ext cx="3383280" cy="1828800"/>
          </a:xfrm>
          <a:prstGeom prst="roundRect">
            <a:avLst>
              <a:gd name="adj" fmla="val 6000"/>
            </a:avLst>
          </a:prstGeom>
          <a:solidFill>
            <a:srgbClr val="EEF5FF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96112" y="1280160"/>
            <a:ext cx="305409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Set-up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96112" y="1645920"/>
            <a:ext cx="3054096" cy="11704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Stick short texts on the wall or board. Divide the class into teams. Each team has a secretary.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434840" y="1143000"/>
            <a:ext cx="3383280" cy="1828800"/>
          </a:xfrm>
          <a:prstGeom prst="roundRect">
            <a:avLst>
              <a:gd name="adj" fmla="val 6000"/>
            </a:avLst>
          </a:prstGeom>
          <a:solidFill>
            <a:srgbClr val="F7F9EE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99432" y="1280160"/>
            <a:ext cx="305409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Action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599432" y="1645920"/>
            <a:ext cx="3054096" cy="11704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Runners read a sentence, keep it in mind and dictate it to the secretary.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138160" y="1143000"/>
            <a:ext cx="3383280" cy="1828800"/>
          </a:xfrm>
          <a:prstGeom prst="roundRect">
            <a:avLst>
              <a:gd name="adj" fmla="val 6000"/>
            </a:avLst>
          </a:prstGeom>
          <a:solidFill>
            <a:srgbClr val="FFF5E8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02752" y="1280160"/>
            <a:ext cx="305409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Focus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302752" y="1645920"/>
            <a:ext cx="3054096" cy="11704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Writing, memory, pronunciation and teamwork are all active at the same time.</a:t>
            </a:r>
            <a:endParaRPr lang="en-US" sz="1250" dirty="0"/>
          </a:p>
        </p:txBody>
      </p:sp>
      <p:pic>
        <p:nvPicPr>
          <p:cNvPr id="13" name="Image 0" descr="/mnt/data/dictation_work/blurred/IMAG0020.JPG"/>
          <p:cNvPicPr>
            <a:picLocks noChangeAspect="1"/>
          </p:cNvPicPr>
          <p:nvPr/>
        </p:nvPicPr>
        <p:blipFill>
          <a:blip r:embed="rId3"/>
          <a:srcRect t="28495" b="28495"/>
          <a:stretch/>
        </p:blipFill>
        <p:spPr>
          <a:xfrm>
            <a:off x="3291840" y="3657600"/>
            <a:ext cx="5669280" cy="18288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A8691"/>
                </a:solidFill>
              </a:rPr>
              <a:t>BEREKET ELT Archive  |  Dictation in ELT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Practical teacher tips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1155680" cy="0"/>
          </a:xfrm>
          <a:prstGeom prst="line">
            <a:avLst/>
          </a:prstGeom>
          <a:noFill/>
          <a:ln w="12700">
            <a:solidFill>
              <a:srgbClr val="F28E2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1143000"/>
            <a:ext cx="10607040" cy="4297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2000" dirty="0">
                <a:solidFill>
                  <a:srgbClr val="263238"/>
                </a:solidFill>
              </a:rPr>
              <a:t>Explain the purpose before starting.</a:t>
            </a:r>
            <a:endParaRPr lang="en-US" sz="2000" dirty="0"/>
          </a:p>
          <a:p>
            <a:r>
              <a:rPr lang="en-US" sz="2000" b="1" dirty="0">
                <a:solidFill>
                  <a:srgbClr val="263238"/>
                </a:solidFill>
              </a:rPr>
              <a:t>Grade the text carefully: </a:t>
            </a:r>
            <a:r>
              <a:rPr lang="en-US" sz="2000" dirty="0">
                <a:solidFill>
                  <a:srgbClr val="263238"/>
                </a:solidFill>
              </a:rPr>
              <a:t>too hard becomes stressful.</a:t>
            </a:r>
            <a:endParaRPr lang="en-US" sz="2000" dirty="0"/>
          </a:p>
          <a:p>
            <a:r>
              <a:rPr lang="en-US" sz="2000" dirty="0">
                <a:solidFill>
                  <a:srgbClr val="263238"/>
                </a:solidFill>
              </a:rPr>
              <a:t>Read or play at natural speed. Avoid isolated word units.</a:t>
            </a:r>
            <a:endParaRPr lang="en-US" sz="2000" dirty="0"/>
          </a:p>
          <a:p>
            <a:r>
              <a:rPr lang="en-US" sz="2000" dirty="0">
                <a:solidFill>
                  <a:srgbClr val="263238"/>
                </a:solidFill>
              </a:rPr>
              <a:t>Use sense groups when pausing.</a:t>
            </a:r>
            <a:endParaRPr lang="en-US" sz="2000" dirty="0"/>
          </a:p>
          <a:p>
            <a:r>
              <a:rPr lang="en-US" sz="2000" dirty="0">
                <a:solidFill>
                  <a:srgbClr val="263238"/>
                </a:solidFill>
              </a:rPr>
              <a:t>Let students notice and correct their own errors.</a:t>
            </a:r>
            <a:endParaRPr lang="en-US" sz="2000" dirty="0"/>
          </a:p>
          <a:p>
            <a:r>
              <a:rPr lang="en-US" sz="2000" dirty="0">
                <a:solidFill>
                  <a:srgbClr val="263238"/>
                </a:solidFill>
              </a:rPr>
              <a:t>Use short activities often rather than long activities rarely.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A8691"/>
                </a:solidFill>
              </a:rPr>
              <a:t>BEREKET ELT Archive  |  Dictation in ELT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Suggested seminar flow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1155680" cy="0"/>
          </a:xfrm>
          <a:prstGeom prst="line">
            <a:avLst/>
          </a:prstGeom>
          <a:noFill/>
          <a:ln w="12700">
            <a:solidFill>
              <a:srgbClr val="F28E2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097280"/>
            <a:ext cx="2560320" cy="1417320"/>
          </a:xfrm>
          <a:prstGeom prst="roundRect">
            <a:avLst>
              <a:gd name="adj" fmla="val 7742"/>
            </a:avLst>
          </a:prstGeom>
          <a:solidFill>
            <a:srgbClr val="F8FAFC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96112" y="1234440"/>
            <a:ext cx="223113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1. Warm-up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96112" y="1600200"/>
            <a:ext cx="2231136" cy="7589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What do teachers remember about dictation?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429000" y="1097280"/>
            <a:ext cx="2560320" cy="1417320"/>
          </a:xfrm>
          <a:prstGeom prst="roundRect">
            <a:avLst>
              <a:gd name="adj" fmla="val 7742"/>
            </a:avLst>
          </a:prstGeom>
          <a:solidFill>
            <a:srgbClr val="F8FAFC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593592" y="1234440"/>
            <a:ext cx="223113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2. Method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593592" y="1600200"/>
            <a:ext cx="2231136" cy="7589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Why dictation can support listening and accuracy.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126480" y="1097280"/>
            <a:ext cx="2560320" cy="1417320"/>
          </a:xfrm>
          <a:prstGeom prst="roundRect">
            <a:avLst>
              <a:gd name="adj" fmla="val 7742"/>
            </a:avLst>
          </a:prstGeom>
          <a:solidFill>
            <a:srgbClr val="F8FAFC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91072" y="1234440"/>
            <a:ext cx="223113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3. Demo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291072" y="1600200"/>
            <a:ext cx="2231136" cy="7589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Run the 3-listening sample with participants.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823960" y="1097280"/>
            <a:ext cx="2560320" cy="1417320"/>
          </a:xfrm>
          <a:prstGeom prst="roundRect">
            <a:avLst>
              <a:gd name="adj" fmla="val 7742"/>
            </a:avLst>
          </a:prstGeom>
          <a:solidFill>
            <a:srgbClr val="F8FAFC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988552" y="1234440"/>
            <a:ext cx="223113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4. Variations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988552" y="1600200"/>
            <a:ext cx="2231136" cy="7589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Show selected activity types with short examples.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1965960" y="3749040"/>
            <a:ext cx="3566160" cy="1417320"/>
          </a:xfrm>
          <a:prstGeom prst="roundRect">
            <a:avLst>
              <a:gd name="adj" fmla="val 7742"/>
            </a:avLst>
          </a:prstGeom>
          <a:solidFill>
            <a:srgbClr val="EEF5FF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130552" y="3886200"/>
            <a:ext cx="323697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5. Design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2130552" y="4251960"/>
            <a:ext cx="3236976" cy="7589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Participants adapt one dictation activity for their class.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720840" y="3749040"/>
            <a:ext cx="3566160" cy="1417320"/>
          </a:xfrm>
          <a:prstGeom prst="roundRect">
            <a:avLst>
              <a:gd name="adj" fmla="val 7742"/>
            </a:avLst>
          </a:prstGeom>
          <a:solidFill>
            <a:srgbClr val="FFF5E8"/>
          </a:solidFill>
          <a:ln w="12700">
            <a:solidFill>
              <a:srgbClr val="D5DDE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85432" y="3886200"/>
            <a:ext cx="3236976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F3A5F"/>
                </a:solidFill>
              </a:rPr>
              <a:t>6. Share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885432" y="4251960"/>
            <a:ext cx="3236976" cy="7589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63238"/>
                </a:solidFill>
              </a:rPr>
              <a:t>Pairs/groups present their activity idea.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502920" y="6519672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A8691"/>
                </a:solidFill>
              </a:rPr>
              <a:t>BEREKET ELT Archive  |  Dictation in ELT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F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097280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Keep in mind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280160" y="2148840"/>
            <a:ext cx="9692640" cy="10058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FFFFF"/>
                </a:solidFill>
              </a:rPr>
              <a:t>Dictation becomes powerful when learners listen with a purpose, write with attention, and check with understanding.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108960" y="4983480"/>
            <a:ext cx="594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EDC948"/>
                </a:solidFill>
              </a:rPr>
              <a:t>BEREKET ELT Archive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108960" y="5440680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</a:rPr>
              <a:t>bereketeltarchive.com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1106</Words>
  <Application>Microsoft Office PowerPoint</Application>
  <PresentationFormat>Widescreen</PresentationFormat>
  <Paragraphs>145</Paragraphs>
  <Slides>16</Slides>
  <Notes>16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Century Gothic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BEREKET ELT Archive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Dictation in ELT</dc:title>
  <dc:subject>Using Dictation in ELT</dc:subject>
  <dc:creator>Halis Bereket</dc:creator>
  <cp:lastModifiedBy>test</cp:lastModifiedBy>
  <cp:revision>4</cp:revision>
  <dcterms:created xsi:type="dcterms:W3CDTF">2026-09-23T17:52:44Z</dcterms:created>
  <dcterms:modified xsi:type="dcterms:W3CDTF">2026-09-24T12:32:57Z</dcterms:modified>
</cp:coreProperties>
</file>