
<file path=[Content_Types].xml><?xml version="1.0" encoding="utf-8"?>
<Types xmlns="http://schemas.openxmlformats.org/package/2006/content-types"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</p:sldIdLst>
  <p:sldSz cx="15240000" cy="85725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1" d="100"/>
          <a:sy n="51" d="100"/>
        </p:scale>
        <p:origin x="74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"/>
          <p:cNvSpPr>
            <a:spLocks noGrp="1"/>
          </p:cNvSpPr>
          <p:nvPr>
            <p:ph type="hdr" sz="quarter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" name="Date Placeholder"/>
          <p:cNvSpPr>
            <a:spLocks noGrp="1"/>
          </p:cNvSpPr>
          <p:nvPr>
            <p:ph type="dt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" name="Slide Image Placeholder"/>
          <p:cNvSpPr>
            <a:spLocks noGrp="1" noRot="1" noChangeAspect="1"/>
          </p:cNvSpPr>
          <p:nvPr>
            <p:ph type="sldImg" idx="2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" name="Notes Placeholder"/>
          <p:cNvSpPr>
            <a:spLocks noGrp="1"/>
          </p:cNvSpPr>
          <p:nvPr>
            <p:ph type="body" sz="quarter" idx="3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" name="Footer Placeholder"/>
          <p:cNvSpPr>
            <a:spLocks noGrp="1"/>
          </p:cNvSpPr>
          <p:nvPr>
            <p:ph type="ftr" sz="quarter" idx="4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" name="Slide Number Placeholder"/>
          <p:cNvSpPr>
            <a:spLocks noGrp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/>
    </a:lvl1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original episode 1 narration and text supplied in story_8episodes(2).zip. Illustration reused from the corresponding story presentation.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original episode 1 narration and text supplied in story_8episodes(2).zip. Illustration reused from the corresponding story presentation. Invite full spoken answers. Accept accurate paraphrases. For opinion and imagination questions, accept different answers supported by a reason.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original episode 1 narration and text supplied in story_8episodes(2).zip. Illustration reused from the corresponding story presentation. Invite full spoken answers. Accept accurate paraphrases. For opinion and imagination questions, accept different answers supported by a reason.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original episode 1 narration and text supplied in story_8episodes(2).zip. Illustration reused from the corresponding story presentation. Invite full spoken answers. Accept accurate paraphrases. For opinion and imagination questions, accept different answers supported by a reason.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original episode 2 narration and text supplied in story_8episodes(2).zip. Illustration reused from the corresponding story presentation. Invite full spoken answers. Accept accurate paraphrases. For opinion and imagination questions, accept different answers supported by a reason.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original episode 2 narration and text supplied in story_8episodes(2).zip. Illustration reused from the corresponding story presentation. Invite full spoken answers. Accept accurate paraphrases. For opinion and imagination questions, accept different answers supported by a reason.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original episode 2 narration and text supplied in story_8episodes(2).zip. Illustration reused from the corresponding story presentation. Invite full spoken answers. Accept accurate paraphrases. For opinion and imagination questions, accept different answers supported by a reason.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original episode 3 narration and text supplied in story_8episodes(2).zip. Illustration reused from the corresponding story presentation. Invite full spoken answers. Accept accurate paraphrases. For opinion and imagination questions, accept different answers supported by a reason.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original episode 3 narration and text supplied in story_8episodes(2).zip. Illustration reused from the corresponding story presentation. Invite full spoken answers. Accept accurate paraphrases. For opinion and imagination questions, accept different answers supported by a reason.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original episode 3 narration and text supplied in story_8episodes(2).zip. Illustration reused from the corresponding story presentation. Invite full spoken answers. Accept accurate paraphrases. For opinion and imagination questions, accept different answers supported by a reason.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original episode 4 narration and text supplied in story_8episodes(2).zip. Illustration reused from the corresponding story presentation. Invite full spoken answers. Accept accurate paraphrases. For opinion and imagination questions, accept different answers supported by a reason.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original episode 4 narration and text supplied in story_8episodes(2).zip. Illustration reused from the corresponding story presentation. Invite full spoken answers. Accept accurate paraphrases. For opinion and imagination questions, accept different answers supported by a reason.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original episode 4 narration and text supplied in story_8episodes(2).zip. Illustration reused from the corresponding story presentation. Invite full spoken answers. Accept accurate paraphrases. For opinion and imagination questions, accept different answers supported by a reason.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original episode 5 narration and text supplied in story_8episodes(2).zip. Illustration reused from the corresponding story presentation. Invite full spoken answers. Accept accurate paraphrases. For opinion and imagination questions, accept different answers supported by a reason.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original episode 5 narration and text supplied in story_8episodes(2).zip. Illustration reused from the corresponding story presentation. Invite full spoken answers. Accept accurate paraphrases. For opinion and imagination questions, accept different answers supported by a reason.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original episode 5 narration and text supplied in story_8episodes(2).zip. Illustration reused from the corresponding story presentation. Invite full spoken answers. Accept accurate paraphrases. For opinion and imagination questions, accept different answers supported by a reason.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original episode 6 narration and text supplied in story_8episodes(2).zip. Illustration reused from the corresponding story presentation. Invite full spoken answers. Accept accurate paraphrases. For opinion and imagination questions, accept different answers supported by a reason.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original episode 6 narration and text supplied in story_8episodes(2).zip. Illustration reused from the corresponding story presentation. Invite full spoken answers. Accept accurate paraphrases. For opinion and imagination questions, accept different answers supported by a reason.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original episode 6 narration and text supplied in story_8episodes(2).zip. Illustration reused from the corresponding story presentation. Invite full spoken answers. Accept accurate paraphrases. For opinion and imagination questions, accept different answers supported by a reason.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original episode 7 narration and text supplied in story_8episodes(2).zip. Illustration reused from the corresponding story presentation. Invite full spoken answers. Accept accurate paraphrases. For opinion and imagination questions, accept different answers supported by a reason.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original episode 7 narration and text supplied in story_8episodes(2).zip. Illustration reused from the corresponding story presentation. Invite full spoken answers. Accept accurate paraphrases. For opinion and imagination questions, accept different answers supported by a reason.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original episode 7 narration and text supplied in story_8episodes(2).zip. Illustration reused from the corresponding story presentation. Invite full spoken answers. Accept accurate paraphrases. For opinion and imagination questions, accept different answers supported by a reason.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original episode 8 narration and text supplied in story_8episodes(2).zip. Illustration reused from the corresponding story presentation. Invite full spoken answers. Accept accurate paraphrases. For opinion and imagination questions, accept different answers supported by a reason.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original episode 8 narration and text supplied in story_8episodes(2).zip. Illustration reused from the corresponding story presentation. Invite full spoken answers. Accept accurate paraphrases. For opinion and imagination questions, accept different answers supported by a reason.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original episode 8 narration and text supplied in story_8episodes(2).zip. Illustration reused from the corresponding story presentation. Invite full spoken answers. Accept accurate paraphrases. For opinion and imagination questions, accept different answers supported by a reason.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original episode 1 narration and text supplied in story_8episodes(2).zip. Illustration reused from the corresponding story presentation.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original episode 2 narration and text supplied in story_8episodes(2).zip. Illustration reused from the corresponding story presentation.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original episode 3 narration and text supplied in story_8episodes(2).zip. Illustration reused from the corresponding story presentation.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original episode 4 narration and text supplied in story_8episodes(2).zip. Illustration reused from the corresponding story presentation.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original episode 5 narration and text supplied in story_8episodes(2).zip. Illustration reused from the corresponding story presentation.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original episode 6 narration and text supplied in story_8episodes(2).zip. Illustration reused from the corresponding story presentation.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original episode 7 narration and text supplied in story_8episodes(2).zip. Illustration reused from the corresponding story presentation.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original episode 8 narration and text supplied in story_8episodes(2).zip. Illustration reused from the corresponding story presentation.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DCC6BD65-F99D-4A49-9521-5D642F54A7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3238500"/>
            <a:ext cx="12192000" cy="123825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ctr">
            <a:normAutofit/>
          </a:bodyPr>
          <a:lstStyle>
            <a:defPPr algn="ctr">
              <a:defRPr sz="60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60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60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60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60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60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60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60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60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60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  <p:sp>
        <p:nvSpPr>
          <p:cNvPr id="2" name="Subtitle">
            <a:extLst>
              <a:ext uri="{FF2B5EF4-FFF2-40B4-BE49-F238E27FC236}">
                <a16:creationId xmlns:a16="http://schemas.microsoft.com/office/drawing/2014/main" id="{64C66255-76BA-4124-96BD-B50D8B5F901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0" y="4714875"/>
            <a:ext cx="10668000" cy="9525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ctr">
            <a:normAutofit/>
          </a:bodyPr>
          <a:lstStyle>
            <a:defPPr algn="ctr">
              <a:defRPr sz="2625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625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625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625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625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625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625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625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625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625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ction title">
            <a:extLst>
              <a:ext uri="{FF2B5EF4-FFF2-40B4-BE49-F238E27FC236}">
                <a16:creationId xmlns:a16="http://schemas.microsoft.com/office/drawing/2014/main" id="{7C20A66A-CB68-4AF6-8FD8-CE68283FC6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3571875"/>
            <a:ext cx="12192000" cy="142875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ctr">
            <a:normAutofit/>
          </a:bodyPr>
          <a:lstStyle>
            <a:defPPr algn="ctr">
              <a:defRPr sz="525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525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525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525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525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525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525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525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525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525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Bo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0A8117E7-0598-47EE-AACE-842DB50537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7250" y="666750"/>
            <a:ext cx="13525500" cy="104775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4125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125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125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125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125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125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125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125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125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125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  <p:sp>
        <p:nvSpPr>
          <p:cNvPr id="2" name="Body">
            <a:extLst>
              <a:ext uri="{FF2B5EF4-FFF2-40B4-BE49-F238E27FC236}">
                <a16:creationId xmlns:a16="http://schemas.microsoft.com/office/drawing/2014/main" id="{AE5FE4D1-82B4-4AAF-98E3-4B9FD75C25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57250" y="2381250"/>
            <a:ext cx="13525500" cy="53340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2813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85750" indent="-285750" algn="l">
              <a:lnSpc>
                <a:spcPct val="110000"/>
              </a:lnSpc>
              <a:spcBef>
                <a:spcPts val="0"/>
              </a:spcBef>
              <a:spcAft>
                <a:spcPts val="1500"/>
              </a:spcAft>
              <a:buChar char="•"/>
              <a:defRPr sz="2813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666750" indent="-285750" algn="l">
              <a:lnSpc>
                <a:spcPct val="110000"/>
              </a:lnSpc>
              <a:spcBef>
                <a:spcPts val="0"/>
              </a:spcBef>
              <a:spcAft>
                <a:spcPts val="1500"/>
              </a:spcAft>
              <a:buChar char="•"/>
              <a:defRPr sz="2813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1047750" indent="-285750" algn="l">
              <a:lnSpc>
                <a:spcPct val="110000"/>
              </a:lnSpc>
              <a:spcBef>
                <a:spcPts val="0"/>
              </a:spcBef>
              <a:spcAft>
                <a:spcPts val="1500"/>
              </a:spcAft>
              <a:buChar char="•"/>
              <a:defRPr sz="2813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428750" indent="-285750" algn="l">
              <a:lnSpc>
                <a:spcPct val="110000"/>
              </a:lnSpc>
              <a:spcBef>
                <a:spcPts val="0"/>
              </a:spcBef>
              <a:spcAft>
                <a:spcPts val="1500"/>
              </a:spcAft>
              <a:buChar char="•"/>
              <a:defRPr sz="2813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09750" indent="-285750" algn="l">
              <a:lnSpc>
                <a:spcPct val="110000"/>
              </a:lnSpc>
              <a:spcBef>
                <a:spcPts val="0"/>
              </a:spcBef>
              <a:spcAft>
                <a:spcPts val="1500"/>
              </a:spcAft>
              <a:buChar char="•"/>
              <a:defRPr sz="2813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190750" indent="-285750" algn="l">
              <a:lnSpc>
                <a:spcPct val="110000"/>
              </a:lnSpc>
              <a:spcBef>
                <a:spcPts val="0"/>
              </a:spcBef>
              <a:spcAft>
                <a:spcPts val="1500"/>
              </a:spcAft>
              <a:buChar char="•"/>
              <a:defRPr sz="2813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571750" indent="-285750" algn="l">
              <a:lnSpc>
                <a:spcPct val="110000"/>
              </a:lnSpc>
              <a:spcBef>
                <a:spcPts val="0"/>
              </a:spcBef>
              <a:spcAft>
                <a:spcPts val="1500"/>
              </a:spcAft>
              <a:buChar char="•"/>
              <a:defRPr sz="2813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952750" indent="-285750" algn="l">
              <a:lnSpc>
                <a:spcPct val="110000"/>
              </a:lnSpc>
              <a:spcBef>
                <a:spcPts val="0"/>
              </a:spcBef>
              <a:spcAft>
                <a:spcPts val="1500"/>
              </a:spcAft>
              <a:buChar char="•"/>
              <a:defRPr sz="2813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333750" indent="-285750" algn="l">
              <a:lnSpc>
                <a:spcPct val="110000"/>
              </a:lnSpc>
              <a:spcBef>
                <a:spcPts val="0"/>
              </a:spcBef>
              <a:spcAft>
                <a:spcPts val="1500"/>
              </a:spcAft>
              <a:buChar char="•"/>
              <a:defRPr sz="2813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Two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">
            <a:extLst>
              <a:ext uri="{FF2B5EF4-FFF2-40B4-BE49-F238E27FC236}">
                <a16:creationId xmlns:a16="http://schemas.microsoft.com/office/drawing/2014/main" id="{0FACCA0F-5BE0-4F5E-957B-C69224D8A8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7250" y="666750"/>
            <a:ext cx="13525500" cy="104775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4125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125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125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125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125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125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125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125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125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125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  <p:sp>
        <p:nvSpPr>
          <p:cNvPr id="2" name="Left column">
            <a:extLst>
              <a:ext uri="{FF2B5EF4-FFF2-40B4-BE49-F238E27FC236}">
                <a16:creationId xmlns:a16="http://schemas.microsoft.com/office/drawing/2014/main" id="{5F33E901-1A61-45C5-9E21-C80A0F5B0A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57250" y="2381250"/>
            <a:ext cx="6286500" cy="53340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2625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85750" indent="-285750" algn="l">
              <a:lnSpc>
                <a:spcPct val="110000"/>
              </a:lnSpc>
              <a:spcBef>
                <a:spcPts val="0"/>
              </a:spcBef>
              <a:spcAft>
                <a:spcPts val="1500"/>
              </a:spcAft>
              <a:buChar char="•"/>
              <a:defRPr sz="2625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666750" indent="-285750" algn="l">
              <a:lnSpc>
                <a:spcPct val="110000"/>
              </a:lnSpc>
              <a:spcBef>
                <a:spcPts val="0"/>
              </a:spcBef>
              <a:spcAft>
                <a:spcPts val="1500"/>
              </a:spcAft>
              <a:buChar char="•"/>
              <a:defRPr sz="2625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1047750" indent="-285750" algn="l">
              <a:lnSpc>
                <a:spcPct val="110000"/>
              </a:lnSpc>
              <a:spcBef>
                <a:spcPts val="0"/>
              </a:spcBef>
              <a:spcAft>
                <a:spcPts val="1500"/>
              </a:spcAft>
              <a:buChar char="•"/>
              <a:defRPr sz="2625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428750" indent="-285750" algn="l">
              <a:lnSpc>
                <a:spcPct val="110000"/>
              </a:lnSpc>
              <a:spcBef>
                <a:spcPts val="0"/>
              </a:spcBef>
              <a:spcAft>
                <a:spcPts val="1500"/>
              </a:spcAft>
              <a:buChar char="•"/>
              <a:defRPr sz="2625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09750" indent="-285750" algn="l">
              <a:lnSpc>
                <a:spcPct val="110000"/>
              </a:lnSpc>
              <a:spcBef>
                <a:spcPts val="0"/>
              </a:spcBef>
              <a:spcAft>
                <a:spcPts val="1500"/>
              </a:spcAft>
              <a:buChar char="•"/>
              <a:defRPr sz="2625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190750" indent="-285750" algn="l">
              <a:lnSpc>
                <a:spcPct val="110000"/>
              </a:lnSpc>
              <a:spcBef>
                <a:spcPts val="0"/>
              </a:spcBef>
              <a:spcAft>
                <a:spcPts val="1500"/>
              </a:spcAft>
              <a:buChar char="•"/>
              <a:defRPr sz="2625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571750" indent="-285750" algn="l">
              <a:lnSpc>
                <a:spcPct val="110000"/>
              </a:lnSpc>
              <a:spcBef>
                <a:spcPts val="0"/>
              </a:spcBef>
              <a:spcAft>
                <a:spcPts val="1500"/>
              </a:spcAft>
              <a:buChar char="•"/>
              <a:defRPr sz="2625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952750" indent="-285750" algn="l">
              <a:lnSpc>
                <a:spcPct val="110000"/>
              </a:lnSpc>
              <a:spcBef>
                <a:spcPts val="0"/>
              </a:spcBef>
              <a:spcAft>
                <a:spcPts val="1500"/>
              </a:spcAft>
              <a:buChar char="•"/>
              <a:defRPr sz="2625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333750" indent="-285750" algn="l">
              <a:lnSpc>
                <a:spcPct val="110000"/>
              </a:lnSpc>
              <a:spcBef>
                <a:spcPts val="0"/>
              </a:spcBef>
              <a:spcAft>
                <a:spcPts val="1500"/>
              </a:spcAft>
              <a:buChar char="•"/>
              <a:defRPr sz="2625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  <p:sp>
        <p:nvSpPr>
          <p:cNvPr id="3" name="Right column">
            <a:extLst>
              <a:ext uri="{FF2B5EF4-FFF2-40B4-BE49-F238E27FC236}">
                <a16:creationId xmlns:a16="http://schemas.microsoft.com/office/drawing/2014/main" id="{281D1BB5-89C4-418E-868F-9C44065971A3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8096250" y="2381250"/>
            <a:ext cx="6286500" cy="53340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2625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85750" indent="-285750" algn="l">
              <a:lnSpc>
                <a:spcPct val="110000"/>
              </a:lnSpc>
              <a:spcBef>
                <a:spcPts val="0"/>
              </a:spcBef>
              <a:spcAft>
                <a:spcPts val="1500"/>
              </a:spcAft>
              <a:buChar char="•"/>
              <a:defRPr sz="2625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666750" indent="-285750" algn="l">
              <a:lnSpc>
                <a:spcPct val="110000"/>
              </a:lnSpc>
              <a:spcBef>
                <a:spcPts val="0"/>
              </a:spcBef>
              <a:spcAft>
                <a:spcPts val="1500"/>
              </a:spcAft>
              <a:buChar char="•"/>
              <a:defRPr sz="2625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1047750" indent="-285750" algn="l">
              <a:lnSpc>
                <a:spcPct val="110000"/>
              </a:lnSpc>
              <a:spcBef>
                <a:spcPts val="0"/>
              </a:spcBef>
              <a:spcAft>
                <a:spcPts val="1500"/>
              </a:spcAft>
              <a:buChar char="•"/>
              <a:defRPr sz="2625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428750" indent="-285750" algn="l">
              <a:lnSpc>
                <a:spcPct val="110000"/>
              </a:lnSpc>
              <a:spcBef>
                <a:spcPts val="0"/>
              </a:spcBef>
              <a:spcAft>
                <a:spcPts val="1500"/>
              </a:spcAft>
              <a:buChar char="•"/>
              <a:defRPr sz="2625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09750" indent="-285750" algn="l">
              <a:lnSpc>
                <a:spcPct val="110000"/>
              </a:lnSpc>
              <a:spcBef>
                <a:spcPts val="0"/>
              </a:spcBef>
              <a:spcAft>
                <a:spcPts val="1500"/>
              </a:spcAft>
              <a:buChar char="•"/>
              <a:defRPr sz="2625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190750" indent="-285750" algn="l">
              <a:lnSpc>
                <a:spcPct val="110000"/>
              </a:lnSpc>
              <a:spcBef>
                <a:spcPts val="0"/>
              </a:spcBef>
              <a:spcAft>
                <a:spcPts val="1500"/>
              </a:spcAft>
              <a:buChar char="•"/>
              <a:defRPr sz="2625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571750" indent="-285750" algn="l">
              <a:lnSpc>
                <a:spcPct val="110000"/>
              </a:lnSpc>
              <a:spcBef>
                <a:spcPts val="0"/>
              </a:spcBef>
              <a:spcAft>
                <a:spcPts val="1500"/>
              </a:spcAft>
              <a:buChar char="•"/>
              <a:defRPr sz="2625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952750" indent="-285750" algn="l">
              <a:lnSpc>
                <a:spcPct val="110000"/>
              </a:lnSpc>
              <a:spcBef>
                <a:spcPts val="0"/>
              </a:spcBef>
              <a:spcAft>
                <a:spcPts val="1500"/>
              </a:spcAft>
              <a:buChar char="•"/>
              <a:defRPr sz="2625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333750" indent="-285750" algn="l">
              <a:lnSpc>
                <a:spcPct val="110000"/>
              </a:lnSpc>
              <a:spcBef>
                <a:spcPts val="0"/>
              </a:spcBef>
              <a:spcAft>
                <a:spcPts val="1500"/>
              </a:spcAft>
              <a:buChar char="•"/>
              <a:defRPr sz="2625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On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ADAE320E-A858-4606-9BE3-D30E5DDC56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7250" y="666750"/>
            <a:ext cx="13525500" cy="104775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4125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125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125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125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125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125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125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125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125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125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  <p:sp>
        <p:nvSpPr>
          <p:cNvPr id="2" name="Left column">
            <a:extLst>
              <a:ext uri="{FF2B5EF4-FFF2-40B4-BE49-F238E27FC236}">
                <a16:creationId xmlns:a16="http://schemas.microsoft.com/office/drawing/2014/main" id="{ACB91D02-6203-4624-8C88-80BFF3CC8E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57250" y="2381250"/>
            <a:ext cx="6286500" cy="53340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2813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85750" indent="-285750" algn="l">
              <a:lnSpc>
                <a:spcPct val="110000"/>
              </a:lnSpc>
              <a:spcBef>
                <a:spcPts val="0"/>
              </a:spcBef>
              <a:spcAft>
                <a:spcPts val="1500"/>
              </a:spcAft>
              <a:buChar char="•"/>
              <a:defRPr sz="2813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666750" indent="-285750" algn="l">
              <a:lnSpc>
                <a:spcPct val="110000"/>
              </a:lnSpc>
              <a:spcBef>
                <a:spcPts val="0"/>
              </a:spcBef>
              <a:spcAft>
                <a:spcPts val="1500"/>
              </a:spcAft>
              <a:buChar char="•"/>
              <a:defRPr sz="2813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1047750" indent="-285750" algn="l">
              <a:lnSpc>
                <a:spcPct val="110000"/>
              </a:lnSpc>
              <a:spcBef>
                <a:spcPts val="0"/>
              </a:spcBef>
              <a:spcAft>
                <a:spcPts val="1500"/>
              </a:spcAft>
              <a:buChar char="•"/>
              <a:defRPr sz="2813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428750" indent="-285750" algn="l">
              <a:lnSpc>
                <a:spcPct val="110000"/>
              </a:lnSpc>
              <a:spcBef>
                <a:spcPts val="0"/>
              </a:spcBef>
              <a:spcAft>
                <a:spcPts val="1500"/>
              </a:spcAft>
              <a:buChar char="•"/>
              <a:defRPr sz="2813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09750" indent="-285750" algn="l">
              <a:lnSpc>
                <a:spcPct val="110000"/>
              </a:lnSpc>
              <a:spcBef>
                <a:spcPts val="0"/>
              </a:spcBef>
              <a:spcAft>
                <a:spcPts val="1500"/>
              </a:spcAft>
              <a:buChar char="•"/>
              <a:defRPr sz="2813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190750" indent="-285750" algn="l">
              <a:lnSpc>
                <a:spcPct val="110000"/>
              </a:lnSpc>
              <a:spcBef>
                <a:spcPts val="0"/>
              </a:spcBef>
              <a:spcAft>
                <a:spcPts val="1500"/>
              </a:spcAft>
              <a:buChar char="•"/>
              <a:defRPr sz="2813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571750" indent="-285750" algn="l">
              <a:lnSpc>
                <a:spcPct val="110000"/>
              </a:lnSpc>
              <a:spcBef>
                <a:spcPts val="0"/>
              </a:spcBef>
              <a:spcAft>
                <a:spcPts val="1500"/>
              </a:spcAft>
              <a:buChar char="•"/>
              <a:defRPr sz="2813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952750" indent="-285750" algn="l">
              <a:lnSpc>
                <a:spcPct val="110000"/>
              </a:lnSpc>
              <a:spcBef>
                <a:spcPts val="0"/>
              </a:spcBef>
              <a:spcAft>
                <a:spcPts val="1500"/>
              </a:spcAft>
              <a:buChar char="•"/>
              <a:defRPr sz="2813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333750" indent="-285750" algn="l">
              <a:lnSpc>
                <a:spcPct val="110000"/>
              </a:lnSpc>
              <a:spcBef>
                <a:spcPts val="0"/>
              </a:spcBef>
              <a:spcAft>
                <a:spcPts val="1500"/>
              </a:spcAft>
              <a:buChar char="•"/>
              <a:defRPr sz="2813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Mast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p:txStyles>
    <p:titleStyle>
      <a:lvl1pPr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2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2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2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2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2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30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3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3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3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ading-background">
            <a:extLst>
              <a:ext uri="{FF2B5EF4-FFF2-40B4-BE49-F238E27FC236}">
                <a16:creationId xmlns:a16="http://schemas.microsoft.com/office/drawing/2014/main" id="{69BC8549-A36A-4016-833B-C67F0904F2A0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5240000" cy="8572500"/>
          </a:xfrm>
          <a:prstGeom prst="rect">
            <a:avLst/>
          </a:prstGeom>
          <a:solidFill>
            <a:srgbClr val="071321">
              <a:alpha val="86000"/>
            </a:srgbClr>
          </a:solidFill>
          <a:ln w="0">
            <a:noFill/>
            <a:prstDash val="solid"/>
          </a:ln>
        </p:spPr>
      </p:sp>
      <p:sp>
        <p:nvSpPr>
          <p:cNvPr id="3" name="slide-title">
            <a:extLst>
              <a:ext uri="{FF2B5EF4-FFF2-40B4-BE49-F238E27FC236}">
                <a16:creationId xmlns:a16="http://schemas.microsoft.com/office/drawing/2014/main" id="{2F488826-56F7-4E45-A801-577F0F9D74CE}"/>
              </a:ext>
            </a:extLst>
          </p:cNvPr>
          <p:cNvSpPr>
            <a:spLocks noGrp="1"/>
          </p:cNvSpPr>
          <p:nvPr/>
        </p:nvSpPr>
        <p:spPr>
          <a:xfrm>
            <a:off x="762000" y="523875"/>
            <a:ext cx="1362075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Speaking Based on Listening</a:t>
            </a:r>
          </a:p>
        </p:txBody>
      </p:sp>
      <p:sp>
        <p:nvSpPr>
          <p:cNvPr id="4" name="episode">
            <a:extLst>
              <a:ext uri="{FF2B5EF4-FFF2-40B4-BE49-F238E27FC236}">
                <a16:creationId xmlns:a16="http://schemas.microsoft.com/office/drawing/2014/main" id="{34CA538A-6643-4683-ABEF-F7A47263FF97}"/>
              </a:ext>
            </a:extLst>
          </p:cNvPr>
          <p:cNvSpPr>
            <a:spLocks noGrp="1"/>
          </p:cNvSpPr>
          <p:nvPr/>
        </p:nvSpPr>
        <p:spPr>
          <a:xfrm>
            <a:off x="781050" y="1295400"/>
            <a:ext cx="133350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rPr>
              <a:t>Episode 1  The Light in the Mill</a:t>
            </a:r>
          </a:p>
        </p:txBody>
      </p:sp>
      <p:sp>
        <p:nvSpPr>
          <p:cNvPr id="5" name="archive">
            <a:extLst>
              <a:ext uri="{FF2B5EF4-FFF2-40B4-BE49-F238E27FC236}">
                <a16:creationId xmlns:a16="http://schemas.microsoft.com/office/drawing/2014/main" id="{772A3526-600B-46BB-94D2-7FFCEEC6383D}"/>
              </a:ext>
            </a:extLst>
          </p:cNvPr>
          <p:cNvSpPr>
            <a:spLocks noGrp="1"/>
          </p:cNvSpPr>
          <p:nvPr/>
        </p:nvSpPr>
        <p:spPr>
          <a:xfrm>
            <a:off x="762000" y="7972425"/>
            <a:ext cx="8096250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pPr>
            <a:r>
              <a: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rPr>
              <a:t>BEREKET ELT Archive</a:t>
            </a:r>
          </a:p>
        </p:txBody>
      </p:sp>
      <p:sp>
        <p:nvSpPr>
          <p:cNvPr id="6" name="series">
            <a:extLst>
              <a:ext uri="{FF2B5EF4-FFF2-40B4-BE49-F238E27FC236}">
                <a16:creationId xmlns:a16="http://schemas.microsoft.com/office/drawing/2014/main" id="{B2C35360-5921-4970-98D1-5AC5F50F6DC1}"/>
              </a:ext>
            </a:extLst>
          </p:cNvPr>
          <p:cNvSpPr>
            <a:spLocks noGrp="1"/>
          </p:cNvSpPr>
          <p:nvPr/>
        </p:nvSpPr>
        <p:spPr>
          <a:xfrm>
            <a:off x="809625" y="2381250"/>
            <a:ext cx="13335000" cy="952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4125" b="1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4125" b="1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4125" b="1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4125" b="1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4125" b="1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4125" b="1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4125" b="1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4125" b="1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4125" b="1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4125" b="1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4125" b="1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pPr>
            <a:r>
              <a:rPr sz="4125" b="1">
                <a:solidFill>
                  <a:srgbClr val="F4D59B"/>
                </a:solidFill>
                <a:latin typeface="DejaVu Sans"/>
                <a:ea typeface="DejaVu Sans"/>
                <a:cs typeface="DejaVu Sans"/>
              </a:rPr>
              <a:t>The Secret of the Old Mill</a:t>
            </a:r>
          </a:p>
        </p:txBody>
      </p:sp>
      <p:sp>
        <p:nvSpPr>
          <p:cNvPr id="7" name="directions">
            <a:extLst>
              <a:ext uri="{FF2B5EF4-FFF2-40B4-BE49-F238E27FC236}">
                <a16:creationId xmlns:a16="http://schemas.microsoft.com/office/drawing/2014/main" id="{CBB056F2-FA21-4462-9000-CD9EEEC570CF}"/>
              </a:ext>
            </a:extLst>
          </p:cNvPr>
          <p:cNvSpPr>
            <a:spLocks noGrp="1"/>
          </p:cNvSpPr>
          <p:nvPr/>
        </p:nvSpPr>
        <p:spPr>
          <a:xfrm>
            <a:off x="809625" y="3810000"/>
            <a:ext cx="13144500" cy="2190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7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27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27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27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27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27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27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27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27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27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27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7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Listen to an episode, then talk about it.</a:t>
            </a:r>
          </a:p>
          <a:p>
            <a:pPr>
              <a:defRPr sz="27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7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Use full sentences and explain your ideas.</a:t>
            </a:r>
          </a:p>
          <a:p>
            <a:pPr>
              <a:defRPr sz="27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7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Take turns with a partner. Listen again when you need to.</a:t>
            </a:r>
          </a:p>
        </p:txBody>
      </p:sp>
      <p:sp>
        <p:nvSpPr>
          <p:cNvPr id="8" name="appendix">
            <a:extLst>
              <a:ext uri="{FF2B5EF4-FFF2-40B4-BE49-F238E27FC236}">
                <a16:creationId xmlns:a16="http://schemas.microsoft.com/office/drawing/2014/main" id="{18C8C21A-16BB-4939-B0E8-AFF0C18C14A0}"/>
              </a:ext>
            </a:extLst>
          </p:cNvPr>
          <p:cNvSpPr>
            <a:spLocks noGrp="1"/>
          </p:cNvSpPr>
          <p:nvPr/>
        </p:nvSpPr>
        <p:spPr>
          <a:xfrm>
            <a:off x="809625" y="6477000"/>
            <a:ext cx="13144500" cy="952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Eight episodes. Six speaking prompts per episode.</a:t>
            </a:r>
          </a:p>
          <a:p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Listening texts are at the end for checking.</a:t>
            </a:r>
          </a:p>
        </p:txBody>
      </p:sp>
    </p:spTree>
    <p:extLst>
      <p:ext uri="{BB962C8B-B14F-4D97-AF65-F5344CB8AC3E}">
        <p14:creationId xmlns:p14="http://schemas.microsoft.com/office/powerpoint/2010/main" val="12026537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ading-background">
            <a:extLst>
              <a:ext uri="{FF2B5EF4-FFF2-40B4-BE49-F238E27FC236}">
                <a16:creationId xmlns:a16="http://schemas.microsoft.com/office/drawing/2014/main" id="{C552040B-51FC-41D2-82F7-A21777C66FA8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5240000" cy="8572500"/>
          </a:xfrm>
          <a:prstGeom prst="rect">
            <a:avLst/>
          </a:prstGeom>
          <a:solidFill>
            <a:srgbClr val="071321">
              <a:alpha val="86000"/>
            </a:srgbClr>
          </a:solidFill>
          <a:ln w="0">
            <a:noFill/>
            <a:prstDash val="solid"/>
          </a:ln>
        </p:spPr>
      </p:sp>
      <p:sp>
        <p:nvSpPr>
          <p:cNvPr id="3" name="slide-title">
            <a:extLst>
              <a:ext uri="{FF2B5EF4-FFF2-40B4-BE49-F238E27FC236}">
                <a16:creationId xmlns:a16="http://schemas.microsoft.com/office/drawing/2014/main" id="{B00A9445-E02F-499B-9DE5-799041BA7B8F}"/>
              </a:ext>
            </a:extLst>
          </p:cNvPr>
          <p:cNvSpPr>
            <a:spLocks noGrp="1"/>
          </p:cNvSpPr>
          <p:nvPr/>
        </p:nvSpPr>
        <p:spPr>
          <a:xfrm>
            <a:off x="762000" y="523875"/>
            <a:ext cx="1362075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Questions 1 and 2</a:t>
            </a:r>
          </a:p>
        </p:txBody>
      </p:sp>
      <p:sp>
        <p:nvSpPr>
          <p:cNvPr id="4" name="episode">
            <a:extLst>
              <a:ext uri="{FF2B5EF4-FFF2-40B4-BE49-F238E27FC236}">
                <a16:creationId xmlns:a16="http://schemas.microsoft.com/office/drawing/2014/main" id="{95595E3F-94BD-4BE5-9A0D-F2F649E8E78F}"/>
              </a:ext>
            </a:extLst>
          </p:cNvPr>
          <p:cNvSpPr>
            <a:spLocks noGrp="1"/>
          </p:cNvSpPr>
          <p:nvPr/>
        </p:nvSpPr>
        <p:spPr>
          <a:xfrm>
            <a:off x="781050" y="1295400"/>
            <a:ext cx="133350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rPr>
              <a:t>Episode 1  The Light in the Mill</a:t>
            </a:r>
          </a:p>
        </p:txBody>
      </p:sp>
      <p:sp>
        <p:nvSpPr>
          <p:cNvPr id="5" name="archive">
            <a:extLst>
              <a:ext uri="{FF2B5EF4-FFF2-40B4-BE49-F238E27FC236}">
                <a16:creationId xmlns:a16="http://schemas.microsoft.com/office/drawing/2014/main" id="{362BCFB9-6166-4178-87F5-154BBC61C900}"/>
              </a:ext>
            </a:extLst>
          </p:cNvPr>
          <p:cNvSpPr>
            <a:spLocks noGrp="1"/>
          </p:cNvSpPr>
          <p:nvPr/>
        </p:nvSpPr>
        <p:spPr>
          <a:xfrm>
            <a:off x="762000" y="7972425"/>
            <a:ext cx="8096250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pPr>
            <a:r>
              <a: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rPr>
              <a:t>BEREKET ELT Archive</a:t>
            </a:r>
          </a:p>
        </p:txBody>
      </p:sp>
      <p:sp>
        <p:nvSpPr>
          <p:cNvPr id="6" name="audio-label">
            <a:extLst>
              <a:ext uri="{FF2B5EF4-FFF2-40B4-BE49-F238E27FC236}">
                <a16:creationId xmlns:a16="http://schemas.microsoft.com/office/drawing/2014/main" id="{20BC3AAA-FABF-4FE7-98B9-A56752B664B4}"/>
              </a:ext>
            </a:extLst>
          </p:cNvPr>
          <p:cNvSpPr>
            <a:spLocks noGrp="1"/>
          </p:cNvSpPr>
          <p:nvPr/>
        </p:nvSpPr>
        <p:spPr>
          <a:xfrm>
            <a:off x="11906250" y="8096250"/>
            <a:ext cx="257175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pPr>
            <a:r>
              <a: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rPr>
              <a:t>Listen again</a:t>
            </a:r>
          </a:p>
        </p:txBody>
      </p:sp>
      <p:sp>
        <p:nvSpPr>
          <p:cNvPr id="7" name="question-1">
            <a:extLst>
              <a:ext uri="{FF2B5EF4-FFF2-40B4-BE49-F238E27FC236}">
                <a16:creationId xmlns:a16="http://schemas.microsoft.com/office/drawing/2014/main" id="{3D763287-92E9-4214-946F-95F761B028EE}"/>
              </a:ext>
            </a:extLst>
          </p:cNvPr>
          <p:cNvSpPr>
            <a:spLocks noGrp="1"/>
          </p:cNvSpPr>
          <p:nvPr/>
        </p:nvSpPr>
        <p:spPr>
          <a:xfrm>
            <a:off x="809625" y="2524125"/>
            <a:ext cx="13430250" cy="1571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1" dirty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1. Where did Mia and Daniel live, and what was the old </a:t>
            </a:r>
            <a:endParaRPr lang="tr-TR" sz="3300" b="1" dirty="0">
              <a:solidFill>
                <a:srgbClr val="FFFFFF"/>
              </a:solidFill>
              <a:latin typeface="DejaVu Sans"/>
              <a:ea typeface="DejaVu Sans"/>
              <a:cs typeface="DejaVu Sans"/>
            </a:endParaRPr>
          </a:p>
          <a:p>
            <a: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lang="tr-TR" dirty="0"/>
              <a:t>    </a:t>
            </a:r>
            <a:r>
              <a:rPr sz="3300" b="1" dirty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mill like?</a:t>
            </a:r>
          </a:p>
        </p:txBody>
      </p:sp>
      <p:sp>
        <p:nvSpPr>
          <p:cNvPr id="8" name="question-2">
            <a:extLst>
              <a:ext uri="{FF2B5EF4-FFF2-40B4-BE49-F238E27FC236}">
                <a16:creationId xmlns:a16="http://schemas.microsoft.com/office/drawing/2014/main" id="{A03F1297-AD83-4069-9F18-7D879EB4195F}"/>
              </a:ext>
            </a:extLst>
          </p:cNvPr>
          <p:cNvSpPr>
            <a:spLocks noGrp="1"/>
          </p:cNvSpPr>
          <p:nvPr/>
        </p:nvSpPr>
        <p:spPr>
          <a:xfrm>
            <a:off x="809625" y="4762500"/>
            <a:ext cx="13430250" cy="1762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2. What did Mia see in the upstairs window?</a:t>
            </a:r>
          </a:p>
        </p:txBody>
      </p:sp>
      <p:pic>
        <p:nvPicPr>
          <p:cNvPr id="9000" name="Play episode 1 audio">
            <a:hlinkClick r:id="" action="ppaction://media"/>
            <a:extLst>
              <a:ext uri="{FF2B5EF4-FFF2-40B4-BE49-F238E27FC236}">
                <a16:creationId xmlns:a16="http://schemas.microsoft.com/office/drawing/2014/main" id="{E33A623F-F28A-4534-872D-699338B91E1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205309" y="7353300"/>
            <a:ext cx="619125" cy="619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764376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100" fill="hold"/>
                                        <p:tgtEl>
                                          <p:spTgt spid="900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000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ading-background">
            <a:extLst>
              <a:ext uri="{FF2B5EF4-FFF2-40B4-BE49-F238E27FC236}">
                <a16:creationId xmlns:a16="http://schemas.microsoft.com/office/drawing/2014/main" id="{7913B11F-E728-4B6F-A727-C70A018A83C8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5240000" cy="8572500"/>
          </a:xfrm>
          <a:prstGeom prst="rect">
            <a:avLst/>
          </a:prstGeom>
          <a:solidFill>
            <a:srgbClr val="071321">
              <a:alpha val="86000"/>
            </a:srgbClr>
          </a:solidFill>
          <a:ln w="0">
            <a:noFill/>
            <a:prstDash val="solid"/>
          </a:ln>
        </p:spPr>
      </p:sp>
      <p:sp>
        <p:nvSpPr>
          <p:cNvPr id="3" name="slide-title">
            <a:extLst>
              <a:ext uri="{FF2B5EF4-FFF2-40B4-BE49-F238E27FC236}">
                <a16:creationId xmlns:a16="http://schemas.microsoft.com/office/drawing/2014/main" id="{516EC171-B094-4B0F-A2A2-43DAA3110598}"/>
              </a:ext>
            </a:extLst>
          </p:cNvPr>
          <p:cNvSpPr>
            <a:spLocks noGrp="1"/>
          </p:cNvSpPr>
          <p:nvPr/>
        </p:nvSpPr>
        <p:spPr>
          <a:xfrm>
            <a:off x="762000" y="523875"/>
            <a:ext cx="1362075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Questions 3 and 4</a:t>
            </a:r>
          </a:p>
        </p:txBody>
      </p:sp>
      <p:sp>
        <p:nvSpPr>
          <p:cNvPr id="4" name="episode">
            <a:extLst>
              <a:ext uri="{FF2B5EF4-FFF2-40B4-BE49-F238E27FC236}">
                <a16:creationId xmlns:a16="http://schemas.microsoft.com/office/drawing/2014/main" id="{54DFD6FA-3294-42FA-95C1-504AF7B0B67E}"/>
              </a:ext>
            </a:extLst>
          </p:cNvPr>
          <p:cNvSpPr>
            <a:spLocks noGrp="1"/>
          </p:cNvSpPr>
          <p:nvPr/>
        </p:nvSpPr>
        <p:spPr>
          <a:xfrm>
            <a:off x="781050" y="1295400"/>
            <a:ext cx="133350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rPr>
              <a:t>Episode 1  The Light in the Mill</a:t>
            </a:r>
          </a:p>
        </p:txBody>
      </p:sp>
      <p:sp>
        <p:nvSpPr>
          <p:cNvPr id="5" name="archive">
            <a:extLst>
              <a:ext uri="{FF2B5EF4-FFF2-40B4-BE49-F238E27FC236}">
                <a16:creationId xmlns:a16="http://schemas.microsoft.com/office/drawing/2014/main" id="{9E62E2B5-131C-4830-B600-CD570FB6958D}"/>
              </a:ext>
            </a:extLst>
          </p:cNvPr>
          <p:cNvSpPr>
            <a:spLocks noGrp="1"/>
          </p:cNvSpPr>
          <p:nvPr/>
        </p:nvSpPr>
        <p:spPr>
          <a:xfrm>
            <a:off x="762000" y="7972425"/>
            <a:ext cx="8096250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pPr>
            <a:r>
              <a: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rPr>
              <a:t>BEREKET ELT Archive</a:t>
            </a:r>
          </a:p>
        </p:txBody>
      </p:sp>
      <p:sp>
        <p:nvSpPr>
          <p:cNvPr id="6" name="audio-label">
            <a:extLst>
              <a:ext uri="{FF2B5EF4-FFF2-40B4-BE49-F238E27FC236}">
                <a16:creationId xmlns:a16="http://schemas.microsoft.com/office/drawing/2014/main" id="{46D688F8-E220-4F9C-B340-577CC29FC30E}"/>
              </a:ext>
            </a:extLst>
          </p:cNvPr>
          <p:cNvSpPr>
            <a:spLocks noGrp="1"/>
          </p:cNvSpPr>
          <p:nvPr/>
        </p:nvSpPr>
        <p:spPr>
          <a:xfrm>
            <a:off x="11906250" y="8096250"/>
            <a:ext cx="257175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pPr>
            <a:r>
              <a: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rPr>
              <a:t>Listen again</a:t>
            </a:r>
          </a:p>
        </p:txBody>
      </p:sp>
      <p:sp>
        <p:nvSpPr>
          <p:cNvPr id="7" name="question-3">
            <a:extLst>
              <a:ext uri="{FF2B5EF4-FFF2-40B4-BE49-F238E27FC236}">
                <a16:creationId xmlns:a16="http://schemas.microsoft.com/office/drawing/2014/main" id="{C22E187B-71B9-4433-953C-4EFF5FD683A4}"/>
              </a:ext>
            </a:extLst>
          </p:cNvPr>
          <p:cNvSpPr>
            <a:spLocks noGrp="1"/>
          </p:cNvSpPr>
          <p:nvPr/>
        </p:nvSpPr>
        <p:spPr>
          <a:xfrm>
            <a:off x="809625" y="2524125"/>
            <a:ext cx="13430250" cy="1571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3. Why was Daniel surprised by the light?</a:t>
            </a:r>
          </a:p>
        </p:txBody>
      </p:sp>
      <p:sp>
        <p:nvSpPr>
          <p:cNvPr id="8" name="question-4">
            <a:extLst>
              <a:ext uri="{FF2B5EF4-FFF2-40B4-BE49-F238E27FC236}">
                <a16:creationId xmlns:a16="http://schemas.microsoft.com/office/drawing/2014/main" id="{3413C498-B021-47D3-8304-7648E85D02BD}"/>
              </a:ext>
            </a:extLst>
          </p:cNvPr>
          <p:cNvSpPr>
            <a:spLocks noGrp="1"/>
          </p:cNvSpPr>
          <p:nvPr/>
        </p:nvSpPr>
        <p:spPr>
          <a:xfrm>
            <a:off x="809625" y="4762500"/>
            <a:ext cx="13430250" cy="1762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1" dirty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4. How do you think the friends felt when the light </a:t>
            </a:r>
            <a:endParaRPr lang="tr-TR" sz="3300" b="1" dirty="0">
              <a:solidFill>
                <a:srgbClr val="FFFFFF"/>
              </a:solidFill>
              <a:latin typeface="DejaVu Sans"/>
              <a:ea typeface="DejaVu Sans"/>
              <a:cs typeface="DejaVu Sans"/>
            </a:endParaRPr>
          </a:p>
          <a:p>
            <a: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lang="tr-TR" dirty="0"/>
              <a:t>    </a:t>
            </a:r>
            <a:r>
              <a:rPr sz="3300" b="1" dirty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disappeared? Why?</a:t>
            </a:r>
          </a:p>
        </p:txBody>
      </p:sp>
      <p:pic>
        <p:nvPicPr>
          <p:cNvPr id="9000" name="Play episode 1 audio">
            <a:hlinkClick r:id="" action="ppaction://media"/>
            <a:extLst>
              <a:ext uri="{FF2B5EF4-FFF2-40B4-BE49-F238E27FC236}">
                <a16:creationId xmlns:a16="http://schemas.microsoft.com/office/drawing/2014/main" id="{E33A623F-F28A-4534-872D-699338B91E1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142679" y="7277100"/>
            <a:ext cx="619125" cy="619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952453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000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ading-background">
            <a:extLst>
              <a:ext uri="{FF2B5EF4-FFF2-40B4-BE49-F238E27FC236}">
                <a16:creationId xmlns:a16="http://schemas.microsoft.com/office/drawing/2014/main" id="{579C6E88-8C3E-430C-BB28-AB51A46747F3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5240000" cy="8572500"/>
          </a:xfrm>
          <a:prstGeom prst="rect">
            <a:avLst/>
          </a:prstGeom>
          <a:solidFill>
            <a:srgbClr val="071321">
              <a:alpha val="86000"/>
            </a:srgbClr>
          </a:solidFill>
          <a:ln w="0">
            <a:noFill/>
            <a:prstDash val="solid"/>
          </a:ln>
        </p:spPr>
      </p:sp>
      <p:sp>
        <p:nvSpPr>
          <p:cNvPr id="3" name="slide-title">
            <a:extLst>
              <a:ext uri="{FF2B5EF4-FFF2-40B4-BE49-F238E27FC236}">
                <a16:creationId xmlns:a16="http://schemas.microsoft.com/office/drawing/2014/main" id="{53BB9DB2-0A41-486C-A306-8D8C1F98A7A7}"/>
              </a:ext>
            </a:extLst>
          </p:cNvPr>
          <p:cNvSpPr>
            <a:spLocks noGrp="1"/>
          </p:cNvSpPr>
          <p:nvPr/>
        </p:nvSpPr>
        <p:spPr>
          <a:xfrm>
            <a:off x="762000" y="523875"/>
            <a:ext cx="1362075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Questions 5 and 6</a:t>
            </a:r>
          </a:p>
        </p:txBody>
      </p:sp>
      <p:sp>
        <p:nvSpPr>
          <p:cNvPr id="4" name="episode">
            <a:extLst>
              <a:ext uri="{FF2B5EF4-FFF2-40B4-BE49-F238E27FC236}">
                <a16:creationId xmlns:a16="http://schemas.microsoft.com/office/drawing/2014/main" id="{7480F54A-2F40-482D-95F0-FC83B8D8FF33}"/>
              </a:ext>
            </a:extLst>
          </p:cNvPr>
          <p:cNvSpPr>
            <a:spLocks noGrp="1"/>
          </p:cNvSpPr>
          <p:nvPr/>
        </p:nvSpPr>
        <p:spPr>
          <a:xfrm>
            <a:off x="781050" y="1295400"/>
            <a:ext cx="133350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rPr>
              <a:t>Episode 1  The Light in the Mill</a:t>
            </a:r>
          </a:p>
        </p:txBody>
      </p:sp>
      <p:sp>
        <p:nvSpPr>
          <p:cNvPr id="5" name="archive">
            <a:extLst>
              <a:ext uri="{FF2B5EF4-FFF2-40B4-BE49-F238E27FC236}">
                <a16:creationId xmlns:a16="http://schemas.microsoft.com/office/drawing/2014/main" id="{BECD1103-A04F-4320-9932-725D8D773A19}"/>
              </a:ext>
            </a:extLst>
          </p:cNvPr>
          <p:cNvSpPr>
            <a:spLocks noGrp="1"/>
          </p:cNvSpPr>
          <p:nvPr/>
        </p:nvSpPr>
        <p:spPr>
          <a:xfrm>
            <a:off x="762000" y="7972425"/>
            <a:ext cx="8096250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pPr>
            <a:r>
              <a: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rPr>
              <a:t>BEREKET ELT Archive</a:t>
            </a:r>
          </a:p>
        </p:txBody>
      </p:sp>
      <p:sp>
        <p:nvSpPr>
          <p:cNvPr id="6" name="audio-label">
            <a:extLst>
              <a:ext uri="{FF2B5EF4-FFF2-40B4-BE49-F238E27FC236}">
                <a16:creationId xmlns:a16="http://schemas.microsoft.com/office/drawing/2014/main" id="{920882AA-7228-4B99-A4AC-480194CE1958}"/>
              </a:ext>
            </a:extLst>
          </p:cNvPr>
          <p:cNvSpPr>
            <a:spLocks noGrp="1"/>
          </p:cNvSpPr>
          <p:nvPr/>
        </p:nvSpPr>
        <p:spPr>
          <a:xfrm>
            <a:off x="11906250" y="8096250"/>
            <a:ext cx="257175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pPr>
            <a:r>
              <a: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rPr>
              <a:t>Listen again</a:t>
            </a:r>
          </a:p>
        </p:txBody>
      </p:sp>
      <p:sp>
        <p:nvSpPr>
          <p:cNvPr id="7" name="question-5">
            <a:extLst>
              <a:ext uri="{FF2B5EF4-FFF2-40B4-BE49-F238E27FC236}">
                <a16:creationId xmlns:a16="http://schemas.microsoft.com/office/drawing/2014/main" id="{907261A9-C2E5-4975-8BE4-422E87927BA6}"/>
              </a:ext>
            </a:extLst>
          </p:cNvPr>
          <p:cNvSpPr>
            <a:spLocks noGrp="1"/>
          </p:cNvSpPr>
          <p:nvPr/>
        </p:nvSpPr>
        <p:spPr>
          <a:xfrm>
            <a:off x="809625" y="2524125"/>
            <a:ext cx="13430250" cy="1571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5. Tell the story of their walk home in your own words.</a:t>
            </a:r>
          </a:p>
        </p:txBody>
      </p:sp>
      <p:sp>
        <p:nvSpPr>
          <p:cNvPr id="8" name="question-6">
            <a:extLst>
              <a:ext uri="{FF2B5EF4-FFF2-40B4-BE49-F238E27FC236}">
                <a16:creationId xmlns:a16="http://schemas.microsoft.com/office/drawing/2014/main" id="{6152732D-67E1-4353-8CC9-CC6D2B54D7AF}"/>
              </a:ext>
            </a:extLst>
          </p:cNvPr>
          <p:cNvSpPr>
            <a:spLocks noGrp="1"/>
          </p:cNvSpPr>
          <p:nvPr/>
        </p:nvSpPr>
        <p:spPr>
          <a:xfrm>
            <a:off x="809625" y="4762500"/>
            <a:ext cx="13430250" cy="1762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1" dirty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6. Would you want to learn more about the light? Who </a:t>
            </a:r>
            <a:endParaRPr lang="tr-TR" sz="3300" b="1" dirty="0">
              <a:solidFill>
                <a:srgbClr val="FFFFFF"/>
              </a:solidFill>
              <a:latin typeface="DejaVu Sans"/>
              <a:ea typeface="DejaVu Sans"/>
              <a:cs typeface="DejaVu Sans"/>
            </a:endParaRPr>
          </a:p>
          <a:p>
            <a: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lang="tr-TR" dirty="0"/>
              <a:t>    </a:t>
            </a:r>
            <a:r>
              <a:rPr sz="3300" b="1" dirty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would you ask for help?</a:t>
            </a:r>
          </a:p>
        </p:txBody>
      </p:sp>
      <p:pic>
        <p:nvPicPr>
          <p:cNvPr id="9000" name="Play episode 1 audio">
            <a:hlinkClick r:id="" action="ppaction://media"/>
            <a:extLst>
              <a:ext uri="{FF2B5EF4-FFF2-40B4-BE49-F238E27FC236}">
                <a16:creationId xmlns:a16="http://schemas.microsoft.com/office/drawing/2014/main" id="{E33A623F-F28A-4534-872D-699338B91E1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155205" y="7267575"/>
            <a:ext cx="619125" cy="619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269625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000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ading-background">
            <a:extLst>
              <a:ext uri="{FF2B5EF4-FFF2-40B4-BE49-F238E27FC236}">
                <a16:creationId xmlns:a16="http://schemas.microsoft.com/office/drawing/2014/main" id="{315701AE-2FEE-496B-B238-2D416DBBC30F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5240000" cy="8572500"/>
          </a:xfrm>
          <a:prstGeom prst="rect">
            <a:avLst/>
          </a:prstGeom>
          <a:solidFill>
            <a:srgbClr val="071321">
              <a:alpha val="86000"/>
            </a:srgbClr>
          </a:solidFill>
          <a:ln w="0">
            <a:noFill/>
            <a:prstDash val="solid"/>
          </a:ln>
        </p:spPr>
      </p:sp>
      <p:sp>
        <p:nvSpPr>
          <p:cNvPr id="3" name="slide-title">
            <a:extLst>
              <a:ext uri="{FF2B5EF4-FFF2-40B4-BE49-F238E27FC236}">
                <a16:creationId xmlns:a16="http://schemas.microsoft.com/office/drawing/2014/main" id="{F45CDAB4-6E91-42DF-B488-7DB4CC55143E}"/>
              </a:ext>
            </a:extLst>
          </p:cNvPr>
          <p:cNvSpPr>
            <a:spLocks noGrp="1"/>
          </p:cNvSpPr>
          <p:nvPr/>
        </p:nvSpPr>
        <p:spPr>
          <a:xfrm>
            <a:off x="762000" y="523875"/>
            <a:ext cx="1362075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Questions 1 and 2</a:t>
            </a:r>
          </a:p>
        </p:txBody>
      </p:sp>
      <p:sp>
        <p:nvSpPr>
          <p:cNvPr id="4" name="episode">
            <a:extLst>
              <a:ext uri="{FF2B5EF4-FFF2-40B4-BE49-F238E27FC236}">
                <a16:creationId xmlns:a16="http://schemas.microsoft.com/office/drawing/2014/main" id="{A9D2377F-83F0-4EE9-A842-F348D4370089}"/>
              </a:ext>
            </a:extLst>
          </p:cNvPr>
          <p:cNvSpPr>
            <a:spLocks noGrp="1"/>
          </p:cNvSpPr>
          <p:nvPr/>
        </p:nvSpPr>
        <p:spPr>
          <a:xfrm>
            <a:off x="781050" y="1295400"/>
            <a:ext cx="133350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rPr>
              <a:t>Episode 2  The Old Key</a:t>
            </a:r>
          </a:p>
        </p:txBody>
      </p:sp>
      <p:sp>
        <p:nvSpPr>
          <p:cNvPr id="5" name="archive">
            <a:extLst>
              <a:ext uri="{FF2B5EF4-FFF2-40B4-BE49-F238E27FC236}">
                <a16:creationId xmlns:a16="http://schemas.microsoft.com/office/drawing/2014/main" id="{7734E46B-A0FF-41BE-BB79-6671E060BC4D}"/>
              </a:ext>
            </a:extLst>
          </p:cNvPr>
          <p:cNvSpPr>
            <a:spLocks noGrp="1"/>
          </p:cNvSpPr>
          <p:nvPr/>
        </p:nvSpPr>
        <p:spPr>
          <a:xfrm>
            <a:off x="762000" y="7972425"/>
            <a:ext cx="8096250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pPr>
            <a:r>
              <a: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rPr>
              <a:t>BEREKET ELT Archive</a:t>
            </a:r>
          </a:p>
        </p:txBody>
      </p:sp>
      <p:sp>
        <p:nvSpPr>
          <p:cNvPr id="6" name="audio-label">
            <a:extLst>
              <a:ext uri="{FF2B5EF4-FFF2-40B4-BE49-F238E27FC236}">
                <a16:creationId xmlns:a16="http://schemas.microsoft.com/office/drawing/2014/main" id="{EB3A2200-806C-4921-ADB8-2099C2B7EF42}"/>
              </a:ext>
            </a:extLst>
          </p:cNvPr>
          <p:cNvSpPr>
            <a:spLocks noGrp="1"/>
          </p:cNvSpPr>
          <p:nvPr/>
        </p:nvSpPr>
        <p:spPr>
          <a:xfrm>
            <a:off x="11906250" y="8096250"/>
            <a:ext cx="257175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pPr>
            <a:r>
              <a: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rPr>
              <a:t>Listen again</a:t>
            </a:r>
          </a:p>
        </p:txBody>
      </p:sp>
      <p:sp>
        <p:nvSpPr>
          <p:cNvPr id="7" name="question-1">
            <a:extLst>
              <a:ext uri="{FF2B5EF4-FFF2-40B4-BE49-F238E27FC236}">
                <a16:creationId xmlns:a16="http://schemas.microsoft.com/office/drawing/2014/main" id="{3E91910A-1341-441D-8316-B6715D8BCF75}"/>
              </a:ext>
            </a:extLst>
          </p:cNvPr>
          <p:cNvSpPr>
            <a:spLocks noGrp="1"/>
          </p:cNvSpPr>
          <p:nvPr/>
        </p:nvSpPr>
        <p:spPr>
          <a:xfrm>
            <a:off x="809625" y="2524125"/>
            <a:ext cx="13430250" cy="1571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1" dirty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1. What did the friends tell their families before </a:t>
            </a:r>
            <a:endParaRPr lang="tr-TR" sz="3300" b="1" dirty="0">
              <a:solidFill>
                <a:srgbClr val="FFFFFF"/>
              </a:solidFill>
              <a:latin typeface="DejaVu Sans"/>
              <a:ea typeface="DejaVu Sans"/>
              <a:cs typeface="DejaVu Sans"/>
            </a:endParaRPr>
          </a:p>
          <a:p>
            <a: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lang="tr-TR" dirty="0"/>
              <a:t>    </a:t>
            </a:r>
            <a:r>
              <a:rPr sz="3300" b="1" dirty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returning to the mill?</a:t>
            </a:r>
          </a:p>
        </p:txBody>
      </p:sp>
      <p:sp>
        <p:nvSpPr>
          <p:cNvPr id="8" name="question-2">
            <a:extLst>
              <a:ext uri="{FF2B5EF4-FFF2-40B4-BE49-F238E27FC236}">
                <a16:creationId xmlns:a16="http://schemas.microsoft.com/office/drawing/2014/main" id="{4E858716-122B-4C5B-952E-D29A29430427}"/>
              </a:ext>
            </a:extLst>
          </p:cNvPr>
          <p:cNvSpPr>
            <a:spLocks noGrp="1"/>
          </p:cNvSpPr>
          <p:nvPr/>
        </p:nvSpPr>
        <p:spPr>
          <a:xfrm>
            <a:off x="809625" y="4762500"/>
            <a:ext cx="13430250" cy="1762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2. Where did Mia find the key, and what was it like?</a:t>
            </a:r>
          </a:p>
        </p:txBody>
      </p:sp>
      <p:pic>
        <p:nvPicPr>
          <p:cNvPr id="9000" name="Play episode 2 audio">
            <a:hlinkClick r:id="" action="ppaction://media"/>
            <a:extLst>
              <a:ext uri="{FF2B5EF4-FFF2-40B4-BE49-F238E27FC236}">
                <a16:creationId xmlns:a16="http://schemas.microsoft.com/office/drawing/2014/main" id="{E33A623F-F28A-4534-872D-699338B91E1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255413" y="7277100"/>
            <a:ext cx="619125" cy="619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608853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6690" fill="hold"/>
                                        <p:tgtEl>
                                          <p:spTgt spid="900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000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ading-background">
            <a:extLst>
              <a:ext uri="{FF2B5EF4-FFF2-40B4-BE49-F238E27FC236}">
                <a16:creationId xmlns:a16="http://schemas.microsoft.com/office/drawing/2014/main" id="{1DA84CF1-A796-41A1-85A6-69E5C649C8A0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5240000" cy="8572500"/>
          </a:xfrm>
          <a:prstGeom prst="rect">
            <a:avLst/>
          </a:prstGeom>
          <a:solidFill>
            <a:srgbClr val="071321">
              <a:alpha val="86000"/>
            </a:srgbClr>
          </a:solidFill>
          <a:ln w="0">
            <a:noFill/>
            <a:prstDash val="solid"/>
          </a:ln>
        </p:spPr>
      </p:sp>
      <p:sp>
        <p:nvSpPr>
          <p:cNvPr id="3" name="slide-title">
            <a:extLst>
              <a:ext uri="{FF2B5EF4-FFF2-40B4-BE49-F238E27FC236}">
                <a16:creationId xmlns:a16="http://schemas.microsoft.com/office/drawing/2014/main" id="{04FAC19C-8E73-4A43-A435-32C5205C5BA2}"/>
              </a:ext>
            </a:extLst>
          </p:cNvPr>
          <p:cNvSpPr>
            <a:spLocks noGrp="1"/>
          </p:cNvSpPr>
          <p:nvPr/>
        </p:nvSpPr>
        <p:spPr>
          <a:xfrm>
            <a:off x="762000" y="523875"/>
            <a:ext cx="1362075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Questions 3 and 4</a:t>
            </a:r>
          </a:p>
        </p:txBody>
      </p:sp>
      <p:sp>
        <p:nvSpPr>
          <p:cNvPr id="4" name="episode">
            <a:extLst>
              <a:ext uri="{FF2B5EF4-FFF2-40B4-BE49-F238E27FC236}">
                <a16:creationId xmlns:a16="http://schemas.microsoft.com/office/drawing/2014/main" id="{04DDAFEC-574C-4AA2-8A19-B0B656703571}"/>
              </a:ext>
            </a:extLst>
          </p:cNvPr>
          <p:cNvSpPr>
            <a:spLocks noGrp="1"/>
          </p:cNvSpPr>
          <p:nvPr/>
        </p:nvSpPr>
        <p:spPr>
          <a:xfrm>
            <a:off x="781050" y="1295400"/>
            <a:ext cx="133350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rPr>
              <a:t>Episode 2  The Old Key</a:t>
            </a:r>
          </a:p>
        </p:txBody>
      </p:sp>
      <p:sp>
        <p:nvSpPr>
          <p:cNvPr id="5" name="archive">
            <a:extLst>
              <a:ext uri="{FF2B5EF4-FFF2-40B4-BE49-F238E27FC236}">
                <a16:creationId xmlns:a16="http://schemas.microsoft.com/office/drawing/2014/main" id="{9DA4A1B7-396C-438C-ABFC-6235CC20D6B9}"/>
              </a:ext>
            </a:extLst>
          </p:cNvPr>
          <p:cNvSpPr>
            <a:spLocks noGrp="1"/>
          </p:cNvSpPr>
          <p:nvPr/>
        </p:nvSpPr>
        <p:spPr>
          <a:xfrm>
            <a:off x="762000" y="7972425"/>
            <a:ext cx="8096250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pPr>
            <a:r>
              <a: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rPr>
              <a:t>BEREKET ELT Archive</a:t>
            </a:r>
          </a:p>
        </p:txBody>
      </p:sp>
      <p:sp>
        <p:nvSpPr>
          <p:cNvPr id="6" name="audio-label">
            <a:extLst>
              <a:ext uri="{FF2B5EF4-FFF2-40B4-BE49-F238E27FC236}">
                <a16:creationId xmlns:a16="http://schemas.microsoft.com/office/drawing/2014/main" id="{C7230ABA-2DD0-4C66-BA42-0118D26D3427}"/>
              </a:ext>
            </a:extLst>
          </p:cNvPr>
          <p:cNvSpPr>
            <a:spLocks noGrp="1"/>
          </p:cNvSpPr>
          <p:nvPr/>
        </p:nvSpPr>
        <p:spPr>
          <a:xfrm>
            <a:off x="11906250" y="8096250"/>
            <a:ext cx="257175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pPr>
            <a:r>
              <a: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rPr>
              <a:t>Listen again</a:t>
            </a:r>
          </a:p>
        </p:txBody>
      </p:sp>
      <p:sp>
        <p:nvSpPr>
          <p:cNvPr id="7" name="question-3">
            <a:extLst>
              <a:ext uri="{FF2B5EF4-FFF2-40B4-BE49-F238E27FC236}">
                <a16:creationId xmlns:a16="http://schemas.microsoft.com/office/drawing/2014/main" id="{539E45D3-B083-4FD0-B05A-9D91DD0C674A}"/>
              </a:ext>
            </a:extLst>
          </p:cNvPr>
          <p:cNvSpPr>
            <a:spLocks noGrp="1"/>
          </p:cNvSpPr>
          <p:nvPr/>
        </p:nvSpPr>
        <p:spPr>
          <a:xfrm>
            <a:off x="809625" y="2524125"/>
            <a:ext cx="13430250" cy="1571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3. How did the friends get inside the building?</a:t>
            </a:r>
          </a:p>
        </p:txBody>
      </p:sp>
      <p:sp>
        <p:nvSpPr>
          <p:cNvPr id="8" name="question-4">
            <a:extLst>
              <a:ext uri="{FF2B5EF4-FFF2-40B4-BE49-F238E27FC236}">
                <a16:creationId xmlns:a16="http://schemas.microsoft.com/office/drawing/2014/main" id="{C4FE7561-E596-4F3E-A762-6DAE935E0CA7}"/>
              </a:ext>
            </a:extLst>
          </p:cNvPr>
          <p:cNvSpPr>
            <a:spLocks noGrp="1"/>
          </p:cNvSpPr>
          <p:nvPr/>
        </p:nvSpPr>
        <p:spPr>
          <a:xfrm>
            <a:off x="809625" y="4762500"/>
            <a:ext cx="13430250" cy="1762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4. Why did Mia want to keep the door open?</a:t>
            </a:r>
          </a:p>
        </p:txBody>
      </p:sp>
      <p:pic>
        <p:nvPicPr>
          <p:cNvPr id="9000" name="Play episode 2 audio">
            <a:hlinkClick r:id="" action="ppaction://media"/>
            <a:extLst>
              <a:ext uri="{FF2B5EF4-FFF2-40B4-BE49-F238E27FC236}">
                <a16:creationId xmlns:a16="http://schemas.microsoft.com/office/drawing/2014/main" id="{E33A623F-F28A-4534-872D-699338B91E1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242887" y="7191375"/>
            <a:ext cx="619125" cy="619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52145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000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ading-background">
            <a:extLst>
              <a:ext uri="{FF2B5EF4-FFF2-40B4-BE49-F238E27FC236}">
                <a16:creationId xmlns:a16="http://schemas.microsoft.com/office/drawing/2014/main" id="{E83F49E8-57A6-4C1A-B8AA-A50ADE7D8C4E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5240000" cy="8572500"/>
          </a:xfrm>
          <a:prstGeom prst="rect">
            <a:avLst/>
          </a:prstGeom>
          <a:solidFill>
            <a:srgbClr val="071321">
              <a:alpha val="86000"/>
            </a:srgbClr>
          </a:solidFill>
          <a:ln w="0">
            <a:noFill/>
            <a:prstDash val="solid"/>
          </a:ln>
        </p:spPr>
      </p:sp>
      <p:sp>
        <p:nvSpPr>
          <p:cNvPr id="3" name="slide-title">
            <a:extLst>
              <a:ext uri="{FF2B5EF4-FFF2-40B4-BE49-F238E27FC236}">
                <a16:creationId xmlns:a16="http://schemas.microsoft.com/office/drawing/2014/main" id="{060F9FD6-3CDA-4A9F-BEF9-5773B9ECF2D4}"/>
              </a:ext>
            </a:extLst>
          </p:cNvPr>
          <p:cNvSpPr>
            <a:spLocks noGrp="1"/>
          </p:cNvSpPr>
          <p:nvPr/>
        </p:nvSpPr>
        <p:spPr>
          <a:xfrm>
            <a:off x="762000" y="523875"/>
            <a:ext cx="1362075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Questions 5 and 6</a:t>
            </a:r>
          </a:p>
        </p:txBody>
      </p:sp>
      <p:sp>
        <p:nvSpPr>
          <p:cNvPr id="4" name="episode">
            <a:extLst>
              <a:ext uri="{FF2B5EF4-FFF2-40B4-BE49-F238E27FC236}">
                <a16:creationId xmlns:a16="http://schemas.microsoft.com/office/drawing/2014/main" id="{9C727108-15C1-4462-A7F8-6E67DAAF2598}"/>
              </a:ext>
            </a:extLst>
          </p:cNvPr>
          <p:cNvSpPr>
            <a:spLocks noGrp="1"/>
          </p:cNvSpPr>
          <p:nvPr/>
        </p:nvSpPr>
        <p:spPr>
          <a:xfrm>
            <a:off x="781050" y="1295400"/>
            <a:ext cx="133350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rPr>
              <a:t>Episode 2  The Old Key</a:t>
            </a:r>
          </a:p>
        </p:txBody>
      </p:sp>
      <p:sp>
        <p:nvSpPr>
          <p:cNvPr id="5" name="archive">
            <a:extLst>
              <a:ext uri="{FF2B5EF4-FFF2-40B4-BE49-F238E27FC236}">
                <a16:creationId xmlns:a16="http://schemas.microsoft.com/office/drawing/2014/main" id="{485AB605-FEDD-40E3-9B1B-D18E4E39121B}"/>
              </a:ext>
            </a:extLst>
          </p:cNvPr>
          <p:cNvSpPr>
            <a:spLocks noGrp="1"/>
          </p:cNvSpPr>
          <p:nvPr/>
        </p:nvSpPr>
        <p:spPr>
          <a:xfrm>
            <a:off x="762000" y="7972425"/>
            <a:ext cx="8096250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pPr>
            <a:r>
              <a: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rPr>
              <a:t>BEREKET ELT Archive</a:t>
            </a:r>
          </a:p>
        </p:txBody>
      </p:sp>
      <p:sp>
        <p:nvSpPr>
          <p:cNvPr id="6" name="audio-label">
            <a:extLst>
              <a:ext uri="{FF2B5EF4-FFF2-40B4-BE49-F238E27FC236}">
                <a16:creationId xmlns:a16="http://schemas.microsoft.com/office/drawing/2014/main" id="{73FBF8B4-3A05-4FE9-BFB2-257276AC0B2A}"/>
              </a:ext>
            </a:extLst>
          </p:cNvPr>
          <p:cNvSpPr>
            <a:spLocks noGrp="1"/>
          </p:cNvSpPr>
          <p:nvPr/>
        </p:nvSpPr>
        <p:spPr>
          <a:xfrm>
            <a:off x="11906250" y="8096250"/>
            <a:ext cx="257175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pPr>
            <a:r>
              <a: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rPr>
              <a:t>Listen again</a:t>
            </a:r>
          </a:p>
        </p:txBody>
      </p:sp>
      <p:sp>
        <p:nvSpPr>
          <p:cNvPr id="7" name="question-5">
            <a:extLst>
              <a:ext uri="{FF2B5EF4-FFF2-40B4-BE49-F238E27FC236}">
                <a16:creationId xmlns:a16="http://schemas.microsoft.com/office/drawing/2014/main" id="{C3C072BF-AF69-4954-82B3-1C2CCEA9A6B0}"/>
              </a:ext>
            </a:extLst>
          </p:cNvPr>
          <p:cNvSpPr>
            <a:spLocks noGrp="1"/>
          </p:cNvSpPr>
          <p:nvPr/>
        </p:nvSpPr>
        <p:spPr>
          <a:xfrm>
            <a:off x="809625" y="2524125"/>
            <a:ext cx="13430250" cy="1571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1" dirty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5. Retell the events from finding the key to hearing the </a:t>
            </a:r>
            <a:endParaRPr lang="tr-TR" sz="3300" b="1" dirty="0">
              <a:solidFill>
                <a:srgbClr val="FFFFFF"/>
              </a:solidFill>
              <a:latin typeface="DejaVu Sans"/>
              <a:ea typeface="DejaVu Sans"/>
              <a:cs typeface="DejaVu Sans"/>
            </a:endParaRPr>
          </a:p>
          <a:p>
            <a: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lang="tr-TR" dirty="0"/>
              <a:t>    </a:t>
            </a:r>
            <a:r>
              <a:rPr sz="3300" b="1" dirty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noise.</a:t>
            </a:r>
          </a:p>
        </p:txBody>
      </p:sp>
      <p:sp>
        <p:nvSpPr>
          <p:cNvPr id="8" name="question-6">
            <a:extLst>
              <a:ext uri="{FF2B5EF4-FFF2-40B4-BE49-F238E27FC236}">
                <a16:creationId xmlns:a16="http://schemas.microsoft.com/office/drawing/2014/main" id="{892E4080-4581-4ABA-81E4-331674560D2F}"/>
              </a:ext>
            </a:extLst>
          </p:cNvPr>
          <p:cNvSpPr>
            <a:spLocks noGrp="1"/>
          </p:cNvSpPr>
          <p:nvPr/>
        </p:nvSpPr>
        <p:spPr>
          <a:xfrm>
            <a:off x="809625" y="4762500"/>
            <a:ext cx="13430250" cy="1762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1" dirty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6. If you heard a noise in an old building, what would </a:t>
            </a:r>
            <a:endParaRPr lang="tr-TR" sz="3300" b="1" dirty="0">
              <a:solidFill>
                <a:srgbClr val="FFFFFF"/>
              </a:solidFill>
              <a:latin typeface="DejaVu Sans"/>
              <a:ea typeface="DejaVu Sans"/>
              <a:cs typeface="DejaVu Sans"/>
            </a:endParaRPr>
          </a:p>
          <a:p>
            <a: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lang="tr-TR"/>
              <a:t>    </a:t>
            </a:r>
            <a:r>
              <a: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you do to stay safe?</a:t>
            </a:r>
          </a:p>
        </p:txBody>
      </p:sp>
      <p:pic>
        <p:nvPicPr>
          <p:cNvPr id="9000" name="Play episode 2 audio">
            <a:hlinkClick r:id="" action="ppaction://media"/>
            <a:extLst>
              <a:ext uri="{FF2B5EF4-FFF2-40B4-BE49-F238E27FC236}">
                <a16:creationId xmlns:a16="http://schemas.microsoft.com/office/drawing/2014/main" id="{E33A623F-F28A-4534-872D-699338B91E1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292991" y="7239000"/>
            <a:ext cx="619125" cy="619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103260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000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ading-background">
            <a:extLst>
              <a:ext uri="{FF2B5EF4-FFF2-40B4-BE49-F238E27FC236}">
                <a16:creationId xmlns:a16="http://schemas.microsoft.com/office/drawing/2014/main" id="{C3147D36-41F7-4532-9179-32791D815C6B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5240000" cy="8572500"/>
          </a:xfrm>
          <a:prstGeom prst="rect">
            <a:avLst/>
          </a:prstGeom>
          <a:solidFill>
            <a:srgbClr val="071321">
              <a:alpha val="86000"/>
            </a:srgbClr>
          </a:solidFill>
          <a:ln w="0">
            <a:noFill/>
            <a:prstDash val="solid"/>
          </a:ln>
        </p:spPr>
      </p:sp>
      <p:sp>
        <p:nvSpPr>
          <p:cNvPr id="3" name="slide-title">
            <a:extLst>
              <a:ext uri="{FF2B5EF4-FFF2-40B4-BE49-F238E27FC236}">
                <a16:creationId xmlns:a16="http://schemas.microsoft.com/office/drawing/2014/main" id="{90F62C69-061A-446D-B13C-64B5FE1DBDB1}"/>
              </a:ext>
            </a:extLst>
          </p:cNvPr>
          <p:cNvSpPr>
            <a:spLocks noGrp="1"/>
          </p:cNvSpPr>
          <p:nvPr/>
        </p:nvSpPr>
        <p:spPr>
          <a:xfrm>
            <a:off x="762000" y="523875"/>
            <a:ext cx="1362075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Questions 1 and 2</a:t>
            </a:r>
          </a:p>
        </p:txBody>
      </p:sp>
      <p:sp>
        <p:nvSpPr>
          <p:cNvPr id="4" name="episode">
            <a:extLst>
              <a:ext uri="{FF2B5EF4-FFF2-40B4-BE49-F238E27FC236}">
                <a16:creationId xmlns:a16="http://schemas.microsoft.com/office/drawing/2014/main" id="{FA6AB459-6FB2-4EC6-AB04-7D9BF2EB694E}"/>
              </a:ext>
            </a:extLst>
          </p:cNvPr>
          <p:cNvSpPr>
            <a:spLocks noGrp="1"/>
          </p:cNvSpPr>
          <p:nvPr/>
        </p:nvSpPr>
        <p:spPr>
          <a:xfrm>
            <a:off x="781050" y="1295400"/>
            <a:ext cx="133350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rPr>
              <a:t>Episode 3  The Locked Room</a:t>
            </a:r>
          </a:p>
        </p:txBody>
      </p:sp>
      <p:sp>
        <p:nvSpPr>
          <p:cNvPr id="5" name="archive">
            <a:extLst>
              <a:ext uri="{FF2B5EF4-FFF2-40B4-BE49-F238E27FC236}">
                <a16:creationId xmlns:a16="http://schemas.microsoft.com/office/drawing/2014/main" id="{A6E4621E-886E-4DFF-8190-132E1944B9BD}"/>
              </a:ext>
            </a:extLst>
          </p:cNvPr>
          <p:cNvSpPr>
            <a:spLocks noGrp="1"/>
          </p:cNvSpPr>
          <p:nvPr/>
        </p:nvSpPr>
        <p:spPr>
          <a:xfrm>
            <a:off x="762000" y="7972425"/>
            <a:ext cx="8096250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pPr>
            <a:r>
              <a: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rPr>
              <a:t>BEREKET ELT Archive</a:t>
            </a:r>
          </a:p>
        </p:txBody>
      </p:sp>
      <p:sp>
        <p:nvSpPr>
          <p:cNvPr id="6" name="audio-label">
            <a:extLst>
              <a:ext uri="{FF2B5EF4-FFF2-40B4-BE49-F238E27FC236}">
                <a16:creationId xmlns:a16="http://schemas.microsoft.com/office/drawing/2014/main" id="{9DBA7E33-D83C-4A60-ACA5-D3B96DB9755E}"/>
              </a:ext>
            </a:extLst>
          </p:cNvPr>
          <p:cNvSpPr>
            <a:spLocks noGrp="1"/>
          </p:cNvSpPr>
          <p:nvPr/>
        </p:nvSpPr>
        <p:spPr>
          <a:xfrm>
            <a:off x="11906250" y="8096250"/>
            <a:ext cx="257175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pPr>
            <a:r>
              <a: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rPr>
              <a:t>Listen again</a:t>
            </a:r>
          </a:p>
        </p:txBody>
      </p:sp>
      <p:sp>
        <p:nvSpPr>
          <p:cNvPr id="7" name="question-1">
            <a:extLst>
              <a:ext uri="{FF2B5EF4-FFF2-40B4-BE49-F238E27FC236}">
                <a16:creationId xmlns:a16="http://schemas.microsoft.com/office/drawing/2014/main" id="{02965C3B-4F3B-4E01-A961-5DC41E6FAD84}"/>
              </a:ext>
            </a:extLst>
          </p:cNvPr>
          <p:cNvSpPr>
            <a:spLocks noGrp="1"/>
          </p:cNvSpPr>
          <p:nvPr/>
        </p:nvSpPr>
        <p:spPr>
          <a:xfrm>
            <a:off x="809625" y="2524125"/>
            <a:ext cx="13430250" cy="1571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1. What did the friends find at the top of the stairs?</a:t>
            </a:r>
          </a:p>
        </p:txBody>
      </p:sp>
      <p:sp>
        <p:nvSpPr>
          <p:cNvPr id="8" name="question-2">
            <a:extLst>
              <a:ext uri="{FF2B5EF4-FFF2-40B4-BE49-F238E27FC236}">
                <a16:creationId xmlns:a16="http://schemas.microsoft.com/office/drawing/2014/main" id="{B113224F-CA7F-4FEE-83D6-805FC8FCC94B}"/>
              </a:ext>
            </a:extLst>
          </p:cNvPr>
          <p:cNvSpPr>
            <a:spLocks noGrp="1"/>
          </p:cNvSpPr>
          <p:nvPr/>
        </p:nvSpPr>
        <p:spPr>
          <a:xfrm>
            <a:off x="809625" y="4762500"/>
            <a:ext cx="13430250" cy="1762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2. Why did Mia laugh with relief?</a:t>
            </a:r>
          </a:p>
        </p:txBody>
      </p:sp>
      <p:pic>
        <p:nvPicPr>
          <p:cNvPr id="9000" name="Play episode 3 audio">
            <a:hlinkClick r:id="" action="ppaction://media"/>
            <a:extLst>
              <a:ext uri="{FF2B5EF4-FFF2-40B4-BE49-F238E27FC236}">
                <a16:creationId xmlns:a16="http://schemas.microsoft.com/office/drawing/2014/main" id="{E33A623F-F28A-4534-872D-699338B91E1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167730" y="7267575"/>
            <a:ext cx="619125" cy="619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803025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9480" fill="hold"/>
                                        <p:tgtEl>
                                          <p:spTgt spid="900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000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ading-background">
            <a:extLst>
              <a:ext uri="{FF2B5EF4-FFF2-40B4-BE49-F238E27FC236}">
                <a16:creationId xmlns:a16="http://schemas.microsoft.com/office/drawing/2014/main" id="{5FEAE222-BE80-4577-A0B9-83FB5A8D8FCC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5240000" cy="8572500"/>
          </a:xfrm>
          <a:prstGeom prst="rect">
            <a:avLst/>
          </a:prstGeom>
          <a:solidFill>
            <a:srgbClr val="071321">
              <a:alpha val="86000"/>
            </a:srgbClr>
          </a:solidFill>
          <a:ln w="0">
            <a:noFill/>
            <a:prstDash val="solid"/>
          </a:ln>
        </p:spPr>
      </p:sp>
      <p:sp>
        <p:nvSpPr>
          <p:cNvPr id="3" name="slide-title">
            <a:extLst>
              <a:ext uri="{FF2B5EF4-FFF2-40B4-BE49-F238E27FC236}">
                <a16:creationId xmlns:a16="http://schemas.microsoft.com/office/drawing/2014/main" id="{2E6A35A4-9483-48CC-91A6-2991BB384345}"/>
              </a:ext>
            </a:extLst>
          </p:cNvPr>
          <p:cNvSpPr>
            <a:spLocks noGrp="1"/>
          </p:cNvSpPr>
          <p:nvPr/>
        </p:nvSpPr>
        <p:spPr>
          <a:xfrm>
            <a:off x="762000" y="523875"/>
            <a:ext cx="1362075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Questions 3 and 4</a:t>
            </a:r>
          </a:p>
        </p:txBody>
      </p:sp>
      <p:sp>
        <p:nvSpPr>
          <p:cNvPr id="4" name="episode">
            <a:extLst>
              <a:ext uri="{FF2B5EF4-FFF2-40B4-BE49-F238E27FC236}">
                <a16:creationId xmlns:a16="http://schemas.microsoft.com/office/drawing/2014/main" id="{D4D8F7AC-B18F-4DDD-9317-98AE22EECDF2}"/>
              </a:ext>
            </a:extLst>
          </p:cNvPr>
          <p:cNvSpPr>
            <a:spLocks noGrp="1"/>
          </p:cNvSpPr>
          <p:nvPr/>
        </p:nvSpPr>
        <p:spPr>
          <a:xfrm>
            <a:off x="781050" y="1295400"/>
            <a:ext cx="133350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rPr>
              <a:t>Episode 3  The Locked Room</a:t>
            </a:r>
          </a:p>
        </p:txBody>
      </p:sp>
      <p:sp>
        <p:nvSpPr>
          <p:cNvPr id="5" name="archive">
            <a:extLst>
              <a:ext uri="{FF2B5EF4-FFF2-40B4-BE49-F238E27FC236}">
                <a16:creationId xmlns:a16="http://schemas.microsoft.com/office/drawing/2014/main" id="{460B4D91-0DA5-473E-9A50-A5E0CCE93EC1}"/>
              </a:ext>
            </a:extLst>
          </p:cNvPr>
          <p:cNvSpPr>
            <a:spLocks noGrp="1"/>
          </p:cNvSpPr>
          <p:nvPr/>
        </p:nvSpPr>
        <p:spPr>
          <a:xfrm>
            <a:off x="762000" y="7972425"/>
            <a:ext cx="8096250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pPr>
            <a:r>
              <a: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rPr>
              <a:t>BEREKET ELT Archive</a:t>
            </a:r>
          </a:p>
        </p:txBody>
      </p:sp>
      <p:sp>
        <p:nvSpPr>
          <p:cNvPr id="6" name="audio-label">
            <a:extLst>
              <a:ext uri="{FF2B5EF4-FFF2-40B4-BE49-F238E27FC236}">
                <a16:creationId xmlns:a16="http://schemas.microsoft.com/office/drawing/2014/main" id="{F59F1866-0656-4D30-9854-3D6ADB4F5093}"/>
              </a:ext>
            </a:extLst>
          </p:cNvPr>
          <p:cNvSpPr>
            <a:spLocks noGrp="1"/>
          </p:cNvSpPr>
          <p:nvPr/>
        </p:nvSpPr>
        <p:spPr>
          <a:xfrm>
            <a:off x="11906250" y="8096250"/>
            <a:ext cx="257175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pPr>
            <a:r>
              <a: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rPr>
              <a:t>Listen again</a:t>
            </a:r>
          </a:p>
        </p:txBody>
      </p:sp>
      <p:sp>
        <p:nvSpPr>
          <p:cNvPr id="7" name="question-3">
            <a:extLst>
              <a:ext uri="{FF2B5EF4-FFF2-40B4-BE49-F238E27FC236}">
                <a16:creationId xmlns:a16="http://schemas.microsoft.com/office/drawing/2014/main" id="{4FBEFF17-E143-465F-A95F-4DD7D94615C8}"/>
              </a:ext>
            </a:extLst>
          </p:cNvPr>
          <p:cNvSpPr>
            <a:spLocks noGrp="1"/>
          </p:cNvSpPr>
          <p:nvPr/>
        </p:nvSpPr>
        <p:spPr>
          <a:xfrm>
            <a:off x="809625" y="2524125"/>
            <a:ext cx="13430250" cy="1571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3. What was different about the strong wooden door?</a:t>
            </a:r>
          </a:p>
        </p:txBody>
      </p:sp>
      <p:sp>
        <p:nvSpPr>
          <p:cNvPr id="8" name="question-4">
            <a:extLst>
              <a:ext uri="{FF2B5EF4-FFF2-40B4-BE49-F238E27FC236}">
                <a16:creationId xmlns:a16="http://schemas.microsoft.com/office/drawing/2014/main" id="{7169F433-7208-4B32-A77A-7E50622E57E6}"/>
              </a:ext>
            </a:extLst>
          </p:cNvPr>
          <p:cNvSpPr>
            <a:spLocks noGrp="1"/>
          </p:cNvSpPr>
          <p:nvPr/>
        </p:nvSpPr>
        <p:spPr>
          <a:xfrm>
            <a:off x="809625" y="4762500"/>
            <a:ext cx="13430250" cy="1762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1" dirty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4. What did the old picture show, and what was hidden </a:t>
            </a:r>
            <a:r>
              <a:rPr lang="tr-TR" sz="3300" b="1" dirty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 </a:t>
            </a:r>
          </a:p>
          <a:p>
            <a: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lang="tr-TR" dirty="0"/>
              <a:t>    </a:t>
            </a:r>
            <a:r>
              <a:rPr sz="3300" b="1" dirty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behind it?</a:t>
            </a:r>
          </a:p>
        </p:txBody>
      </p:sp>
      <p:pic>
        <p:nvPicPr>
          <p:cNvPr id="9000" name="Play episode 3 audio">
            <a:hlinkClick r:id="" action="ppaction://media"/>
            <a:extLst>
              <a:ext uri="{FF2B5EF4-FFF2-40B4-BE49-F238E27FC236}">
                <a16:creationId xmlns:a16="http://schemas.microsoft.com/office/drawing/2014/main" id="{E33A623F-F28A-4534-872D-699338B91E1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255413" y="7239000"/>
            <a:ext cx="619125" cy="647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968257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000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ading-background">
            <a:extLst>
              <a:ext uri="{FF2B5EF4-FFF2-40B4-BE49-F238E27FC236}">
                <a16:creationId xmlns:a16="http://schemas.microsoft.com/office/drawing/2014/main" id="{F7D3C6E2-C1DB-497B-8F5F-24377BC2597C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5240000" cy="8572500"/>
          </a:xfrm>
          <a:prstGeom prst="rect">
            <a:avLst/>
          </a:prstGeom>
          <a:solidFill>
            <a:srgbClr val="071321">
              <a:alpha val="86000"/>
            </a:srgbClr>
          </a:solidFill>
          <a:ln w="0">
            <a:noFill/>
            <a:prstDash val="solid"/>
          </a:ln>
        </p:spPr>
      </p:sp>
      <p:sp>
        <p:nvSpPr>
          <p:cNvPr id="3" name="slide-title">
            <a:extLst>
              <a:ext uri="{FF2B5EF4-FFF2-40B4-BE49-F238E27FC236}">
                <a16:creationId xmlns:a16="http://schemas.microsoft.com/office/drawing/2014/main" id="{4991FABC-72D9-4BCC-B226-59FC3E4B64C9}"/>
              </a:ext>
            </a:extLst>
          </p:cNvPr>
          <p:cNvSpPr>
            <a:spLocks noGrp="1"/>
          </p:cNvSpPr>
          <p:nvPr/>
        </p:nvSpPr>
        <p:spPr>
          <a:xfrm>
            <a:off x="762000" y="523875"/>
            <a:ext cx="1362075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Questions 5 and 6</a:t>
            </a:r>
          </a:p>
        </p:txBody>
      </p:sp>
      <p:sp>
        <p:nvSpPr>
          <p:cNvPr id="4" name="episode">
            <a:extLst>
              <a:ext uri="{FF2B5EF4-FFF2-40B4-BE49-F238E27FC236}">
                <a16:creationId xmlns:a16="http://schemas.microsoft.com/office/drawing/2014/main" id="{78DB1E21-DD70-4F54-A990-FBA55A6C1358}"/>
              </a:ext>
            </a:extLst>
          </p:cNvPr>
          <p:cNvSpPr>
            <a:spLocks noGrp="1"/>
          </p:cNvSpPr>
          <p:nvPr/>
        </p:nvSpPr>
        <p:spPr>
          <a:xfrm>
            <a:off x="781050" y="1295400"/>
            <a:ext cx="133350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rPr>
              <a:t>Episode 3  The Locked Room</a:t>
            </a:r>
          </a:p>
        </p:txBody>
      </p:sp>
      <p:sp>
        <p:nvSpPr>
          <p:cNvPr id="5" name="archive">
            <a:extLst>
              <a:ext uri="{FF2B5EF4-FFF2-40B4-BE49-F238E27FC236}">
                <a16:creationId xmlns:a16="http://schemas.microsoft.com/office/drawing/2014/main" id="{C39A1D72-6042-4162-AF3A-A0A51111DDA2}"/>
              </a:ext>
            </a:extLst>
          </p:cNvPr>
          <p:cNvSpPr>
            <a:spLocks noGrp="1"/>
          </p:cNvSpPr>
          <p:nvPr/>
        </p:nvSpPr>
        <p:spPr>
          <a:xfrm>
            <a:off x="762000" y="7972425"/>
            <a:ext cx="8096250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pPr>
            <a:r>
              <a: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rPr>
              <a:t>BEREKET ELT Archive</a:t>
            </a:r>
          </a:p>
        </p:txBody>
      </p:sp>
      <p:sp>
        <p:nvSpPr>
          <p:cNvPr id="6" name="audio-label">
            <a:extLst>
              <a:ext uri="{FF2B5EF4-FFF2-40B4-BE49-F238E27FC236}">
                <a16:creationId xmlns:a16="http://schemas.microsoft.com/office/drawing/2014/main" id="{2C627037-D72E-4E63-A93E-DE544357D492}"/>
              </a:ext>
            </a:extLst>
          </p:cNvPr>
          <p:cNvSpPr>
            <a:spLocks noGrp="1"/>
          </p:cNvSpPr>
          <p:nvPr/>
        </p:nvSpPr>
        <p:spPr>
          <a:xfrm>
            <a:off x="11906250" y="8096250"/>
            <a:ext cx="257175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pPr>
            <a:r>
              <a: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rPr>
              <a:t>Listen again</a:t>
            </a:r>
          </a:p>
        </p:txBody>
      </p:sp>
      <p:sp>
        <p:nvSpPr>
          <p:cNvPr id="7" name="question-5">
            <a:extLst>
              <a:ext uri="{FF2B5EF4-FFF2-40B4-BE49-F238E27FC236}">
                <a16:creationId xmlns:a16="http://schemas.microsoft.com/office/drawing/2014/main" id="{D9C02315-337F-4974-88C3-D60D6BF66CEB}"/>
              </a:ext>
            </a:extLst>
          </p:cNvPr>
          <p:cNvSpPr>
            <a:spLocks noGrp="1"/>
          </p:cNvSpPr>
          <p:nvPr/>
        </p:nvSpPr>
        <p:spPr>
          <a:xfrm>
            <a:off x="809625" y="2524125"/>
            <a:ext cx="13430250" cy="1571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5. Retell this episode from Mia's point of view.</a:t>
            </a:r>
          </a:p>
        </p:txBody>
      </p:sp>
      <p:sp>
        <p:nvSpPr>
          <p:cNvPr id="8" name="question-6">
            <a:extLst>
              <a:ext uri="{FF2B5EF4-FFF2-40B4-BE49-F238E27FC236}">
                <a16:creationId xmlns:a16="http://schemas.microsoft.com/office/drawing/2014/main" id="{40089379-254A-47B7-A42A-081C8A15FF53}"/>
              </a:ext>
            </a:extLst>
          </p:cNvPr>
          <p:cNvSpPr>
            <a:spLocks noGrp="1"/>
          </p:cNvSpPr>
          <p:nvPr/>
        </p:nvSpPr>
        <p:spPr>
          <a:xfrm>
            <a:off x="809625" y="4762500"/>
            <a:ext cx="13430250" cy="1762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1" dirty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6. Which discovery interests you most in this episode? </a:t>
            </a:r>
            <a:endParaRPr lang="tr-TR" sz="3300" b="1" dirty="0">
              <a:solidFill>
                <a:srgbClr val="FFFFFF"/>
              </a:solidFill>
              <a:latin typeface="DejaVu Sans"/>
              <a:ea typeface="DejaVu Sans"/>
              <a:cs typeface="DejaVu Sans"/>
            </a:endParaRPr>
          </a:p>
          <a:p>
            <a: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lang="tr-TR" dirty="0"/>
              <a:t>    </a:t>
            </a:r>
            <a:r>
              <a:rPr sz="3300" b="1" dirty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Explain your choice.</a:t>
            </a:r>
          </a:p>
        </p:txBody>
      </p:sp>
      <p:pic>
        <p:nvPicPr>
          <p:cNvPr id="9000" name="Play episode 3 audio">
            <a:hlinkClick r:id="" action="ppaction://media"/>
            <a:extLst>
              <a:ext uri="{FF2B5EF4-FFF2-40B4-BE49-F238E27FC236}">
                <a16:creationId xmlns:a16="http://schemas.microsoft.com/office/drawing/2014/main" id="{E33A623F-F28A-4534-872D-699338B91E1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217835" y="7353300"/>
            <a:ext cx="619125" cy="619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9410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000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ading-background">
            <a:extLst>
              <a:ext uri="{FF2B5EF4-FFF2-40B4-BE49-F238E27FC236}">
                <a16:creationId xmlns:a16="http://schemas.microsoft.com/office/drawing/2014/main" id="{2F6F0DC7-143C-4887-B42E-E6BCFD5F0D47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5240000" cy="8572500"/>
          </a:xfrm>
          <a:prstGeom prst="rect">
            <a:avLst/>
          </a:prstGeom>
          <a:solidFill>
            <a:srgbClr val="071321">
              <a:alpha val="86000"/>
            </a:srgbClr>
          </a:solidFill>
          <a:ln w="0">
            <a:noFill/>
            <a:prstDash val="solid"/>
          </a:ln>
        </p:spPr>
      </p:sp>
      <p:sp>
        <p:nvSpPr>
          <p:cNvPr id="3" name="slide-title">
            <a:extLst>
              <a:ext uri="{FF2B5EF4-FFF2-40B4-BE49-F238E27FC236}">
                <a16:creationId xmlns:a16="http://schemas.microsoft.com/office/drawing/2014/main" id="{B58CE7EE-3FA1-4187-9F24-6A477787A5CA}"/>
              </a:ext>
            </a:extLst>
          </p:cNvPr>
          <p:cNvSpPr>
            <a:spLocks noGrp="1"/>
          </p:cNvSpPr>
          <p:nvPr/>
        </p:nvSpPr>
        <p:spPr>
          <a:xfrm>
            <a:off x="762000" y="523875"/>
            <a:ext cx="1362075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Questions 1 and 2</a:t>
            </a:r>
          </a:p>
        </p:txBody>
      </p:sp>
      <p:sp>
        <p:nvSpPr>
          <p:cNvPr id="4" name="episode">
            <a:extLst>
              <a:ext uri="{FF2B5EF4-FFF2-40B4-BE49-F238E27FC236}">
                <a16:creationId xmlns:a16="http://schemas.microsoft.com/office/drawing/2014/main" id="{49FF9741-94D1-4724-945F-CC65EB6F7C79}"/>
              </a:ext>
            </a:extLst>
          </p:cNvPr>
          <p:cNvSpPr>
            <a:spLocks noGrp="1"/>
          </p:cNvSpPr>
          <p:nvPr/>
        </p:nvSpPr>
        <p:spPr>
          <a:xfrm>
            <a:off x="781050" y="1295400"/>
            <a:ext cx="133350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rPr>
              <a:t>Episode 4  The Message</a:t>
            </a:r>
          </a:p>
        </p:txBody>
      </p:sp>
      <p:sp>
        <p:nvSpPr>
          <p:cNvPr id="5" name="archive">
            <a:extLst>
              <a:ext uri="{FF2B5EF4-FFF2-40B4-BE49-F238E27FC236}">
                <a16:creationId xmlns:a16="http://schemas.microsoft.com/office/drawing/2014/main" id="{ABAEF85D-7B21-449E-BAAA-12EE0BA9B354}"/>
              </a:ext>
            </a:extLst>
          </p:cNvPr>
          <p:cNvSpPr>
            <a:spLocks noGrp="1"/>
          </p:cNvSpPr>
          <p:nvPr/>
        </p:nvSpPr>
        <p:spPr>
          <a:xfrm>
            <a:off x="762000" y="7972425"/>
            <a:ext cx="8096250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pPr>
            <a:r>
              <a: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rPr>
              <a:t>BEREKET ELT Archive</a:t>
            </a:r>
          </a:p>
        </p:txBody>
      </p:sp>
      <p:sp>
        <p:nvSpPr>
          <p:cNvPr id="6" name="audio-label">
            <a:extLst>
              <a:ext uri="{FF2B5EF4-FFF2-40B4-BE49-F238E27FC236}">
                <a16:creationId xmlns:a16="http://schemas.microsoft.com/office/drawing/2014/main" id="{2693574E-BB28-49FD-ADCA-5FA1E196AD7A}"/>
              </a:ext>
            </a:extLst>
          </p:cNvPr>
          <p:cNvSpPr>
            <a:spLocks noGrp="1"/>
          </p:cNvSpPr>
          <p:nvPr/>
        </p:nvSpPr>
        <p:spPr>
          <a:xfrm>
            <a:off x="11906250" y="8096250"/>
            <a:ext cx="257175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pPr>
            <a:r>
              <a: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rPr>
              <a:t>Listen again</a:t>
            </a:r>
          </a:p>
        </p:txBody>
      </p:sp>
      <p:sp>
        <p:nvSpPr>
          <p:cNvPr id="7" name="question-1">
            <a:extLst>
              <a:ext uri="{FF2B5EF4-FFF2-40B4-BE49-F238E27FC236}">
                <a16:creationId xmlns:a16="http://schemas.microsoft.com/office/drawing/2014/main" id="{06C6E487-7B0E-4F59-90DB-EFF2C349FED6}"/>
              </a:ext>
            </a:extLst>
          </p:cNvPr>
          <p:cNvSpPr>
            <a:spLocks noGrp="1"/>
          </p:cNvSpPr>
          <p:nvPr/>
        </p:nvSpPr>
        <p:spPr>
          <a:xfrm>
            <a:off x="809625" y="2524125"/>
            <a:ext cx="13430250" cy="1571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1" dirty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1. What did the message say, and which place did it </a:t>
            </a:r>
            <a:endParaRPr lang="tr-TR" sz="3300" b="1" dirty="0">
              <a:solidFill>
                <a:srgbClr val="FFFFFF"/>
              </a:solidFill>
              <a:latin typeface="DejaVu Sans"/>
              <a:ea typeface="DejaVu Sans"/>
              <a:cs typeface="DejaVu Sans"/>
            </a:endParaRPr>
          </a:p>
          <a:p>
            <a: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lang="tr-TR" dirty="0"/>
              <a:t>    </a:t>
            </a:r>
            <a:r>
              <a:rPr sz="3300" b="1" dirty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suggest?</a:t>
            </a:r>
          </a:p>
        </p:txBody>
      </p:sp>
      <p:sp>
        <p:nvSpPr>
          <p:cNvPr id="8" name="question-2">
            <a:extLst>
              <a:ext uri="{FF2B5EF4-FFF2-40B4-BE49-F238E27FC236}">
                <a16:creationId xmlns:a16="http://schemas.microsoft.com/office/drawing/2014/main" id="{97E9ABE4-C6E3-48AB-82C5-3C62AD3497BC}"/>
              </a:ext>
            </a:extLst>
          </p:cNvPr>
          <p:cNvSpPr>
            <a:spLocks noGrp="1"/>
          </p:cNvSpPr>
          <p:nvPr/>
        </p:nvSpPr>
        <p:spPr>
          <a:xfrm>
            <a:off x="809625" y="4762500"/>
            <a:ext cx="13430250" cy="1762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2. How did the bird drawing help Mia?</a:t>
            </a:r>
          </a:p>
        </p:txBody>
      </p:sp>
      <p:pic>
        <p:nvPicPr>
          <p:cNvPr id="9000" name="Play episode 4 audio">
            <a:hlinkClick r:id="" action="ppaction://media"/>
            <a:extLst>
              <a:ext uri="{FF2B5EF4-FFF2-40B4-BE49-F238E27FC236}">
                <a16:creationId xmlns:a16="http://schemas.microsoft.com/office/drawing/2014/main" id="{E33A623F-F28A-4534-872D-699338B91E1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230361" y="7353300"/>
            <a:ext cx="619125" cy="619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194252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257" fill="hold"/>
                                        <p:tgtEl>
                                          <p:spTgt spid="900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000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ading-background">
            <a:extLst>
              <a:ext uri="{FF2B5EF4-FFF2-40B4-BE49-F238E27FC236}">
                <a16:creationId xmlns:a16="http://schemas.microsoft.com/office/drawing/2014/main" id="{B37BB1DB-7657-4A60-B700-0C5BE4581233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5240000" cy="8572500"/>
          </a:xfrm>
          <a:prstGeom prst="rect">
            <a:avLst/>
          </a:prstGeom>
          <a:solidFill>
            <a:srgbClr val="071321">
              <a:alpha val="86000"/>
            </a:srgbClr>
          </a:solidFill>
          <a:ln w="0">
            <a:noFill/>
            <a:prstDash val="solid"/>
          </a:ln>
        </p:spPr>
      </p:sp>
      <p:sp>
        <p:nvSpPr>
          <p:cNvPr id="3" name="slide-title">
            <a:extLst>
              <a:ext uri="{FF2B5EF4-FFF2-40B4-BE49-F238E27FC236}">
                <a16:creationId xmlns:a16="http://schemas.microsoft.com/office/drawing/2014/main" id="{1AC42A6A-AC53-4873-A509-3A933C932890}"/>
              </a:ext>
            </a:extLst>
          </p:cNvPr>
          <p:cNvSpPr>
            <a:spLocks noGrp="1"/>
          </p:cNvSpPr>
          <p:nvPr/>
        </p:nvSpPr>
        <p:spPr>
          <a:xfrm>
            <a:off x="762000" y="523875"/>
            <a:ext cx="1362075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Questions 3 and 4</a:t>
            </a:r>
          </a:p>
        </p:txBody>
      </p:sp>
      <p:sp>
        <p:nvSpPr>
          <p:cNvPr id="4" name="episode">
            <a:extLst>
              <a:ext uri="{FF2B5EF4-FFF2-40B4-BE49-F238E27FC236}">
                <a16:creationId xmlns:a16="http://schemas.microsoft.com/office/drawing/2014/main" id="{1B749142-C386-445A-BDF7-F29C5143B54F}"/>
              </a:ext>
            </a:extLst>
          </p:cNvPr>
          <p:cNvSpPr>
            <a:spLocks noGrp="1"/>
          </p:cNvSpPr>
          <p:nvPr/>
        </p:nvSpPr>
        <p:spPr>
          <a:xfrm>
            <a:off x="781050" y="1295400"/>
            <a:ext cx="133350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rPr>
              <a:t>Episode 4  The Message</a:t>
            </a:r>
          </a:p>
        </p:txBody>
      </p:sp>
      <p:sp>
        <p:nvSpPr>
          <p:cNvPr id="5" name="archive">
            <a:extLst>
              <a:ext uri="{FF2B5EF4-FFF2-40B4-BE49-F238E27FC236}">
                <a16:creationId xmlns:a16="http://schemas.microsoft.com/office/drawing/2014/main" id="{D3599803-3C4E-433F-9262-78D2AA426A4D}"/>
              </a:ext>
            </a:extLst>
          </p:cNvPr>
          <p:cNvSpPr>
            <a:spLocks noGrp="1"/>
          </p:cNvSpPr>
          <p:nvPr/>
        </p:nvSpPr>
        <p:spPr>
          <a:xfrm>
            <a:off x="762000" y="7972425"/>
            <a:ext cx="8096250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pPr>
            <a:r>
              <a: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rPr>
              <a:t>BEREKET ELT Archive</a:t>
            </a:r>
          </a:p>
        </p:txBody>
      </p:sp>
      <p:sp>
        <p:nvSpPr>
          <p:cNvPr id="6" name="audio-label">
            <a:extLst>
              <a:ext uri="{FF2B5EF4-FFF2-40B4-BE49-F238E27FC236}">
                <a16:creationId xmlns:a16="http://schemas.microsoft.com/office/drawing/2014/main" id="{E5268191-B4C7-4C56-8812-CAB96DC0B73E}"/>
              </a:ext>
            </a:extLst>
          </p:cNvPr>
          <p:cNvSpPr>
            <a:spLocks noGrp="1"/>
          </p:cNvSpPr>
          <p:nvPr/>
        </p:nvSpPr>
        <p:spPr>
          <a:xfrm>
            <a:off x="11906250" y="8096250"/>
            <a:ext cx="257175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pPr>
            <a:r>
              <a: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rPr>
              <a:t>Listen again</a:t>
            </a:r>
          </a:p>
        </p:txBody>
      </p:sp>
      <p:sp>
        <p:nvSpPr>
          <p:cNvPr id="7" name="question-3">
            <a:extLst>
              <a:ext uri="{FF2B5EF4-FFF2-40B4-BE49-F238E27FC236}">
                <a16:creationId xmlns:a16="http://schemas.microsoft.com/office/drawing/2014/main" id="{69AB0C96-F718-4E81-9EFC-197106623E0D}"/>
              </a:ext>
            </a:extLst>
          </p:cNvPr>
          <p:cNvSpPr>
            <a:spLocks noGrp="1"/>
          </p:cNvSpPr>
          <p:nvPr/>
        </p:nvSpPr>
        <p:spPr>
          <a:xfrm>
            <a:off x="809625" y="2524125"/>
            <a:ext cx="13430250" cy="1571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3. What did the friends do before leaving the mill?</a:t>
            </a:r>
          </a:p>
        </p:txBody>
      </p:sp>
      <p:sp>
        <p:nvSpPr>
          <p:cNvPr id="8" name="question-4">
            <a:extLst>
              <a:ext uri="{FF2B5EF4-FFF2-40B4-BE49-F238E27FC236}">
                <a16:creationId xmlns:a16="http://schemas.microsoft.com/office/drawing/2014/main" id="{39EE6EB9-6F9D-46FE-A197-694EC2BEAAAD}"/>
              </a:ext>
            </a:extLst>
          </p:cNvPr>
          <p:cNvSpPr>
            <a:spLocks noGrp="1"/>
          </p:cNvSpPr>
          <p:nvPr/>
        </p:nvSpPr>
        <p:spPr>
          <a:xfrm>
            <a:off x="809625" y="4762500"/>
            <a:ext cx="13430250" cy="1762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4. How did Daniel discover the wooden box?</a:t>
            </a:r>
          </a:p>
        </p:txBody>
      </p:sp>
      <p:pic>
        <p:nvPicPr>
          <p:cNvPr id="9000" name="Play episode 4 audio">
            <a:hlinkClick r:id="" action="ppaction://media"/>
            <a:extLst>
              <a:ext uri="{FF2B5EF4-FFF2-40B4-BE49-F238E27FC236}">
                <a16:creationId xmlns:a16="http://schemas.microsoft.com/office/drawing/2014/main" id="{E33A623F-F28A-4534-872D-699338B91E1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242887" y="7353300"/>
            <a:ext cx="619125" cy="619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084278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000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ading-background">
            <a:extLst>
              <a:ext uri="{FF2B5EF4-FFF2-40B4-BE49-F238E27FC236}">
                <a16:creationId xmlns:a16="http://schemas.microsoft.com/office/drawing/2014/main" id="{B4A4DD25-11FB-4A76-865C-C3F3C210382E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5240000" cy="8572500"/>
          </a:xfrm>
          <a:prstGeom prst="rect">
            <a:avLst/>
          </a:prstGeom>
          <a:solidFill>
            <a:srgbClr val="071321">
              <a:alpha val="86000"/>
            </a:srgbClr>
          </a:solidFill>
          <a:ln w="0">
            <a:noFill/>
            <a:prstDash val="solid"/>
          </a:ln>
        </p:spPr>
      </p:sp>
      <p:sp>
        <p:nvSpPr>
          <p:cNvPr id="3" name="slide-title">
            <a:extLst>
              <a:ext uri="{FF2B5EF4-FFF2-40B4-BE49-F238E27FC236}">
                <a16:creationId xmlns:a16="http://schemas.microsoft.com/office/drawing/2014/main" id="{9FDEFB36-AE8E-4E37-86D9-A7419B5167AD}"/>
              </a:ext>
            </a:extLst>
          </p:cNvPr>
          <p:cNvSpPr>
            <a:spLocks noGrp="1"/>
          </p:cNvSpPr>
          <p:nvPr/>
        </p:nvSpPr>
        <p:spPr>
          <a:xfrm>
            <a:off x="762000" y="523875"/>
            <a:ext cx="1362075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Questions 5 and 6</a:t>
            </a:r>
          </a:p>
        </p:txBody>
      </p:sp>
      <p:sp>
        <p:nvSpPr>
          <p:cNvPr id="4" name="episode">
            <a:extLst>
              <a:ext uri="{FF2B5EF4-FFF2-40B4-BE49-F238E27FC236}">
                <a16:creationId xmlns:a16="http://schemas.microsoft.com/office/drawing/2014/main" id="{E31726F1-43C0-4D18-BB8A-935B8C95CA3A}"/>
              </a:ext>
            </a:extLst>
          </p:cNvPr>
          <p:cNvSpPr>
            <a:spLocks noGrp="1"/>
          </p:cNvSpPr>
          <p:nvPr/>
        </p:nvSpPr>
        <p:spPr>
          <a:xfrm>
            <a:off x="781050" y="1295400"/>
            <a:ext cx="133350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rPr>
              <a:t>Episode 4  The Message</a:t>
            </a:r>
          </a:p>
        </p:txBody>
      </p:sp>
      <p:sp>
        <p:nvSpPr>
          <p:cNvPr id="5" name="archive">
            <a:extLst>
              <a:ext uri="{FF2B5EF4-FFF2-40B4-BE49-F238E27FC236}">
                <a16:creationId xmlns:a16="http://schemas.microsoft.com/office/drawing/2014/main" id="{4C02B625-14B4-40B3-85D9-B158A09E1350}"/>
              </a:ext>
            </a:extLst>
          </p:cNvPr>
          <p:cNvSpPr>
            <a:spLocks noGrp="1"/>
          </p:cNvSpPr>
          <p:nvPr/>
        </p:nvSpPr>
        <p:spPr>
          <a:xfrm>
            <a:off x="762000" y="7972425"/>
            <a:ext cx="8096250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pPr>
            <a:r>
              <a: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rPr>
              <a:t>BEREKET ELT Archive</a:t>
            </a:r>
          </a:p>
        </p:txBody>
      </p:sp>
      <p:sp>
        <p:nvSpPr>
          <p:cNvPr id="6" name="audio-label">
            <a:extLst>
              <a:ext uri="{FF2B5EF4-FFF2-40B4-BE49-F238E27FC236}">
                <a16:creationId xmlns:a16="http://schemas.microsoft.com/office/drawing/2014/main" id="{718A15CE-726A-4D09-AE4D-063413AA324F}"/>
              </a:ext>
            </a:extLst>
          </p:cNvPr>
          <p:cNvSpPr>
            <a:spLocks noGrp="1"/>
          </p:cNvSpPr>
          <p:nvPr/>
        </p:nvSpPr>
        <p:spPr>
          <a:xfrm>
            <a:off x="11906250" y="8096250"/>
            <a:ext cx="257175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pPr>
            <a:r>
              <a: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rPr>
              <a:t>Listen again</a:t>
            </a:r>
          </a:p>
        </p:txBody>
      </p:sp>
      <p:sp>
        <p:nvSpPr>
          <p:cNvPr id="7" name="question-5">
            <a:extLst>
              <a:ext uri="{FF2B5EF4-FFF2-40B4-BE49-F238E27FC236}">
                <a16:creationId xmlns:a16="http://schemas.microsoft.com/office/drawing/2014/main" id="{F4AD7606-48E2-4FE5-8728-78A547A4DE0A}"/>
              </a:ext>
            </a:extLst>
          </p:cNvPr>
          <p:cNvSpPr>
            <a:spLocks noGrp="1"/>
          </p:cNvSpPr>
          <p:nvPr/>
        </p:nvSpPr>
        <p:spPr>
          <a:xfrm>
            <a:off x="809625" y="2524125"/>
            <a:ext cx="13430250" cy="1571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1" dirty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5. Describe their search at the bridge in the correct </a:t>
            </a:r>
            <a:endParaRPr lang="tr-TR" sz="3300" b="1" dirty="0">
              <a:solidFill>
                <a:srgbClr val="FFFFFF"/>
              </a:solidFill>
              <a:latin typeface="DejaVu Sans"/>
              <a:ea typeface="DejaVu Sans"/>
              <a:cs typeface="DejaVu Sans"/>
            </a:endParaRPr>
          </a:p>
          <a:p>
            <a: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lang="tr-TR" dirty="0"/>
              <a:t>    </a:t>
            </a:r>
            <a:r>
              <a:rPr sz="3300" b="1" dirty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order.</a:t>
            </a:r>
          </a:p>
        </p:txBody>
      </p:sp>
      <p:sp>
        <p:nvSpPr>
          <p:cNvPr id="8" name="question-6">
            <a:extLst>
              <a:ext uri="{FF2B5EF4-FFF2-40B4-BE49-F238E27FC236}">
                <a16:creationId xmlns:a16="http://schemas.microsoft.com/office/drawing/2014/main" id="{9DABD2A7-19BE-4556-8364-D5E6BF7CE647}"/>
              </a:ext>
            </a:extLst>
          </p:cNvPr>
          <p:cNvSpPr>
            <a:spLocks noGrp="1"/>
          </p:cNvSpPr>
          <p:nvPr/>
        </p:nvSpPr>
        <p:spPr>
          <a:xfrm>
            <a:off x="809625" y="4762500"/>
            <a:ext cx="13430250" cy="1762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1" dirty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6. What do you think could be inside the box? Give a </a:t>
            </a:r>
            <a:endParaRPr lang="tr-TR" sz="3300" b="1" dirty="0">
              <a:solidFill>
                <a:srgbClr val="FFFFFF"/>
              </a:solidFill>
              <a:latin typeface="DejaVu Sans"/>
              <a:ea typeface="DejaVu Sans"/>
              <a:cs typeface="DejaVu Sans"/>
            </a:endParaRPr>
          </a:p>
          <a:p>
            <a: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lang="tr-TR" dirty="0"/>
              <a:t>    </a:t>
            </a:r>
            <a:r>
              <a:rPr sz="3300" b="1" dirty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reason for your idea.</a:t>
            </a:r>
          </a:p>
        </p:txBody>
      </p:sp>
      <p:pic>
        <p:nvPicPr>
          <p:cNvPr id="9000" name="Play episode 4 audio">
            <a:hlinkClick r:id="" action="ppaction://media"/>
            <a:extLst>
              <a:ext uri="{FF2B5EF4-FFF2-40B4-BE49-F238E27FC236}">
                <a16:creationId xmlns:a16="http://schemas.microsoft.com/office/drawing/2014/main" id="{E33A623F-F28A-4534-872D-699338B91E1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330569" y="7353300"/>
            <a:ext cx="619125" cy="619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281013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000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ading-background">
            <a:extLst>
              <a:ext uri="{FF2B5EF4-FFF2-40B4-BE49-F238E27FC236}">
                <a16:creationId xmlns:a16="http://schemas.microsoft.com/office/drawing/2014/main" id="{91E99F96-E220-4DBA-BF06-E8AB9A4B5FDE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5240000" cy="8572500"/>
          </a:xfrm>
          <a:prstGeom prst="rect">
            <a:avLst/>
          </a:prstGeom>
          <a:solidFill>
            <a:srgbClr val="071321">
              <a:alpha val="86000"/>
            </a:srgbClr>
          </a:solidFill>
          <a:ln w="0">
            <a:noFill/>
            <a:prstDash val="solid"/>
          </a:ln>
        </p:spPr>
      </p:sp>
      <p:sp>
        <p:nvSpPr>
          <p:cNvPr id="3" name="slide-title">
            <a:extLst>
              <a:ext uri="{FF2B5EF4-FFF2-40B4-BE49-F238E27FC236}">
                <a16:creationId xmlns:a16="http://schemas.microsoft.com/office/drawing/2014/main" id="{7F5642F5-9E94-401E-BCE5-9D7E6CE57B14}"/>
              </a:ext>
            </a:extLst>
          </p:cNvPr>
          <p:cNvSpPr>
            <a:spLocks noGrp="1"/>
          </p:cNvSpPr>
          <p:nvPr/>
        </p:nvSpPr>
        <p:spPr>
          <a:xfrm>
            <a:off x="762000" y="523875"/>
            <a:ext cx="1362075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Questions 1 and 2</a:t>
            </a:r>
          </a:p>
        </p:txBody>
      </p:sp>
      <p:sp>
        <p:nvSpPr>
          <p:cNvPr id="4" name="episode">
            <a:extLst>
              <a:ext uri="{FF2B5EF4-FFF2-40B4-BE49-F238E27FC236}">
                <a16:creationId xmlns:a16="http://schemas.microsoft.com/office/drawing/2014/main" id="{275BB6D5-A7E7-4BD2-8767-A044679772B5}"/>
              </a:ext>
            </a:extLst>
          </p:cNvPr>
          <p:cNvSpPr>
            <a:spLocks noGrp="1"/>
          </p:cNvSpPr>
          <p:nvPr/>
        </p:nvSpPr>
        <p:spPr>
          <a:xfrm>
            <a:off x="781050" y="1295400"/>
            <a:ext cx="133350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rPr>
              <a:t>Episode 5  The Box under the Bridge</a:t>
            </a:r>
          </a:p>
        </p:txBody>
      </p:sp>
      <p:sp>
        <p:nvSpPr>
          <p:cNvPr id="5" name="archive">
            <a:extLst>
              <a:ext uri="{FF2B5EF4-FFF2-40B4-BE49-F238E27FC236}">
                <a16:creationId xmlns:a16="http://schemas.microsoft.com/office/drawing/2014/main" id="{3E739D3B-B219-42E4-B303-7998EC397150}"/>
              </a:ext>
            </a:extLst>
          </p:cNvPr>
          <p:cNvSpPr>
            <a:spLocks noGrp="1"/>
          </p:cNvSpPr>
          <p:nvPr/>
        </p:nvSpPr>
        <p:spPr>
          <a:xfrm>
            <a:off x="762000" y="7972425"/>
            <a:ext cx="8096250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pPr>
            <a:r>
              <a: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rPr>
              <a:t>BEREKET ELT Archive</a:t>
            </a:r>
          </a:p>
        </p:txBody>
      </p:sp>
      <p:sp>
        <p:nvSpPr>
          <p:cNvPr id="6" name="audio-label">
            <a:extLst>
              <a:ext uri="{FF2B5EF4-FFF2-40B4-BE49-F238E27FC236}">
                <a16:creationId xmlns:a16="http://schemas.microsoft.com/office/drawing/2014/main" id="{91B32C20-FEF8-42F2-B755-765F92029A97}"/>
              </a:ext>
            </a:extLst>
          </p:cNvPr>
          <p:cNvSpPr>
            <a:spLocks noGrp="1"/>
          </p:cNvSpPr>
          <p:nvPr/>
        </p:nvSpPr>
        <p:spPr>
          <a:xfrm>
            <a:off x="11906250" y="8096250"/>
            <a:ext cx="257175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pPr>
            <a:r>
              <a: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rPr>
              <a:t>Listen again</a:t>
            </a:r>
          </a:p>
        </p:txBody>
      </p:sp>
      <p:sp>
        <p:nvSpPr>
          <p:cNvPr id="7" name="question-1">
            <a:extLst>
              <a:ext uri="{FF2B5EF4-FFF2-40B4-BE49-F238E27FC236}">
                <a16:creationId xmlns:a16="http://schemas.microsoft.com/office/drawing/2014/main" id="{53995FBD-2382-4226-B78A-98729E4901AB}"/>
              </a:ext>
            </a:extLst>
          </p:cNvPr>
          <p:cNvSpPr>
            <a:spLocks noGrp="1"/>
          </p:cNvSpPr>
          <p:nvPr/>
        </p:nvSpPr>
        <p:spPr>
          <a:xfrm>
            <a:off x="809625" y="2524125"/>
            <a:ext cx="13430250" cy="1571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1. What did Mia and Daniel find inside the wooden box?</a:t>
            </a:r>
          </a:p>
        </p:txBody>
      </p:sp>
      <p:sp>
        <p:nvSpPr>
          <p:cNvPr id="8" name="question-2">
            <a:extLst>
              <a:ext uri="{FF2B5EF4-FFF2-40B4-BE49-F238E27FC236}">
                <a16:creationId xmlns:a16="http://schemas.microsoft.com/office/drawing/2014/main" id="{71B52094-1EB5-4576-8E22-82B5B4A47BF2}"/>
              </a:ext>
            </a:extLst>
          </p:cNvPr>
          <p:cNvSpPr>
            <a:spLocks noGrp="1"/>
          </p:cNvSpPr>
          <p:nvPr/>
        </p:nvSpPr>
        <p:spPr>
          <a:xfrm>
            <a:off x="809625" y="4762500"/>
            <a:ext cx="13430250" cy="1762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1" dirty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2. What information was written on the back of one </a:t>
            </a:r>
            <a:endParaRPr lang="tr-TR" sz="3300" b="1" dirty="0">
              <a:solidFill>
                <a:srgbClr val="FFFFFF"/>
              </a:solidFill>
              <a:latin typeface="DejaVu Sans"/>
              <a:ea typeface="DejaVu Sans"/>
              <a:cs typeface="DejaVu Sans"/>
            </a:endParaRPr>
          </a:p>
          <a:p>
            <a: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lang="tr-TR" dirty="0"/>
              <a:t>    </a:t>
            </a:r>
            <a:r>
              <a:rPr sz="3300" b="1" dirty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photograph?</a:t>
            </a:r>
          </a:p>
        </p:txBody>
      </p:sp>
      <p:pic>
        <p:nvPicPr>
          <p:cNvPr id="9000" name="Play episode 5 audio">
            <a:hlinkClick r:id="" action="ppaction://media"/>
            <a:extLst>
              <a:ext uri="{FF2B5EF4-FFF2-40B4-BE49-F238E27FC236}">
                <a16:creationId xmlns:a16="http://schemas.microsoft.com/office/drawing/2014/main" id="{E33A623F-F28A-4534-872D-699338B91E1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230361" y="7353300"/>
            <a:ext cx="619125" cy="619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339855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8257" fill="hold"/>
                                        <p:tgtEl>
                                          <p:spTgt spid="900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000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ading-background">
            <a:extLst>
              <a:ext uri="{FF2B5EF4-FFF2-40B4-BE49-F238E27FC236}">
                <a16:creationId xmlns:a16="http://schemas.microsoft.com/office/drawing/2014/main" id="{AF01A7EB-7E94-4D0C-A3E3-86F65AB8D489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5240000" cy="8572500"/>
          </a:xfrm>
          <a:prstGeom prst="rect">
            <a:avLst/>
          </a:prstGeom>
          <a:solidFill>
            <a:srgbClr val="071321">
              <a:alpha val="86000"/>
            </a:srgbClr>
          </a:solidFill>
          <a:ln w="0">
            <a:noFill/>
            <a:prstDash val="solid"/>
          </a:ln>
        </p:spPr>
      </p:sp>
      <p:sp>
        <p:nvSpPr>
          <p:cNvPr id="3" name="slide-title">
            <a:extLst>
              <a:ext uri="{FF2B5EF4-FFF2-40B4-BE49-F238E27FC236}">
                <a16:creationId xmlns:a16="http://schemas.microsoft.com/office/drawing/2014/main" id="{1D8F2D95-962E-4063-89AE-ADC738C9505E}"/>
              </a:ext>
            </a:extLst>
          </p:cNvPr>
          <p:cNvSpPr>
            <a:spLocks noGrp="1"/>
          </p:cNvSpPr>
          <p:nvPr/>
        </p:nvSpPr>
        <p:spPr>
          <a:xfrm>
            <a:off x="762000" y="523875"/>
            <a:ext cx="1362075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Questions 3 and 4</a:t>
            </a:r>
          </a:p>
        </p:txBody>
      </p:sp>
      <p:sp>
        <p:nvSpPr>
          <p:cNvPr id="4" name="episode">
            <a:extLst>
              <a:ext uri="{FF2B5EF4-FFF2-40B4-BE49-F238E27FC236}">
                <a16:creationId xmlns:a16="http://schemas.microsoft.com/office/drawing/2014/main" id="{8BBEABA8-935C-4E59-B500-BDDB6654AED7}"/>
              </a:ext>
            </a:extLst>
          </p:cNvPr>
          <p:cNvSpPr>
            <a:spLocks noGrp="1"/>
          </p:cNvSpPr>
          <p:nvPr/>
        </p:nvSpPr>
        <p:spPr>
          <a:xfrm>
            <a:off x="781050" y="1295400"/>
            <a:ext cx="133350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rPr>
              <a:t>Episode 5  The Box under the Bridge</a:t>
            </a:r>
          </a:p>
        </p:txBody>
      </p:sp>
      <p:sp>
        <p:nvSpPr>
          <p:cNvPr id="5" name="archive">
            <a:extLst>
              <a:ext uri="{FF2B5EF4-FFF2-40B4-BE49-F238E27FC236}">
                <a16:creationId xmlns:a16="http://schemas.microsoft.com/office/drawing/2014/main" id="{1EA3BDE8-D2AB-466E-8FF8-DA23F3444BCC}"/>
              </a:ext>
            </a:extLst>
          </p:cNvPr>
          <p:cNvSpPr>
            <a:spLocks noGrp="1"/>
          </p:cNvSpPr>
          <p:nvPr/>
        </p:nvSpPr>
        <p:spPr>
          <a:xfrm>
            <a:off x="762000" y="7972425"/>
            <a:ext cx="8096250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pPr>
            <a:r>
              <a: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rPr>
              <a:t>BEREKET ELT Archive</a:t>
            </a:r>
          </a:p>
        </p:txBody>
      </p:sp>
      <p:sp>
        <p:nvSpPr>
          <p:cNvPr id="6" name="audio-label">
            <a:extLst>
              <a:ext uri="{FF2B5EF4-FFF2-40B4-BE49-F238E27FC236}">
                <a16:creationId xmlns:a16="http://schemas.microsoft.com/office/drawing/2014/main" id="{E4C2E705-480B-4734-8F32-98393503E0B3}"/>
              </a:ext>
            </a:extLst>
          </p:cNvPr>
          <p:cNvSpPr>
            <a:spLocks noGrp="1"/>
          </p:cNvSpPr>
          <p:nvPr/>
        </p:nvSpPr>
        <p:spPr>
          <a:xfrm>
            <a:off x="11906250" y="8096250"/>
            <a:ext cx="257175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pPr>
            <a:r>
              <a: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rPr>
              <a:t>Listen again</a:t>
            </a:r>
          </a:p>
        </p:txBody>
      </p:sp>
      <p:sp>
        <p:nvSpPr>
          <p:cNvPr id="7" name="question-3">
            <a:extLst>
              <a:ext uri="{FF2B5EF4-FFF2-40B4-BE49-F238E27FC236}">
                <a16:creationId xmlns:a16="http://schemas.microsoft.com/office/drawing/2014/main" id="{C75C0833-113D-4718-8EED-3B8FA6895D01}"/>
              </a:ext>
            </a:extLst>
          </p:cNvPr>
          <p:cNvSpPr>
            <a:spLocks noGrp="1"/>
          </p:cNvSpPr>
          <p:nvPr/>
        </p:nvSpPr>
        <p:spPr>
          <a:xfrm>
            <a:off x="809625" y="2524125"/>
            <a:ext cx="13430250" cy="1571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3. What did the letter ask the friends to do?</a:t>
            </a:r>
          </a:p>
        </p:txBody>
      </p:sp>
      <p:sp>
        <p:nvSpPr>
          <p:cNvPr id="8" name="question-4">
            <a:extLst>
              <a:ext uri="{FF2B5EF4-FFF2-40B4-BE49-F238E27FC236}">
                <a16:creationId xmlns:a16="http://schemas.microsoft.com/office/drawing/2014/main" id="{460EA12C-71D7-470B-B766-B03476623887}"/>
              </a:ext>
            </a:extLst>
          </p:cNvPr>
          <p:cNvSpPr>
            <a:spLocks noGrp="1"/>
          </p:cNvSpPr>
          <p:nvPr/>
        </p:nvSpPr>
        <p:spPr>
          <a:xfrm>
            <a:off x="809625" y="4762500"/>
            <a:ext cx="13430250" cy="1762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4. How did Mr. Lewis help them?</a:t>
            </a:r>
          </a:p>
        </p:txBody>
      </p:sp>
      <p:pic>
        <p:nvPicPr>
          <p:cNvPr id="9000" name="Play episode 5 audio">
            <a:hlinkClick r:id="" action="ppaction://media"/>
            <a:extLst>
              <a:ext uri="{FF2B5EF4-FFF2-40B4-BE49-F238E27FC236}">
                <a16:creationId xmlns:a16="http://schemas.microsoft.com/office/drawing/2014/main" id="{E33A623F-F28A-4534-872D-699338B91E1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242887" y="7267575"/>
            <a:ext cx="619125" cy="619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57181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000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ading-background">
            <a:extLst>
              <a:ext uri="{FF2B5EF4-FFF2-40B4-BE49-F238E27FC236}">
                <a16:creationId xmlns:a16="http://schemas.microsoft.com/office/drawing/2014/main" id="{4ABD0A14-911E-4C33-81FC-6F49DBFC48F2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5240000" cy="8572500"/>
          </a:xfrm>
          <a:prstGeom prst="rect">
            <a:avLst/>
          </a:prstGeom>
          <a:solidFill>
            <a:srgbClr val="071321">
              <a:alpha val="86000"/>
            </a:srgbClr>
          </a:solidFill>
          <a:ln w="0">
            <a:noFill/>
            <a:prstDash val="solid"/>
          </a:ln>
        </p:spPr>
      </p:sp>
      <p:sp>
        <p:nvSpPr>
          <p:cNvPr id="3" name="slide-title">
            <a:extLst>
              <a:ext uri="{FF2B5EF4-FFF2-40B4-BE49-F238E27FC236}">
                <a16:creationId xmlns:a16="http://schemas.microsoft.com/office/drawing/2014/main" id="{8B6B93CE-2DB6-48E9-84FC-65BAE47F8037}"/>
              </a:ext>
            </a:extLst>
          </p:cNvPr>
          <p:cNvSpPr>
            <a:spLocks noGrp="1"/>
          </p:cNvSpPr>
          <p:nvPr/>
        </p:nvSpPr>
        <p:spPr>
          <a:xfrm>
            <a:off x="762000" y="523875"/>
            <a:ext cx="1362075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Questions 5 and 6</a:t>
            </a:r>
          </a:p>
        </p:txBody>
      </p:sp>
      <p:sp>
        <p:nvSpPr>
          <p:cNvPr id="4" name="episode">
            <a:extLst>
              <a:ext uri="{FF2B5EF4-FFF2-40B4-BE49-F238E27FC236}">
                <a16:creationId xmlns:a16="http://schemas.microsoft.com/office/drawing/2014/main" id="{1C79A32F-2B1B-4608-968B-58B037F5C20C}"/>
              </a:ext>
            </a:extLst>
          </p:cNvPr>
          <p:cNvSpPr>
            <a:spLocks noGrp="1"/>
          </p:cNvSpPr>
          <p:nvPr/>
        </p:nvSpPr>
        <p:spPr>
          <a:xfrm>
            <a:off x="781050" y="1295400"/>
            <a:ext cx="133350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rPr>
              <a:t>Episode 5  The Box under the Bridge</a:t>
            </a:r>
          </a:p>
        </p:txBody>
      </p:sp>
      <p:sp>
        <p:nvSpPr>
          <p:cNvPr id="5" name="archive">
            <a:extLst>
              <a:ext uri="{FF2B5EF4-FFF2-40B4-BE49-F238E27FC236}">
                <a16:creationId xmlns:a16="http://schemas.microsoft.com/office/drawing/2014/main" id="{15CB297B-2A1C-4441-9ADB-70E4BF548AE0}"/>
              </a:ext>
            </a:extLst>
          </p:cNvPr>
          <p:cNvSpPr>
            <a:spLocks noGrp="1"/>
          </p:cNvSpPr>
          <p:nvPr/>
        </p:nvSpPr>
        <p:spPr>
          <a:xfrm>
            <a:off x="762000" y="7972425"/>
            <a:ext cx="8096250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pPr>
            <a:r>
              <a: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rPr>
              <a:t>BEREKET ELT Archive</a:t>
            </a:r>
          </a:p>
        </p:txBody>
      </p:sp>
      <p:sp>
        <p:nvSpPr>
          <p:cNvPr id="6" name="audio-label">
            <a:extLst>
              <a:ext uri="{FF2B5EF4-FFF2-40B4-BE49-F238E27FC236}">
                <a16:creationId xmlns:a16="http://schemas.microsoft.com/office/drawing/2014/main" id="{ACACC337-B1E1-4F89-9E00-0A61B11C8CFD}"/>
              </a:ext>
            </a:extLst>
          </p:cNvPr>
          <p:cNvSpPr>
            <a:spLocks noGrp="1"/>
          </p:cNvSpPr>
          <p:nvPr/>
        </p:nvSpPr>
        <p:spPr>
          <a:xfrm>
            <a:off x="11906250" y="8096250"/>
            <a:ext cx="257175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pPr>
            <a:r>
              <a: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rPr>
              <a:t>Listen again</a:t>
            </a:r>
          </a:p>
        </p:txBody>
      </p:sp>
      <p:sp>
        <p:nvSpPr>
          <p:cNvPr id="7" name="question-5">
            <a:extLst>
              <a:ext uri="{FF2B5EF4-FFF2-40B4-BE49-F238E27FC236}">
                <a16:creationId xmlns:a16="http://schemas.microsoft.com/office/drawing/2014/main" id="{7BF1DE31-35CD-4BC1-9455-40F60486BE75}"/>
              </a:ext>
            </a:extLst>
          </p:cNvPr>
          <p:cNvSpPr>
            <a:spLocks noGrp="1"/>
          </p:cNvSpPr>
          <p:nvPr/>
        </p:nvSpPr>
        <p:spPr>
          <a:xfrm>
            <a:off x="809625" y="2524125"/>
            <a:ext cx="13430250" cy="1571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1" dirty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5. Imagine telling Rose how you found the photographs. </a:t>
            </a:r>
            <a:endParaRPr lang="tr-TR" sz="3300" b="1" dirty="0">
              <a:solidFill>
                <a:srgbClr val="FFFFFF"/>
              </a:solidFill>
              <a:latin typeface="DejaVu Sans"/>
              <a:ea typeface="DejaVu Sans"/>
              <a:cs typeface="DejaVu Sans"/>
            </a:endParaRPr>
          </a:p>
          <a:p>
            <a: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lang="tr-TR" dirty="0"/>
              <a:t>    </a:t>
            </a:r>
            <a:r>
              <a:rPr sz="3300" b="1" dirty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What would you say?</a:t>
            </a:r>
          </a:p>
        </p:txBody>
      </p:sp>
      <p:sp>
        <p:nvSpPr>
          <p:cNvPr id="8" name="question-6">
            <a:extLst>
              <a:ext uri="{FF2B5EF4-FFF2-40B4-BE49-F238E27FC236}">
                <a16:creationId xmlns:a16="http://schemas.microsoft.com/office/drawing/2014/main" id="{7FD243F4-0CC2-4A0F-A6EB-EAF5ADF439A9}"/>
              </a:ext>
            </a:extLst>
          </p:cNvPr>
          <p:cNvSpPr>
            <a:spLocks noGrp="1"/>
          </p:cNvSpPr>
          <p:nvPr/>
        </p:nvSpPr>
        <p:spPr>
          <a:xfrm>
            <a:off x="809625" y="4762500"/>
            <a:ext cx="13430250" cy="1762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1" dirty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6. What can old family photographs tell us about the </a:t>
            </a:r>
            <a:endParaRPr lang="tr-TR" sz="3300" b="1" dirty="0">
              <a:solidFill>
                <a:srgbClr val="FFFFFF"/>
              </a:solidFill>
              <a:latin typeface="DejaVu Sans"/>
              <a:ea typeface="DejaVu Sans"/>
              <a:cs typeface="DejaVu Sans"/>
            </a:endParaRPr>
          </a:p>
          <a:p>
            <a: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lang="tr-TR" dirty="0"/>
              <a:t>    </a:t>
            </a:r>
            <a:r>
              <a:rPr sz="3300" b="1" dirty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past? Give an example.</a:t>
            </a:r>
          </a:p>
        </p:txBody>
      </p:sp>
      <p:pic>
        <p:nvPicPr>
          <p:cNvPr id="9000" name="Play episode 5 audio">
            <a:hlinkClick r:id="" action="ppaction://media"/>
            <a:extLst>
              <a:ext uri="{FF2B5EF4-FFF2-40B4-BE49-F238E27FC236}">
                <a16:creationId xmlns:a16="http://schemas.microsoft.com/office/drawing/2014/main" id="{E33A623F-F28A-4534-872D-699338B91E1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180257" y="7277100"/>
            <a:ext cx="619125" cy="619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17480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000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ading-background">
            <a:extLst>
              <a:ext uri="{FF2B5EF4-FFF2-40B4-BE49-F238E27FC236}">
                <a16:creationId xmlns:a16="http://schemas.microsoft.com/office/drawing/2014/main" id="{734DCFC4-C159-44FE-A2C8-FB82A3A3404A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5240000" cy="8572500"/>
          </a:xfrm>
          <a:prstGeom prst="rect">
            <a:avLst/>
          </a:prstGeom>
          <a:solidFill>
            <a:srgbClr val="071321">
              <a:alpha val="86000"/>
            </a:srgbClr>
          </a:solidFill>
          <a:ln w="0">
            <a:noFill/>
            <a:prstDash val="solid"/>
          </a:ln>
        </p:spPr>
      </p:sp>
      <p:sp>
        <p:nvSpPr>
          <p:cNvPr id="3" name="slide-title">
            <a:extLst>
              <a:ext uri="{FF2B5EF4-FFF2-40B4-BE49-F238E27FC236}">
                <a16:creationId xmlns:a16="http://schemas.microsoft.com/office/drawing/2014/main" id="{4CE93023-9F69-4713-9B78-BD565D771020}"/>
              </a:ext>
            </a:extLst>
          </p:cNvPr>
          <p:cNvSpPr>
            <a:spLocks noGrp="1"/>
          </p:cNvSpPr>
          <p:nvPr/>
        </p:nvSpPr>
        <p:spPr>
          <a:xfrm>
            <a:off x="762000" y="523875"/>
            <a:ext cx="1362075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Questions 1 and 2</a:t>
            </a:r>
          </a:p>
        </p:txBody>
      </p:sp>
      <p:sp>
        <p:nvSpPr>
          <p:cNvPr id="4" name="episode">
            <a:extLst>
              <a:ext uri="{FF2B5EF4-FFF2-40B4-BE49-F238E27FC236}">
                <a16:creationId xmlns:a16="http://schemas.microsoft.com/office/drawing/2014/main" id="{2164E467-32B1-42CD-80EE-D8260E3D8572}"/>
              </a:ext>
            </a:extLst>
          </p:cNvPr>
          <p:cNvSpPr>
            <a:spLocks noGrp="1"/>
          </p:cNvSpPr>
          <p:nvPr/>
        </p:nvSpPr>
        <p:spPr>
          <a:xfrm>
            <a:off x="781050" y="1295400"/>
            <a:ext cx="133350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rPr>
              <a:t>Episode 6  Rose Carter</a:t>
            </a:r>
          </a:p>
        </p:txBody>
      </p:sp>
      <p:sp>
        <p:nvSpPr>
          <p:cNvPr id="5" name="archive">
            <a:extLst>
              <a:ext uri="{FF2B5EF4-FFF2-40B4-BE49-F238E27FC236}">
                <a16:creationId xmlns:a16="http://schemas.microsoft.com/office/drawing/2014/main" id="{DA8BA89A-21AD-4C1F-82AA-6C4AC8913428}"/>
              </a:ext>
            </a:extLst>
          </p:cNvPr>
          <p:cNvSpPr>
            <a:spLocks noGrp="1"/>
          </p:cNvSpPr>
          <p:nvPr/>
        </p:nvSpPr>
        <p:spPr>
          <a:xfrm>
            <a:off x="762000" y="7972425"/>
            <a:ext cx="8096250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pPr>
            <a:r>
              <a: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rPr>
              <a:t>BEREKET ELT Archive</a:t>
            </a:r>
          </a:p>
        </p:txBody>
      </p:sp>
      <p:sp>
        <p:nvSpPr>
          <p:cNvPr id="6" name="audio-label">
            <a:extLst>
              <a:ext uri="{FF2B5EF4-FFF2-40B4-BE49-F238E27FC236}">
                <a16:creationId xmlns:a16="http://schemas.microsoft.com/office/drawing/2014/main" id="{BE312C8E-AFB1-452F-8235-1328EBD3BE48}"/>
              </a:ext>
            </a:extLst>
          </p:cNvPr>
          <p:cNvSpPr>
            <a:spLocks noGrp="1"/>
          </p:cNvSpPr>
          <p:nvPr/>
        </p:nvSpPr>
        <p:spPr>
          <a:xfrm>
            <a:off x="11906250" y="8096250"/>
            <a:ext cx="257175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pPr>
            <a:r>
              <a: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rPr>
              <a:t>Listen again</a:t>
            </a:r>
          </a:p>
        </p:txBody>
      </p:sp>
      <p:sp>
        <p:nvSpPr>
          <p:cNvPr id="7" name="question-1">
            <a:extLst>
              <a:ext uri="{FF2B5EF4-FFF2-40B4-BE49-F238E27FC236}">
                <a16:creationId xmlns:a16="http://schemas.microsoft.com/office/drawing/2014/main" id="{470705E6-8D08-4641-9295-A8D9BE3C22BA}"/>
              </a:ext>
            </a:extLst>
          </p:cNvPr>
          <p:cNvSpPr>
            <a:spLocks noGrp="1"/>
          </p:cNvSpPr>
          <p:nvPr/>
        </p:nvSpPr>
        <p:spPr>
          <a:xfrm>
            <a:off x="809625" y="2524125"/>
            <a:ext cx="13430250" cy="1571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1. Who were Elena and Thomas?</a:t>
            </a:r>
          </a:p>
        </p:txBody>
      </p:sp>
      <p:sp>
        <p:nvSpPr>
          <p:cNvPr id="8" name="question-2">
            <a:extLst>
              <a:ext uri="{FF2B5EF4-FFF2-40B4-BE49-F238E27FC236}">
                <a16:creationId xmlns:a16="http://schemas.microsoft.com/office/drawing/2014/main" id="{5614F031-572D-42FF-8AA7-67067961AE0E}"/>
              </a:ext>
            </a:extLst>
          </p:cNvPr>
          <p:cNvSpPr>
            <a:spLocks noGrp="1"/>
          </p:cNvSpPr>
          <p:nvPr/>
        </p:nvSpPr>
        <p:spPr>
          <a:xfrm>
            <a:off x="809625" y="4762500"/>
            <a:ext cx="13430250" cy="1762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2. Why did Rose's family leave the mill?</a:t>
            </a:r>
          </a:p>
        </p:txBody>
      </p:sp>
      <p:pic>
        <p:nvPicPr>
          <p:cNvPr id="9000" name="Play episode 6 audio">
            <a:hlinkClick r:id="" action="ppaction://media"/>
            <a:extLst>
              <a:ext uri="{FF2B5EF4-FFF2-40B4-BE49-F238E27FC236}">
                <a16:creationId xmlns:a16="http://schemas.microsoft.com/office/drawing/2014/main" id="{E33A623F-F28A-4534-872D-699338B91E1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242887" y="7353300"/>
            <a:ext cx="619125" cy="619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418876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9929" fill="hold"/>
                                        <p:tgtEl>
                                          <p:spTgt spid="900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000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ading-background">
            <a:extLst>
              <a:ext uri="{FF2B5EF4-FFF2-40B4-BE49-F238E27FC236}">
                <a16:creationId xmlns:a16="http://schemas.microsoft.com/office/drawing/2014/main" id="{568B920C-FE4E-4BF3-979C-7B4E3C823144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5240000" cy="8572500"/>
          </a:xfrm>
          <a:prstGeom prst="rect">
            <a:avLst/>
          </a:prstGeom>
          <a:solidFill>
            <a:srgbClr val="071321">
              <a:alpha val="86000"/>
            </a:srgbClr>
          </a:solidFill>
          <a:ln w="0">
            <a:noFill/>
            <a:prstDash val="solid"/>
          </a:ln>
        </p:spPr>
      </p:sp>
      <p:sp>
        <p:nvSpPr>
          <p:cNvPr id="3" name="slide-title">
            <a:extLst>
              <a:ext uri="{FF2B5EF4-FFF2-40B4-BE49-F238E27FC236}">
                <a16:creationId xmlns:a16="http://schemas.microsoft.com/office/drawing/2014/main" id="{E16B95A1-6D50-4BA9-9E8D-4EBD5C38B6A0}"/>
              </a:ext>
            </a:extLst>
          </p:cNvPr>
          <p:cNvSpPr>
            <a:spLocks noGrp="1"/>
          </p:cNvSpPr>
          <p:nvPr/>
        </p:nvSpPr>
        <p:spPr>
          <a:xfrm>
            <a:off x="762000" y="523875"/>
            <a:ext cx="1362075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Questions 3 and 4</a:t>
            </a:r>
          </a:p>
        </p:txBody>
      </p:sp>
      <p:sp>
        <p:nvSpPr>
          <p:cNvPr id="4" name="episode">
            <a:extLst>
              <a:ext uri="{FF2B5EF4-FFF2-40B4-BE49-F238E27FC236}">
                <a16:creationId xmlns:a16="http://schemas.microsoft.com/office/drawing/2014/main" id="{D57E1856-E2B3-48A1-AABD-92FC9DFCE99E}"/>
              </a:ext>
            </a:extLst>
          </p:cNvPr>
          <p:cNvSpPr>
            <a:spLocks noGrp="1"/>
          </p:cNvSpPr>
          <p:nvPr/>
        </p:nvSpPr>
        <p:spPr>
          <a:xfrm>
            <a:off x="781050" y="1295400"/>
            <a:ext cx="133350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rPr>
              <a:t>Episode 6  Rose Carter</a:t>
            </a:r>
          </a:p>
        </p:txBody>
      </p:sp>
      <p:sp>
        <p:nvSpPr>
          <p:cNvPr id="5" name="archive">
            <a:extLst>
              <a:ext uri="{FF2B5EF4-FFF2-40B4-BE49-F238E27FC236}">
                <a16:creationId xmlns:a16="http://schemas.microsoft.com/office/drawing/2014/main" id="{B4268297-8FDF-44F6-BA38-47CBFA0572DF}"/>
              </a:ext>
            </a:extLst>
          </p:cNvPr>
          <p:cNvSpPr>
            <a:spLocks noGrp="1"/>
          </p:cNvSpPr>
          <p:nvPr/>
        </p:nvSpPr>
        <p:spPr>
          <a:xfrm>
            <a:off x="762000" y="7972425"/>
            <a:ext cx="8096250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pPr>
            <a:r>
              <a: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rPr>
              <a:t>BEREKET ELT Archive</a:t>
            </a:r>
          </a:p>
        </p:txBody>
      </p:sp>
      <p:sp>
        <p:nvSpPr>
          <p:cNvPr id="6" name="audio-label">
            <a:extLst>
              <a:ext uri="{FF2B5EF4-FFF2-40B4-BE49-F238E27FC236}">
                <a16:creationId xmlns:a16="http://schemas.microsoft.com/office/drawing/2014/main" id="{8DEB9F99-7F32-4C3A-B6BA-3AF11FA131F3}"/>
              </a:ext>
            </a:extLst>
          </p:cNvPr>
          <p:cNvSpPr>
            <a:spLocks noGrp="1"/>
          </p:cNvSpPr>
          <p:nvPr/>
        </p:nvSpPr>
        <p:spPr>
          <a:xfrm>
            <a:off x="11906250" y="8096250"/>
            <a:ext cx="257175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pPr>
            <a:r>
              <a: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rPr>
              <a:t>Listen again</a:t>
            </a:r>
          </a:p>
        </p:txBody>
      </p:sp>
      <p:sp>
        <p:nvSpPr>
          <p:cNvPr id="7" name="question-3">
            <a:extLst>
              <a:ext uri="{FF2B5EF4-FFF2-40B4-BE49-F238E27FC236}">
                <a16:creationId xmlns:a16="http://schemas.microsoft.com/office/drawing/2014/main" id="{CCE0EF1C-321E-4553-B42F-0915830F83AA}"/>
              </a:ext>
            </a:extLst>
          </p:cNvPr>
          <p:cNvSpPr>
            <a:spLocks noGrp="1"/>
          </p:cNvSpPr>
          <p:nvPr/>
        </p:nvSpPr>
        <p:spPr>
          <a:xfrm>
            <a:off x="809625" y="2524125"/>
            <a:ext cx="13430250" cy="1571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3. What did the green notebook contain?</a:t>
            </a:r>
          </a:p>
        </p:txBody>
      </p:sp>
      <p:sp>
        <p:nvSpPr>
          <p:cNvPr id="8" name="question-4">
            <a:extLst>
              <a:ext uri="{FF2B5EF4-FFF2-40B4-BE49-F238E27FC236}">
                <a16:creationId xmlns:a16="http://schemas.microsoft.com/office/drawing/2014/main" id="{6228906A-54B6-4EE1-B134-A7849C14B433}"/>
              </a:ext>
            </a:extLst>
          </p:cNvPr>
          <p:cNvSpPr>
            <a:spLocks noGrp="1"/>
          </p:cNvSpPr>
          <p:nvPr/>
        </p:nvSpPr>
        <p:spPr>
          <a:xfrm>
            <a:off x="809625" y="4762500"/>
            <a:ext cx="13430250" cy="1762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1" dirty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4. How did Rose explain the old key and the locked </a:t>
            </a:r>
            <a:endParaRPr lang="tr-TR" sz="3300" b="1" dirty="0">
              <a:solidFill>
                <a:srgbClr val="FFFFFF"/>
              </a:solidFill>
              <a:latin typeface="DejaVu Sans"/>
              <a:ea typeface="DejaVu Sans"/>
              <a:cs typeface="DejaVu Sans"/>
            </a:endParaRPr>
          </a:p>
          <a:p>
            <a: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lang="tr-TR" dirty="0"/>
              <a:t>    </a:t>
            </a:r>
            <a:r>
              <a:rPr sz="3300" b="1" dirty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room?</a:t>
            </a:r>
          </a:p>
        </p:txBody>
      </p:sp>
      <p:pic>
        <p:nvPicPr>
          <p:cNvPr id="9000" name="Play episode 6 audio">
            <a:hlinkClick r:id="" action="ppaction://media"/>
            <a:extLst>
              <a:ext uri="{FF2B5EF4-FFF2-40B4-BE49-F238E27FC236}">
                <a16:creationId xmlns:a16="http://schemas.microsoft.com/office/drawing/2014/main" id="{E33A623F-F28A-4534-872D-699338B91E1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280465" y="7353300"/>
            <a:ext cx="619125" cy="619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188798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000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ading-background">
            <a:extLst>
              <a:ext uri="{FF2B5EF4-FFF2-40B4-BE49-F238E27FC236}">
                <a16:creationId xmlns:a16="http://schemas.microsoft.com/office/drawing/2014/main" id="{49E24A77-58E6-4E55-8F79-0C0679A1FCF6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5240000" cy="8572500"/>
          </a:xfrm>
          <a:prstGeom prst="rect">
            <a:avLst/>
          </a:prstGeom>
          <a:solidFill>
            <a:srgbClr val="071321">
              <a:alpha val="86000"/>
            </a:srgbClr>
          </a:solidFill>
          <a:ln w="0">
            <a:noFill/>
            <a:prstDash val="solid"/>
          </a:ln>
        </p:spPr>
      </p:sp>
      <p:sp>
        <p:nvSpPr>
          <p:cNvPr id="3" name="slide-title">
            <a:extLst>
              <a:ext uri="{FF2B5EF4-FFF2-40B4-BE49-F238E27FC236}">
                <a16:creationId xmlns:a16="http://schemas.microsoft.com/office/drawing/2014/main" id="{65B97C6B-AF2F-4EF8-9FC7-21AC34990190}"/>
              </a:ext>
            </a:extLst>
          </p:cNvPr>
          <p:cNvSpPr>
            <a:spLocks noGrp="1"/>
          </p:cNvSpPr>
          <p:nvPr/>
        </p:nvSpPr>
        <p:spPr>
          <a:xfrm>
            <a:off x="762000" y="523875"/>
            <a:ext cx="1362075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Questions 5 and 6</a:t>
            </a:r>
          </a:p>
        </p:txBody>
      </p:sp>
      <p:sp>
        <p:nvSpPr>
          <p:cNvPr id="4" name="episode">
            <a:extLst>
              <a:ext uri="{FF2B5EF4-FFF2-40B4-BE49-F238E27FC236}">
                <a16:creationId xmlns:a16="http://schemas.microsoft.com/office/drawing/2014/main" id="{3EE4EBCD-4E3E-45D4-A498-C2931A212F63}"/>
              </a:ext>
            </a:extLst>
          </p:cNvPr>
          <p:cNvSpPr>
            <a:spLocks noGrp="1"/>
          </p:cNvSpPr>
          <p:nvPr/>
        </p:nvSpPr>
        <p:spPr>
          <a:xfrm>
            <a:off x="781050" y="1295400"/>
            <a:ext cx="133350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rPr>
              <a:t>Episode 6  Rose Carter</a:t>
            </a:r>
          </a:p>
        </p:txBody>
      </p:sp>
      <p:sp>
        <p:nvSpPr>
          <p:cNvPr id="5" name="archive">
            <a:extLst>
              <a:ext uri="{FF2B5EF4-FFF2-40B4-BE49-F238E27FC236}">
                <a16:creationId xmlns:a16="http://schemas.microsoft.com/office/drawing/2014/main" id="{4C14AC98-DE8C-4F76-BE8B-D721C64FBB8F}"/>
              </a:ext>
            </a:extLst>
          </p:cNvPr>
          <p:cNvSpPr>
            <a:spLocks noGrp="1"/>
          </p:cNvSpPr>
          <p:nvPr/>
        </p:nvSpPr>
        <p:spPr>
          <a:xfrm>
            <a:off x="762000" y="7972425"/>
            <a:ext cx="8096250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pPr>
            <a:r>
              <a: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rPr>
              <a:t>BEREKET ELT Archive</a:t>
            </a:r>
          </a:p>
        </p:txBody>
      </p:sp>
      <p:sp>
        <p:nvSpPr>
          <p:cNvPr id="6" name="audio-label">
            <a:extLst>
              <a:ext uri="{FF2B5EF4-FFF2-40B4-BE49-F238E27FC236}">
                <a16:creationId xmlns:a16="http://schemas.microsoft.com/office/drawing/2014/main" id="{8BC3A58B-66C6-4874-B0E9-EAB8ACF8327F}"/>
              </a:ext>
            </a:extLst>
          </p:cNvPr>
          <p:cNvSpPr>
            <a:spLocks noGrp="1"/>
          </p:cNvSpPr>
          <p:nvPr/>
        </p:nvSpPr>
        <p:spPr>
          <a:xfrm>
            <a:off x="11906250" y="8096250"/>
            <a:ext cx="257175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pPr>
            <a:r>
              <a: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rPr>
              <a:t>Listen again</a:t>
            </a:r>
          </a:p>
        </p:txBody>
      </p:sp>
      <p:sp>
        <p:nvSpPr>
          <p:cNvPr id="7" name="question-5">
            <a:extLst>
              <a:ext uri="{FF2B5EF4-FFF2-40B4-BE49-F238E27FC236}">
                <a16:creationId xmlns:a16="http://schemas.microsoft.com/office/drawing/2014/main" id="{F075EDEB-759A-41D7-A216-C52C53B38F6A}"/>
              </a:ext>
            </a:extLst>
          </p:cNvPr>
          <p:cNvSpPr>
            <a:spLocks noGrp="1"/>
          </p:cNvSpPr>
          <p:nvPr/>
        </p:nvSpPr>
        <p:spPr>
          <a:xfrm>
            <a:off x="809625" y="2524125"/>
            <a:ext cx="13430250" cy="1571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5. Retell Rose's family story in your own words.</a:t>
            </a:r>
          </a:p>
        </p:txBody>
      </p:sp>
      <p:sp>
        <p:nvSpPr>
          <p:cNvPr id="8" name="question-6">
            <a:extLst>
              <a:ext uri="{FF2B5EF4-FFF2-40B4-BE49-F238E27FC236}">
                <a16:creationId xmlns:a16="http://schemas.microsoft.com/office/drawing/2014/main" id="{535D4B8E-19C9-4758-B055-BC6A9862CC36}"/>
              </a:ext>
            </a:extLst>
          </p:cNvPr>
          <p:cNvSpPr>
            <a:spLocks noGrp="1"/>
          </p:cNvSpPr>
          <p:nvPr/>
        </p:nvSpPr>
        <p:spPr>
          <a:xfrm>
            <a:off x="809625" y="4762500"/>
            <a:ext cx="13430250" cy="1762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1" dirty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6. Why might this notebook be important to Rose? What </a:t>
            </a:r>
            <a:endParaRPr lang="tr-TR" sz="3300" b="1" dirty="0">
              <a:solidFill>
                <a:srgbClr val="FFFFFF"/>
              </a:solidFill>
              <a:latin typeface="DejaVu Sans"/>
              <a:ea typeface="DejaVu Sans"/>
              <a:cs typeface="DejaVu Sans"/>
            </a:endParaRPr>
          </a:p>
          <a:p>
            <a: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lang="tr-TR" dirty="0"/>
              <a:t>    </a:t>
            </a:r>
            <a:r>
              <a:rPr sz="3300" b="1" dirty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would you like to ask her?</a:t>
            </a:r>
          </a:p>
        </p:txBody>
      </p:sp>
      <p:pic>
        <p:nvPicPr>
          <p:cNvPr id="9000" name="Play episode 6 audio">
            <a:hlinkClick r:id="" action="ppaction://media"/>
            <a:extLst>
              <a:ext uri="{FF2B5EF4-FFF2-40B4-BE49-F238E27FC236}">
                <a16:creationId xmlns:a16="http://schemas.microsoft.com/office/drawing/2014/main" id="{E33A623F-F28A-4534-872D-699338B91E1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230361" y="7277100"/>
            <a:ext cx="619125" cy="619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127407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000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ading-background">
            <a:extLst>
              <a:ext uri="{FF2B5EF4-FFF2-40B4-BE49-F238E27FC236}">
                <a16:creationId xmlns:a16="http://schemas.microsoft.com/office/drawing/2014/main" id="{A5D5EC36-C077-4052-9313-1C91A7984647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5240000" cy="8572500"/>
          </a:xfrm>
          <a:prstGeom prst="rect">
            <a:avLst/>
          </a:prstGeom>
          <a:solidFill>
            <a:srgbClr val="071321">
              <a:alpha val="86000"/>
            </a:srgbClr>
          </a:solidFill>
          <a:ln w="0">
            <a:noFill/>
            <a:prstDash val="solid"/>
          </a:ln>
        </p:spPr>
      </p:sp>
      <p:sp>
        <p:nvSpPr>
          <p:cNvPr id="3" name="slide-title">
            <a:extLst>
              <a:ext uri="{FF2B5EF4-FFF2-40B4-BE49-F238E27FC236}">
                <a16:creationId xmlns:a16="http://schemas.microsoft.com/office/drawing/2014/main" id="{F62FFA53-D33E-4794-896A-79C8B53AF867}"/>
              </a:ext>
            </a:extLst>
          </p:cNvPr>
          <p:cNvSpPr>
            <a:spLocks noGrp="1"/>
          </p:cNvSpPr>
          <p:nvPr/>
        </p:nvSpPr>
        <p:spPr>
          <a:xfrm>
            <a:off x="762000" y="523875"/>
            <a:ext cx="1362075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Questions 1 and 2</a:t>
            </a:r>
          </a:p>
        </p:txBody>
      </p:sp>
      <p:sp>
        <p:nvSpPr>
          <p:cNvPr id="4" name="episode">
            <a:extLst>
              <a:ext uri="{FF2B5EF4-FFF2-40B4-BE49-F238E27FC236}">
                <a16:creationId xmlns:a16="http://schemas.microsoft.com/office/drawing/2014/main" id="{133F36D2-C174-4586-BF50-0E89466129BC}"/>
              </a:ext>
            </a:extLst>
          </p:cNvPr>
          <p:cNvSpPr>
            <a:spLocks noGrp="1"/>
          </p:cNvSpPr>
          <p:nvPr/>
        </p:nvSpPr>
        <p:spPr>
          <a:xfrm>
            <a:off x="781050" y="1295400"/>
            <a:ext cx="133350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rPr>
              <a:t>Episode 7  The Missing Piece</a:t>
            </a:r>
          </a:p>
        </p:txBody>
      </p:sp>
      <p:sp>
        <p:nvSpPr>
          <p:cNvPr id="5" name="archive">
            <a:extLst>
              <a:ext uri="{FF2B5EF4-FFF2-40B4-BE49-F238E27FC236}">
                <a16:creationId xmlns:a16="http://schemas.microsoft.com/office/drawing/2014/main" id="{9744A1A4-900B-407F-947F-8A71AB7A06C1}"/>
              </a:ext>
            </a:extLst>
          </p:cNvPr>
          <p:cNvSpPr>
            <a:spLocks noGrp="1"/>
          </p:cNvSpPr>
          <p:nvPr/>
        </p:nvSpPr>
        <p:spPr>
          <a:xfrm>
            <a:off x="762000" y="7972425"/>
            <a:ext cx="8096250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pPr>
            <a:r>
              <a: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rPr>
              <a:t>BEREKET ELT Archive</a:t>
            </a:r>
          </a:p>
        </p:txBody>
      </p:sp>
      <p:sp>
        <p:nvSpPr>
          <p:cNvPr id="6" name="audio-label">
            <a:extLst>
              <a:ext uri="{FF2B5EF4-FFF2-40B4-BE49-F238E27FC236}">
                <a16:creationId xmlns:a16="http://schemas.microsoft.com/office/drawing/2014/main" id="{D85BB8D0-D700-46F4-AC86-FC9535799AFD}"/>
              </a:ext>
            </a:extLst>
          </p:cNvPr>
          <p:cNvSpPr>
            <a:spLocks noGrp="1"/>
          </p:cNvSpPr>
          <p:nvPr/>
        </p:nvSpPr>
        <p:spPr>
          <a:xfrm>
            <a:off x="11906250" y="8096250"/>
            <a:ext cx="257175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pPr>
            <a:r>
              <a: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rPr>
              <a:t>Listen again</a:t>
            </a:r>
          </a:p>
        </p:txBody>
      </p:sp>
      <p:sp>
        <p:nvSpPr>
          <p:cNvPr id="7" name="question-1">
            <a:extLst>
              <a:ext uri="{FF2B5EF4-FFF2-40B4-BE49-F238E27FC236}">
                <a16:creationId xmlns:a16="http://schemas.microsoft.com/office/drawing/2014/main" id="{4D27D1A2-705A-4789-B1D0-54EE75FEF546}"/>
              </a:ext>
            </a:extLst>
          </p:cNvPr>
          <p:cNvSpPr>
            <a:spLocks noGrp="1"/>
          </p:cNvSpPr>
          <p:nvPr/>
        </p:nvSpPr>
        <p:spPr>
          <a:xfrm>
            <a:off x="809625" y="2524125"/>
            <a:ext cx="13430250" cy="1571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1. How did Daniel find the key that opened the room?</a:t>
            </a:r>
          </a:p>
        </p:txBody>
      </p:sp>
      <p:sp>
        <p:nvSpPr>
          <p:cNvPr id="8" name="question-2">
            <a:extLst>
              <a:ext uri="{FF2B5EF4-FFF2-40B4-BE49-F238E27FC236}">
                <a16:creationId xmlns:a16="http://schemas.microsoft.com/office/drawing/2014/main" id="{F8CE7FED-E7CC-4EA6-8FD4-506D144F22FC}"/>
              </a:ext>
            </a:extLst>
          </p:cNvPr>
          <p:cNvSpPr>
            <a:spLocks noGrp="1"/>
          </p:cNvSpPr>
          <p:nvPr/>
        </p:nvSpPr>
        <p:spPr>
          <a:xfrm>
            <a:off x="809625" y="4762500"/>
            <a:ext cx="13430250" cy="1762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2. Which key opened the cabinet, and what was inside?</a:t>
            </a:r>
          </a:p>
        </p:txBody>
      </p:sp>
      <p:pic>
        <p:nvPicPr>
          <p:cNvPr id="9000" name="Play episode 7 audio">
            <a:hlinkClick r:id="" action="ppaction://media"/>
            <a:extLst>
              <a:ext uri="{FF2B5EF4-FFF2-40B4-BE49-F238E27FC236}">
                <a16:creationId xmlns:a16="http://schemas.microsoft.com/office/drawing/2014/main" id="{E33A623F-F28A-4534-872D-699338B91E1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255413" y="7429500"/>
            <a:ext cx="619125" cy="619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37087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8623" fill="hold"/>
                                        <p:tgtEl>
                                          <p:spTgt spid="900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000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ading-background">
            <a:extLst>
              <a:ext uri="{FF2B5EF4-FFF2-40B4-BE49-F238E27FC236}">
                <a16:creationId xmlns:a16="http://schemas.microsoft.com/office/drawing/2014/main" id="{9E60D4CC-9C92-47BE-B525-2CB93E94DB8E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5240000" cy="8572500"/>
          </a:xfrm>
          <a:prstGeom prst="rect">
            <a:avLst/>
          </a:prstGeom>
          <a:solidFill>
            <a:srgbClr val="071321">
              <a:alpha val="86000"/>
            </a:srgbClr>
          </a:solidFill>
          <a:ln w="0">
            <a:noFill/>
            <a:prstDash val="solid"/>
          </a:ln>
        </p:spPr>
      </p:sp>
      <p:sp>
        <p:nvSpPr>
          <p:cNvPr id="3" name="slide-title">
            <a:extLst>
              <a:ext uri="{FF2B5EF4-FFF2-40B4-BE49-F238E27FC236}">
                <a16:creationId xmlns:a16="http://schemas.microsoft.com/office/drawing/2014/main" id="{6EF89A78-3472-48DD-8D52-BD84B13EE597}"/>
              </a:ext>
            </a:extLst>
          </p:cNvPr>
          <p:cNvSpPr>
            <a:spLocks noGrp="1"/>
          </p:cNvSpPr>
          <p:nvPr/>
        </p:nvSpPr>
        <p:spPr>
          <a:xfrm>
            <a:off x="762000" y="523875"/>
            <a:ext cx="1362075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Questions 3 and 4</a:t>
            </a:r>
          </a:p>
        </p:txBody>
      </p:sp>
      <p:sp>
        <p:nvSpPr>
          <p:cNvPr id="4" name="episode">
            <a:extLst>
              <a:ext uri="{FF2B5EF4-FFF2-40B4-BE49-F238E27FC236}">
                <a16:creationId xmlns:a16="http://schemas.microsoft.com/office/drawing/2014/main" id="{C63D935E-29AF-4CFA-A5BC-7FA56D921A4E}"/>
              </a:ext>
            </a:extLst>
          </p:cNvPr>
          <p:cNvSpPr>
            <a:spLocks noGrp="1"/>
          </p:cNvSpPr>
          <p:nvPr/>
        </p:nvSpPr>
        <p:spPr>
          <a:xfrm>
            <a:off x="781050" y="1295400"/>
            <a:ext cx="133350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rPr>
              <a:t>Episode 7  The Missing Piece</a:t>
            </a:r>
          </a:p>
        </p:txBody>
      </p:sp>
      <p:sp>
        <p:nvSpPr>
          <p:cNvPr id="5" name="archive">
            <a:extLst>
              <a:ext uri="{FF2B5EF4-FFF2-40B4-BE49-F238E27FC236}">
                <a16:creationId xmlns:a16="http://schemas.microsoft.com/office/drawing/2014/main" id="{6380B1D0-E893-42B2-BE15-A81E9A04C99B}"/>
              </a:ext>
            </a:extLst>
          </p:cNvPr>
          <p:cNvSpPr>
            <a:spLocks noGrp="1"/>
          </p:cNvSpPr>
          <p:nvPr/>
        </p:nvSpPr>
        <p:spPr>
          <a:xfrm>
            <a:off x="762000" y="7972425"/>
            <a:ext cx="8096250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pPr>
            <a:r>
              <a: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rPr>
              <a:t>BEREKET ELT Archive</a:t>
            </a:r>
          </a:p>
        </p:txBody>
      </p:sp>
      <p:sp>
        <p:nvSpPr>
          <p:cNvPr id="6" name="audio-label">
            <a:extLst>
              <a:ext uri="{FF2B5EF4-FFF2-40B4-BE49-F238E27FC236}">
                <a16:creationId xmlns:a16="http://schemas.microsoft.com/office/drawing/2014/main" id="{628718EE-0E8E-4183-9DEB-565E52B7C324}"/>
              </a:ext>
            </a:extLst>
          </p:cNvPr>
          <p:cNvSpPr>
            <a:spLocks noGrp="1"/>
          </p:cNvSpPr>
          <p:nvPr/>
        </p:nvSpPr>
        <p:spPr>
          <a:xfrm>
            <a:off x="11906250" y="8096250"/>
            <a:ext cx="257175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pPr>
            <a:r>
              <a: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rPr>
              <a:t>Listen again</a:t>
            </a:r>
          </a:p>
        </p:txBody>
      </p:sp>
      <p:sp>
        <p:nvSpPr>
          <p:cNvPr id="7" name="question-3">
            <a:extLst>
              <a:ext uri="{FF2B5EF4-FFF2-40B4-BE49-F238E27FC236}">
                <a16:creationId xmlns:a16="http://schemas.microsoft.com/office/drawing/2014/main" id="{A9C96842-97F8-45CA-A222-9CD491ED7FF1}"/>
              </a:ext>
            </a:extLst>
          </p:cNvPr>
          <p:cNvSpPr>
            <a:spLocks noGrp="1"/>
          </p:cNvSpPr>
          <p:nvPr/>
        </p:nvSpPr>
        <p:spPr>
          <a:xfrm>
            <a:off x="809625" y="2524125"/>
            <a:ext cx="13430250" cy="1571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1" dirty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3. What suggested that someone had visited the room </a:t>
            </a:r>
            <a:endParaRPr lang="tr-TR" sz="3300" b="1" dirty="0">
              <a:solidFill>
                <a:srgbClr val="FFFFFF"/>
              </a:solidFill>
              <a:latin typeface="DejaVu Sans"/>
              <a:ea typeface="DejaVu Sans"/>
              <a:cs typeface="DejaVu Sans"/>
            </a:endParaRPr>
          </a:p>
          <a:p>
            <a: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lang="tr-TR" dirty="0"/>
              <a:t>    </a:t>
            </a:r>
            <a:r>
              <a:rPr sz="3300" b="1" dirty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recently?</a:t>
            </a:r>
          </a:p>
        </p:txBody>
      </p:sp>
      <p:sp>
        <p:nvSpPr>
          <p:cNvPr id="8" name="question-4">
            <a:extLst>
              <a:ext uri="{FF2B5EF4-FFF2-40B4-BE49-F238E27FC236}">
                <a16:creationId xmlns:a16="http://schemas.microsoft.com/office/drawing/2014/main" id="{DE25D857-4128-4A59-8E7B-C538278725A1}"/>
              </a:ext>
            </a:extLst>
          </p:cNvPr>
          <p:cNvSpPr>
            <a:spLocks noGrp="1"/>
          </p:cNvSpPr>
          <p:nvPr/>
        </p:nvSpPr>
        <p:spPr>
          <a:xfrm>
            <a:off x="809625" y="4762500"/>
            <a:ext cx="13430250" cy="1762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1" dirty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4. How did the flashlight connect this episode to the first </a:t>
            </a:r>
            <a:endParaRPr lang="tr-TR" sz="3300" b="1" dirty="0">
              <a:solidFill>
                <a:srgbClr val="FFFFFF"/>
              </a:solidFill>
              <a:latin typeface="DejaVu Sans"/>
              <a:ea typeface="DejaVu Sans"/>
              <a:cs typeface="DejaVu Sans"/>
            </a:endParaRPr>
          </a:p>
          <a:p>
            <a: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lang="tr-TR" dirty="0"/>
              <a:t>    </a:t>
            </a:r>
            <a:r>
              <a:rPr sz="3300" b="1" dirty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evening?</a:t>
            </a:r>
          </a:p>
        </p:txBody>
      </p:sp>
      <p:pic>
        <p:nvPicPr>
          <p:cNvPr id="9000" name="Play episode 7 audio">
            <a:hlinkClick r:id="" action="ppaction://media"/>
            <a:extLst>
              <a:ext uri="{FF2B5EF4-FFF2-40B4-BE49-F238E27FC236}">
                <a16:creationId xmlns:a16="http://schemas.microsoft.com/office/drawing/2014/main" id="{E33A623F-F28A-4534-872D-699338B91E1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255414" y="7429500"/>
            <a:ext cx="619125" cy="619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888876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000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ading-background">
            <a:extLst>
              <a:ext uri="{FF2B5EF4-FFF2-40B4-BE49-F238E27FC236}">
                <a16:creationId xmlns:a16="http://schemas.microsoft.com/office/drawing/2014/main" id="{DDD0ACA9-5AC3-4A09-98EF-A1E243F9A63D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5240000" cy="8572500"/>
          </a:xfrm>
          <a:prstGeom prst="rect">
            <a:avLst/>
          </a:prstGeom>
          <a:solidFill>
            <a:srgbClr val="071321">
              <a:alpha val="86000"/>
            </a:srgbClr>
          </a:solidFill>
          <a:ln w="0">
            <a:noFill/>
            <a:prstDash val="solid"/>
          </a:ln>
        </p:spPr>
      </p:sp>
      <p:sp>
        <p:nvSpPr>
          <p:cNvPr id="3" name="slide-title">
            <a:extLst>
              <a:ext uri="{FF2B5EF4-FFF2-40B4-BE49-F238E27FC236}">
                <a16:creationId xmlns:a16="http://schemas.microsoft.com/office/drawing/2014/main" id="{072D578E-EC64-4560-9BDB-FA6F4F5EBA5F}"/>
              </a:ext>
            </a:extLst>
          </p:cNvPr>
          <p:cNvSpPr>
            <a:spLocks noGrp="1"/>
          </p:cNvSpPr>
          <p:nvPr/>
        </p:nvSpPr>
        <p:spPr>
          <a:xfrm>
            <a:off x="762000" y="523875"/>
            <a:ext cx="1362075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Questions 5 and 6</a:t>
            </a:r>
          </a:p>
        </p:txBody>
      </p:sp>
      <p:sp>
        <p:nvSpPr>
          <p:cNvPr id="4" name="episode">
            <a:extLst>
              <a:ext uri="{FF2B5EF4-FFF2-40B4-BE49-F238E27FC236}">
                <a16:creationId xmlns:a16="http://schemas.microsoft.com/office/drawing/2014/main" id="{1DE94A03-75B9-4C51-9979-68C268BFF627}"/>
              </a:ext>
            </a:extLst>
          </p:cNvPr>
          <p:cNvSpPr>
            <a:spLocks noGrp="1"/>
          </p:cNvSpPr>
          <p:nvPr/>
        </p:nvSpPr>
        <p:spPr>
          <a:xfrm>
            <a:off x="781050" y="1295400"/>
            <a:ext cx="133350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rPr>
              <a:t>Episode 7  The Missing Piece</a:t>
            </a:r>
          </a:p>
        </p:txBody>
      </p:sp>
      <p:sp>
        <p:nvSpPr>
          <p:cNvPr id="5" name="archive">
            <a:extLst>
              <a:ext uri="{FF2B5EF4-FFF2-40B4-BE49-F238E27FC236}">
                <a16:creationId xmlns:a16="http://schemas.microsoft.com/office/drawing/2014/main" id="{467A25C9-F7E4-4EE0-8417-07CBAB276DE7}"/>
              </a:ext>
            </a:extLst>
          </p:cNvPr>
          <p:cNvSpPr>
            <a:spLocks noGrp="1"/>
          </p:cNvSpPr>
          <p:nvPr/>
        </p:nvSpPr>
        <p:spPr>
          <a:xfrm>
            <a:off x="762000" y="7972425"/>
            <a:ext cx="8096250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pPr>
            <a:r>
              <a: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rPr>
              <a:t>BEREKET ELT Archive</a:t>
            </a:r>
          </a:p>
        </p:txBody>
      </p:sp>
      <p:sp>
        <p:nvSpPr>
          <p:cNvPr id="6" name="audio-label">
            <a:extLst>
              <a:ext uri="{FF2B5EF4-FFF2-40B4-BE49-F238E27FC236}">
                <a16:creationId xmlns:a16="http://schemas.microsoft.com/office/drawing/2014/main" id="{701F4D2B-8C25-4107-8BD1-38D74146F539}"/>
              </a:ext>
            </a:extLst>
          </p:cNvPr>
          <p:cNvSpPr>
            <a:spLocks noGrp="1"/>
          </p:cNvSpPr>
          <p:nvPr/>
        </p:nvSpPr>
        <p:spPr>
          <a:xfrm>
            <a:off x="11906250" y="8096250"/>
            <a:ext cx="257175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pPr>
            <a:r>
              <a: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rPr>
              <a:t>Listen again</a:t>
            </a:r>
          </a:p>
        </p:txBody>
      </p:sp>
      <p:sp>
        <p:nvSpPr>
          <p:cNvPr id="7" name="question-5">
            <a:extLst>
              <a:ext uri="{FF2B5EF4-FFF2-40B4-BE49-F238E27FC236}">
                <a16:creationId xmlns:a16="http://schemas.microsoft.com/office/drawing/2014/main" id="{73C74068-4FC4-45CE-A13D-E3671DB4E05E}"/>
              </a:ext>
            </a:extLst>
          </p:cNvPr>
          <p:cNvSpPr>
            <a:spLocks noGrp="1"/>
          </p:cNvSpPr>
          <p:nvPr/>
        </p:nvSpPr>
        <p:spPr>
          <a:xfrm>
            <a:off x="809625" y="2524125"/>
            <a:ext cx="13430250" cy="1571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1" dirty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5. Describe the friends' discoveries in the workroom in </a:t>
            </a:r>
            <a:endParaRPr lang="tr-TR" sz="3300" b="1" dirty="0">
              <a:solidFill>
                <a:srgbClr val="FFFFFF"/>
              </a:solidFill>
              <a:latin typeface="DejaVu Sans"/>
              <a:ea typeface="DejaVu Sans"/>
              <a:cs typeface="DejaVu Sans"/>
            </a:endParaRPr>
          </a:p>
          <a:p>
            <a: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lang="tr-TR" dirty="0"/>
              <a:t>    </a:t>
            </a:r>
            <a:r>
              <a:rPr sz="3300" b="1" dirty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the correct order.</a:t>
            </a:r>
          </a:p>
        </p:txBody>
      </p:sp>
      <p:sp>
        <p:nvSpPr>
          <p:cNvPr id="8" name="question-6">
            <a:extLst>
              <a:ext uri="{FF2B5EF4-FFF2-40B4-BE49-F238E27FC236}">
                <a16:creationId xmlns:a16="http://schemas.microsoft.com/office/drawing/2014/main" id="{6B1F388F-A42A-461C-A921-86D609552410}"/>
              </a:ext>
            </a:extLst>
          </p:cNvPr>
          <p:cNvSpPr>
            <a:spLocks noGrp="1"/>
          </p:cNvSpPr>
          <p:nvPr/>
        </p:nvSpPr>
        <p:spPr>
          <a:xfrm>
            <a:off x="809625" y="4762500"/>
            <a:ext cx="13430250" cy="1762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1" dirty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6. What could the words 'Look below water' mean? </a:t>
            </a:r>
            <a:endParaRPr lang="tr-TR" sz="3300" b="1" dirty="0">
              <a:solidFill>
                <a:srgbClr val="FFFFFF"/>
              </a:solidFill>
              <a:latin typeface="DejaVu Sans"/>
              <a:ea typeface="DejaVu Sans"/>
              <a:cs typeface="DejaVu Sans"/>
            </a:endParaRPr>
          </a:p>
          <a:p>
            <a: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lang="tr-TR" dirty="0"/>
              <a:t>    </a:t>
            </a:r>
            <a:r>
              <a:rPr sz="3300" b="1" dirty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Explain your idea using clues.</a:t>
            </a:r>
          </a:p>
        </p:txBody>
      </p:sp>
      <p:pic>
        <p:nvPicPr>
          <p:cNvPr id="9000" name="Play episode 7 audio">
            <a:hlinkClick r:id="" action="ppaction://media"/>
            <a:extLst>
              <a:ext uri="{FF2B5EF4-FFF2-40B4-BE49-F238E27FC236}">
                <a16:creationId xmlns:a16="http://schemas.microsoft.com/office/drawing/2014/main" id="{E33A623F-F28A-4534-872D-699338B91E1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180257" y="7277100"/>
            <a:ext cx="619125" cy="619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111042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000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ading-background">
            <a:extLst>
              <a:ext uri="{FF2B5EF4-FFF2-40B4-BE49-F238E27FC236}">
                <a16:creationId xmlns:a16="http://schemas.microsoft.com/office/drawing/2014/main" id="{B2BB2110-7350-42C8-9C20-2E73EAD7CD40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5240000" cy="8572500"/>
          </a:xfrm>
          <a:prstGeom prst="rect">
            <a:avLst/>
          </a:prstGeom>
          <a:solidFill>
            <a:srgbClr val="071321">
              <a:alpha val="86000"/>
            </a:srgbClr>
          </a:solidFill>
          <a:ln w="0">
            <a:noFill/>
            <a:prstDash val="solid"/>
          </a:ln>
        </p:spPr>
      </p:sp>
      <p:sp>
        <p:nvSpPr>
          <p:cNvPr id="3" name="slide-title">
            <a:extLst>
              <a:ext uri="{FF2B5EF4-FFF2-40B4-BE49-F238E27FC236}">
                <a16:creationId xmlns:a16="http://schemas.microsoft.com/office/drawing/2014/main" id="{F4CF3F22-370F-4A60-9942-6F4240B7FCD8}"/>
              </a:ext>
            </a:extLst>
          </p:cNvPr>
          <p:cNvSpPr>
            <a:spLocks noGrp="1"/>
          </p:cNvSpPr>
          <p:nvPr/>
        </p:nvSpPr>
        <p:spPr>
          <a:xfrm>
            <a:off x="762000" y="523875"/>
            <a:ext cx="1362075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Questions 1 and 2</a:t>
            </a:r>
          </a:p>
        </p:txBody>
      </p:sp>
      <p:sp>
        <p:nvSpPr>
          <p:cNvPr id="4" name="episode">
            <a:extLst>
              <a:ext uri="{FF2B5EF4-FFF2-40B4-BE49-F238E27FC236}">
                <a16:creationId xmlns:a16="http://schemas.microsoft.com/office/drawing/2014/main" id="{4D13844C-767A-4FD1-8ECF-F5A463D24B2C}"/>
              </a:ext>
            </a:extLst>
          </p:cNvPr>
          <p:cNvSpPr>
            <a:spLocks noGrp="1"/>
          </p:cNvSpPr>
          <p:nvPr/>
        </p:nvSpPr>
        <p:spPr>
          <a:xfrm>
            <a:off x="781050" y="1295400"/>
            <a:ext cx="133350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rPr>
              <a:t>Episode 8  The Secret of the Mill</a:t>
            </a:r>
          </a:p>
        </p:txBody>
      </p:sp>
      <p:sp>
        <p:nvSpPr>
          <p:cNvPr id="5" name="archive">
            <a:extLst>
              <a:ext uri="{FF2B5EF4-FFF2-40B4-BE49-F238E27FC236}">
                <a16:creationId xmlns:a16="http://schemas.microsoft.com/office/drawing/2014/main" id="{E4079C10-8766-4E49-A54A-0E561E353856}"/>
              </a:ext>
            </a:extLst>
          </p:cNvPr>
          <p:cNvSpPr>
            <a:spLocks noGrp="1"/>
          </p:cNvSpPr>
          <p:nvPr/>
        </p:nvSpPr>
        <p:spPr>
          <a:xfrm>
            <a:off x="762000" y="7972425"/>
            <a:ext cx="8096250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pPr>
            <a:r>
              <a: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rPr>
              <a:t>BEREKET ELT Archive</a:t>
            </a:r>
          </a:p>
        </p:txBody>
      </p:sp>
      <p:sp>
        <p:nvSpPr>
          <p:cNvPr id="6" name="audio-label">
            <a:extLst>
              <a:ext uri="{FF2B5EF4-FFF2-40B4-BE49-F238E27FC236}">
                <a16:creationId xmlns:a16="http://schemas.microsoft.com/office/drawing/2014/main" id="{CBA8BC73-B34B-4BB7-B021-18D6DBECDB77}"/>
              </a:ext>
            </a:extLst>
          </p:cNvPr>
          <p:cNvSpPr>
            <a:spLocks noGrp="1"/>
          </p:cNvSpPr>
          <p:nvPr/>
        </p:nvSpPr>
        <p:spPr>
          <a:xfrm>
            <a:off x="11906250" y="8096250"/>
            <a:ext cx="257175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pPr>
            <a:r>
              <a: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rPr>
              <a:t>Listen again</a:t>
            </a:r>
          </a:p>
        </p:txBody>
      </p:sp>
      <p:sp>
        <p:nvSpPr>
          <p:cNvPr id="7" name="question-1">
            <a:extLst>
              <a:ext uri="{FF2B5EF4-FFF2-40B4-BE49-F238E27FC236}">
                <a16:creationId xmlns:a16="http://schemas.microsoft.com/office/drawing/2014/main" id="{2A9440C9-1573-417C-A8C2-14F37F0A047F}"/>
              </a:ext>
            </a:extLst>
          </p:cNvPr>
          <p:cNvSpPr>
            <a:spLocks noGrp="1"/>
          </p:cNvSpPr>
          <p:nvPr/>
        </p:nvSpPr>
        <p:spPr>
          <a:xfrm>
            <a:off x="809625" y="2524125"/>
            <a:ext cx="13430250" cy="1571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1" dirty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1. Where did Mia find the notebook, and why was the </a:t>
            </a:r>
            <a:endParaRPr lang="tr-TR" sz="3300" b="1" dirty="0">
              <a:solidFill>
                <a:srgbClr val="FFFFFF"/>
              </a:solidFill>
              <a:latin typeface="DejaVu Sans"/>
              <a:ea typeface="DejaVu Sans"/>
              <a:cs typeface="DejaVu Sans"/>
            </a:endParaRPr>
          </a:p>
          <a:p>
            <a: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lang="tr-TR" dirty="0"/>
              <a:t>    </a:t>
            </a:r>
            <a:r>
              <a:rPr sz="3300" b="1" dirty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water channel dry?</a:t>
            </a:r>
          </a:p>
        </p:txBody>
      </p:sp>
      <p:sp>
        <p:nvSpPr>
          <p:cNvPr id="8" name="question-2">
            <a:extLst>
              <a:ext uri="{FF2B5EF4-FFF2-40B4-BE49-F238E27FC236}">
                <a16:creationId xmlns:a16="http://schemas.microsoft.com/office/drawing/2014/main" id="{8AC95382-B62E-4858-BFE1-F1403D84903B}"/>
              </a:ext>
            </a:extLst>
          </p:cNvPr>
          <p:cNvSpPr>
            <a:spLocks noGrp="1"/>
          </p:cNvSpPr>
          <p:nvPr/>
        </p:nvSpPr>
        <p:spPr>
          <a:xfrm>
            <a:off x="809625" y="4762500"/>
            <a:ext cx="13430250" cy="1762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2. Who created the clues, and why did he create them?</a:t>
            </a:r>
          </a:p>
        </p:txBody>
      </p:sp>
      <p:pic>
        <p:nvPicPr>
          <p:cNvPr id="9000" name="Play episode 8 audio">
            <a:hlinkClick r:id="" action="ppaction://media"/>
            <a:extLst>
              <a:ext uri="{FF2B5EF4-FFF2-40B4-BE49-F238E27FC236}">
                <a16:creationId xmlns:a16="http://schemas.microsoft.com/office/drawing/2014/main" id="{E33A623F-F28A-4534-872D-699338B91E1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255413" y="7295759"/>
            <a:ext cx="619125" cy="619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87196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1480" fill="hold"/>
                                        <p:tgtEl>
                                          <p:spTgt spid="900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000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ading-background">
            <a:extLst>
              <a:ext uri="{FF2B5EF4-FFF2-40B4-BE49-F238E27FC236}">
                <a16:creationId xmlns:a16="http://schemas.microsoft.com/office/drawing/2014/main" id="{CE999C4A-3080-4456-ABBF-57B65A53BCA6}"/>
              </a:ext>
            </a:extLst>
          </p:cNvPr>
          <p:cNvSpPr>
            <a:spLocks noGrp="1"/>
          </p:cNvSpPr>
          <p:nvPr/>
        </p:nvSpPr>
        <p:spPr>
          <a:xfrm>
            <a:off x="0" y="134133"/>
            <a:ext cx="15240000" cy="8572500"/>
          </a:xfrm>
          <a:prstGeom prst="rect">
            <a:avLst/>
          </a:prstGeom>
          <a:solidFill>
            <a:srgbClr val="071321">
              <a:alpha val="86000"/>
            </a:srgbClr>
          </a:solidFill>
          <a:ln w="0">
            <a:noFill/>
            <a:prstDash val="solid"/>
          </a:ln>
        </p:spPr>
      </p:sp>
      <p:sp>
        <p:nvSpPr>
          <p:cNvPr id="3" name="slide-title">
            <a:extLst>
              <a:ext uri="{FF2B5EF4-FFF2-40B4-BE49-F238E27FC236}">
                <a16:creationId xmlns:a16="http://schemas.microsoft.com/office/drawing/2014/main" id="{CF9DD322-C94B-43A1-9206-2C647584D9EA}"/>
              </a:ext>
            </a:extLst>
          </p:cNvPr>
          <p:cNvSpPr>
            <a:spLocks noGrp="1"/>
          </p:cNvSpPr>
          <p:nvPr/>
        </p:nvSpPr>
        <p:spPr>
          <a:xfrm>
            <a:off x="762000" y="523875"/>
            <a:ext cx="1362075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Questions 3 and 4</a:t>
            </a:r>
          </a:p>
        </p:txBody>
      </p:sp>
      <p:sp>
        <p:nvSpPr>
          <p:cNvPr id="4" name="episode">
            <a:extLst>
              <a:ext uri="{FF2B5EF4-FFF2-40B4-BE49-F238E27FC236}">
                <a16:creationId xmlns:a16="http://schemas.microsoft.com/office/drawing/2014/main" id="{0E47AB23-162B-4850-8982-4A4FC1A8DF0C}"/>
              </a:ext>
            </a:extLst>
          </p:cNvPr>
          <p:cNvSpPr>
            <a:spLocks noGrp="1"/>
          </p:cNvSpPr>
          <p:nvPr/>
        </p:nvSpPr>
        <p:spPr>
          <a:xfrm>
            <a:off x="781050" y="1295400"/>
            <a:ext cx="133350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rPr>
              <a:t>Episode 8  The Secret of the Mill</a:t>
            </a:r>
          </a:p>
        </p:txBody>
      </p:sp>
      <p:sp>
        <p:nvSpPr>
          <p:cNvPr id="5" name="archive">
            <a:extLst>
              <a:ext uri="{FF2B5EF4-FFF2-40B4-BE49-F238E27FC236}">
                <a16:creationId xmlns:a16="http://schemas.microsoft.com/office/drawing/2014/main" id="{2C1539C3-18C5-4F83-BE24-F2CC78E063A4}"/>
              </a:ext>
            </a:extLst>
          </p:cNvPr>
          <p:cNvSpPr>
            <a:spLocks noGrp="1"/>
          </p:cNvSpPr>
          <p:nvPr/>
        </p:nvSpPr>
        <p:spPr>
          <a:xfrm>
            <a:off x="762000" y="7972425"/>
            <a:ext cx="8096250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pPr>
            <a:r>
              <a: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rPr>
              <a:t>BEREKET ELT Archive</a:t>
            </a:r>
          </a:p>
        </p:txBody>
      </p:sp>
      <p:sp>
        <p:nvSpPr>
          <p:cNvPr id="6" name="audio-label">
            <a:extLst>
              <a:ext uri="{FF2B5EF4-FFF2-40B4-BE49-F238E27FC236}">
                <a16:creationId xmlns:a16="http://schemas.microsoft.com/office/drawing/2014/main" id="{17624FAE-4A6E-4300-9F86-DA9143AA66E5}"/>
              </a:ext>
            </a:extLst>
          </p:cNvPr>
          <p:cNvSpPr>
            <a:spLocks noGrp="1"/>
          </p:cNvSpPr>
          <p:nvPr/>
        </p:nvSpPr>
        <p:spPr>
          <a:xfrm>
            <a:off x="11906250" y="8096250"/>
            <a:ext cx="257175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pPr>
            <a:r>
              <a: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rPr>
              <a:t>Listen again</a:t>
            </a:r>
          </a:p>
        </p:txBody>
      </p:sp>
      <p:sp>
        <p:nvSpPr>
          <p:cNvPr id="7" name="question-3">
            <a:extLst>
              <a:ext uri="{FF2B5EF4-FFF2-40B4-BE49-F238E27FC236}">
                <a16:creationId xmlns:a16="http://schemas.microsoft.com/office/drawing/2014/main" id="{916D3FF8-EB09-42A3-87D6-415B7B593402}"/>
              </a:ext>
            </a:extLst>
          </p:cNvPr>
          <p:cNvSpPr>
            <a:spLocks noGrp="1"/>
          </p:cNvSpPr>
          <p:nvPr/>
        </p:nvSpPr>
        <p:spPr>
          <a:xfrm>
            <a:off x="809625" y="2524125"/>
            <a:ext cx="13430250" cy="1571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3. How did Rose react when she read her father's notes?</a:t>
            </a:r>
          </a:p>
        </p:txBody>
      </p:sp>
      <p:sp>
        <p:nvSpPr>
          <p:cNvPr id="8" name="question-4">
            <a:extLst>
              <a:ext uri="{FF2B5EF4-FFF2-40B4-BE49-F238E27FC236}">
                <a16:creationId xmlns:a16="http://schemas.microsoft.com/office/drawing/2014/main" id="{9E94FBC0-51C6-44B6-8901-C5D0A65B2BE8}"/>
              </a:ext>
            </a:extLst>
          </p:cNvPr>
          <p:cNvSpPr>
            <a:spLocks noGrp="1"/>
          </p:cNvSpPr>
          <p:nvPr/>
        </p:nvSpPr>
        <p:spPr>
          <a:xfrm>
            <a:off x="809625" y="4762500"/>
            <a:ext cx="13430250" cy="1762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4. What did Rose later give to the local library?</a:t>
            </a:r>
          </a:p>
        </p:txBody>
      </p:sp>
      <p:pic>
        <p:nvPicPr>
          <p:cNvPr id="9000" name="Play episode 8 audio">
            <a:hlinkClick r:id="" action="ppaction://media"/>
            <a:extLst>
              <a:ext uri="{FF2B5EF4-FFF2-40B4-BE49-F238E27FC236}">
                <a16:creationId xmlns:a16="http://schemas.microsoft.com/office/drawing/2014/main" id="{E33A623F-F28A-4534-872D-699338B91E1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230361" y="7353300"/>
            <a:ext cx="619125" cy="619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460949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000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ading-background">
            <a:extLst>
              <a:ext uri="{FF2B5EF4-FFF2-40B4-BE49-F238E27FC236}">
                <a16:creationId xmlns:a16="http://schemas.microsoft.com/office/drawing/2014/main" id="{9A41FAE9-5367-447A-BE2B-96E93DBA42F9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5240000" cy="8572500"/>
          </a:xfrm>
          <a:prstGeom prst="rect">
            <a:avLst/>
          </a:prstGeom>
          <a:solidFill>
            <a:srgbClr val="071321">
              <a:alpha val="86000"/>
            </a:srgbClr>
          </a:solidFill>
          <a:ln w="0">
            <a:noFill/>
            <a:prstDash val="solid"/>
          </a:ln>
        </p:spPr>
      </p:sp>
      <p:sp>
        <p:nvSpPr>
          <p:cNvPr id="3" name="slide-title">
            <a:extLst>
              <a:ext uri="{FF2B5EF4-FFF2-40B4-BE49-F238E27FC236}">
                <a16:creationId xmlns:a16="http://schemas.microsoft.com/office/drawing/2014/main" id="{4AAD490E-04AE-4037-BBDC-5D2F3FB5509D}"/>
              </a:ext>
            </a:extLst>
          </p:cNvPr>
          <p:cNvSpPr>
            <a:spLocks noGrp="1"/>
          </p:cNvSpPr>
          <p:nvPr/>
        </p:nvSpPr>
        <p:spPr>
          <a:xfrm>
            <a:off x="762000" y="523875"/>
            <a:ext cx="1362075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Questions 5 and 6</a:t>
            </a:r>
          </a:p>
        </p:txBody>
      </p:sp>
      <p:sp>
        <p:nvSpPr>
          <p:cNvPr id="4" name="episode">
            <a:extLst>
              <a:ext uri="{FF2B5EF4-FFF2-40B4-BE49-F238E27FC236}">
                <a16:creationId xmlns:a16="http://schemas.microsoft.com/office/drawing/2014/main" id="{2BD4572B-ED6B-4048-A0C1-BC5F8D1535A0}"/>
              </a:ext>
            </a:extLst>
          </p:cNvPr>
          <p:cNvSpPr>
            <a:spLocks noGrp="1"/>
          </p:cNvSpPr>
          <p:nvPr/>
        </p:nvSpPr>
        <p:spPr>
          <a:xfrm>
            <a:off x="781050" y="1295400"/>
            <a:ext cx="133350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rPr>
              <a:t>Episode 8  The Secret of the Mill</a:t>
            </a:r>
          </a:p>
        </p:txBody>
      </p:sp>
      <p:sp>
        <p:nvSpPr>
          <p:cNvPr id="5" name="archive">
            <a:extLst>
              <a:ext uri="{FF2B5EF4-FFF2-40B4-BE49-F238E27FC236}">
                <a16:creationId xmlns:a16="http://schemas.microsoft.com/office/drawing/2014/main" id="{5EF3DA59-CB63-4C72-B63E-5E2CD07BDF16}"/>
              </a:ext>
            </a:extLst>
          </p:cNvPr>
          <p:cNvSpPr>
            <a:spLocks noGrp="1"/>
          </p:cNvSpPr>
          <p:nvPr/>
        </p:nvSpPr>
        <p:spPr>
          <a:xfrm>
            <a:off x="762000" y="7972425"/>
            <a:ext cx="8096250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pPr>
            <a:r>
              <a: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rPr>
              <a:t>BEREKET ELT Archive</a:t>
            </a:r>
          </a:p>
        </p:txBody>
      </p:sp>
      <p:sp>
        <p:nvSpPr>
          <p:cNvPr id="6" name="audio-label">
            <a:extLst>
              <a:ext uri="{FF2B5EF4-FFF2-40B4-BE49-F238E27FC236}">
                <a16:creationId xmlns:a16="http://schemas.microsoft.com/office/drawing/2014/main" id="{C50140B1-7FE7-49C7-8AB6-3F0C295ACD50}"/>
              </a:ext>
            </a:extLst>
          </p:cNvPr>
          <p:cNvSpPr>
            <a:spLocks noGrp="1"/>
          </p:cNvSpPr>
          <p:nvPr/>
        </p:nvSpPr>
        <p:spPr>
          <a:xfrm>
            <a:off x="11906250" y="8096250"/>
            <a:ext cx="257175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pPr>
            <a:r>
              <a: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rPr>
              <a:t>Listen again</a:t>
            </a:r>
          </a:p>
        </p:txBody>
      </p:sp>
      <p:sp>
        <p:nvSpPr>
          <p:cNvPr id="7" name="question-5">
            <a:extLst>
              <a:ext uri="{FF2B5EF4-FFF2-40B4-BE49-F238E27FC236}">
                <a16:creationId xmlns:a16="http://schemas.microsoft.com/office/drawing/2014/main" id="{3D51492B-3C4D-4987-B153-C4763DD97496}"/>
              </a:ext>
            </a:extLst>
          </p:cNvPr>
          <p:cNvSpPr>
            <a:spLocks noGrp="1"/>
          </p:cNvSpPr>
          <p:nvPr/>
        </p:nvSpPr>
        <p:spPr>
          <a:xfrm>
            <a:off x="809625" y="2524125"/>
            <a:ext cx="13430250" cy="1571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1" dirty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5. Retell the whole mystery briefly, from the yellow light </a:t>
            </a:r>
            <a:endParaRPr lang="tr-TR" sz="3300" b="1" dirty="0">
              <a:solidFill>
                <a:srgbClr val="FFFFFF"/>
              </a:solidFill>
              <a:latin typeface="DejaVu Sans"/>
              <a:ea typeface="DejaVu Sans"/>
              <a:cs typeface="DejaVu Sans"/>
            </a:endParaRPr>
          </a:p>
          <a:p>
            <a: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lang="tr-TR" dirty="0"/>
              <a:t>    </a:t>
            </a:r>
            <a:r>
              <a:rPr sz="3300" b="1" dirty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to the notebook.</a:t>
            </a:r>
          </a:p>
        </p:txBody>
      </p:sp>
      <p:sp>
        <p:nvSpPr>
          <p:cNvPr id="8" name="question-6">
            <a:extLst>
              <a:ext uri="{FF2B5EF4-FFF2-40B4-BE49-F238E27FC236}">
                <a16:creationId xmlns:a16="http://schemas.microsoft.com/office/drawing/2014/main" id="{481D118F-99E7-49A9-A934-5692785005C0}"/>
              </a:ext>
            </a:extLst>
          </p:cNvPr>
          <p:cNvSpPr>
            <a:spLocks noGrp="1"/>
          </p:cNvSpPr>
          <p:nvPr/>
        </p:nvSpPr>
        <p:spPr>
          <a:xfrm>
            <a:off x="809625" y="4762500"/>
            <a:ext cx="13430250" cy="1762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1" dirty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6. Why can shared memories be a treasure? Give an </a:t>
            </a:r>
            <a:r>
              <a:rPr lang="tr-TR" sz="3300" b="1" dirty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 </a:t>
            </a:r>
          </a:p>
          <a:p>
            <a:pPr>
              <a:defRPr sz="33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lang="tr-TR" dirty="0"/>
              <a:t>    </a:t>
            </a:r>
            <a:r>
              <a:rPr sz="3300" b="1" dirty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example from your own life.</a:t>
            </a:r>
          </a:p>
        </p:txBody>
      </p:sp>
      <p:pic>
        <p:nvPicPr>
          <p:cNvPr id="9000" name="Play episode 8 audio">
            <a:hlinkClick r:id="" action="ppaction://media"/>
            <a:extLst>
              <a:ext uri="{FF2B5EF4-FFF2-40B4-BE49-F238E27FC236}">
                <a16:creationId xmlns:a16="http://schemas.microsoft.com/office/drawing/2014/main" id="{E33A623F-F28A-4534-872D-699338B91E1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318043" y="7239000"/>
            <a:ext cx="619125" cy="619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68498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000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ading-background">
            <a:extLst>
              <a:ext uri="{FF2B5EF4-FFF2-40B4-BE49-F238E27FC236}">
                <a16:creationId xmlns:a16="http://schemas.microsoft.com/office/drawing/2014/main" id="{6697E300-B8F6-4286-BAFD-00330EC42FC5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5240000" cy="8572500"/>
          </a:xfrm>
          <a:prstGeom prst="rect">
            <a:avLst/>
          </a:prstGeom>
          <a:solidFill>
            <a:srgbClr val="071321">
              <a:alpha val="86000"/>
            </a:srgbClr>
          </a:solidFill>
          <a:ln w="0">
            <a:noFill/>
            <a:prstDash val="solid"/>
          </a:ln>
        </p:spPr>
      </p:sp>
      <p:sp>
        <p:nvSpPr>
          <p:cNvPr id="3" name="slide-title">
            <a:extLst>
              <a:ext uri="{FF2B5EF4-FFF2-40B4-BE49-F238E27FC236}">
                <a16:creationId xmlns:a16="http://schemas.microsoft.com/office/drawing/2014/main" id="{FFBA0653-29E1-4589-9C6D-D2D1FDC404F9}"/>
              </a:ext>
            </a:extLst>
          </p:cNvPr>
          <p:cNvSpPr>
            <a:spLocks noGrp="1"/>
          </p:cNvSpPr>
          <p:nvPr/>
        </p:nvSpPr>
        <p:spPr>
          <a:xfrm>
            <a:off x="762000" y="523875"/>
            <a:ext cx="1362075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Listening text</a:t>
            </a:r>
          </a:p>
        </p:txBody>
      </p:sp>
      <p:sp>
        <p:nvSpPr>
          <p:cNvPr id="4" name="episode">
            <a:extLst>
              <a:ext uri="{FF2B5EF4-FFF2-40B4-BE49-F238E27FC236}">
                <a16:creationId xmlns:a16="http://schemas.microsoft.com/office/drawing/2014/main" id="{BFCEFBAF-4A9D-4238-92DB-61EA6AEC7804}"/>
              </a:ext>
            </a:extLst>
          </p:cNvPr>
          <p:cNvSpPr>
            <a:spLocks noGrp="1"/>
          </p:cNvSpPr>
          <p:nvPr/>
        </p:nvSpPr>
        <p:spPr>
          <a:xfrm>
            <a:off x="781050" y="1295400"/>
            <a:ext cx="133350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rPr>
              <a:t>Episode 1  The Light in the Mill</a:t>
            </a:r>
          </a:p>
        </p:txBody>
      </p:sp>
      <p:sp>
        <p:nvSpPr>
          <p:cNvPr id="5" name="archive">
            <a:extLst>
              <a:ext uri="{FF2B5EF4-FFF2-40B4-BE49-F238E27FC236}">
                <a16:creationId xmlns:a16="http://schemas.microsoft.com/office/drawing/2014/main" id="{562E6ABD-C2AF-4BD0-9C41-EFE184C1F90E}"/>
              </a:ext>
            </a:extLst>
          </p:cNvPr>
          <p:cNvSpPr>
            <a:spLocks noGrp="1"/>
          </p:cNvSpPr>
          <p:nvPr/>
        </p:nvSpPr>
        <p:spPr>
          <a:xfrm>
            <a:off x="762000" y="7972425"/>
            <a:ext cx="8096250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pPr>
            <a:r>
              <a: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rPr>
              <a:t>BEREKET ELT Archive</a:t>
            </a:r>
          </a:p>
        </p:txBody>
      </p:sp>
      <p:sp>
        <p:nvSpPr>
          <p:cNvPr id="6" name="audio-label">
            <a:extLst>
              <a:ext uri="{FF2B5EF4-FFF2-40B4-BE49-F238E27FC236}">
                <a16:creationId xmlns:a16="http://schemas.microsoft.com/office/drawing/2014/main" id="{661CFE35-EDD3-4DD3-981E-423D8D37BE01}"/>
              </a:ext>
            </a:extLst>
          </p:cNvPr>
          <p:cNvSpPr>
            <a:spLocks noGrp="1"/>
          </p:cNvSpPr>
          <p:nvPr/>
        </p:nvSpPr>
        <p:spPr>
          <a:xfrm>
            <a:off x="11906250" y="8096250"/>
            <a:ext cx="257175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pPr>
            <a:r>
              <a: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rPr>
              <a:t>Listen again</a:t>
            </a:r>
          </a:p>
        </p:txBody>
      </p:sp>
      <p:sp>
        <p:nvSpPr>
          <p:cNvPr id="7" name="transcript">
            <a:extLst>
              <a:ext uri="{FF2B5EF4-FFF2-40B4-BE49-F238E27FC236}">
                <a16:creationId xmlns:a16="http://schemas.microsoft.com/office/drawing/2014/main" id="{0FA79A98-2655-4BC9-A84E-9CA23186F3B5}"/>
              </a:ext>
            </a:extLst>
          </p:cNvPr>
          <p:cNvSpPr>
            <a:spLocks noGrp="1"/>
          </p:cNvSpPr>
          <p:nvPr/>
        </p:nvSpPr>
        <p:spPr>
          <a:xfrm>
            <a:off x="809625" y="2000250"/>
            <a:ext cx="13620750" cy="5619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Mia and Daniel lived in a small town near a wide river. They were good friends and often walked home</a:t>
            </a:r>
          </a:p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together after school. Outside the town, there was an old stone mill beside the river. The mill had not</a:t>
            </a:r>
          </a:p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been used for many years. Its wooden door was broken, and plants covered part of the wall. People in</a:t>
            </a:r>
          </a:p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the town rarely went near it. Some said the building was dangerous, while others simply forgot about it.</a:t>
            </a:r>
          </a:p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One autumn evening, Mia and Daniel were walking home later than usual. The sky was getting dark,</a:t>
            </a:r>
          </a:p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and the road was quiet. When they passed the old mill, Mia suddenly stopped. She pointed to a small</a:t>
            </a:r>
          </a:p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upstairs window. A yellow light was shining behind the dirty glass. Daniel was surprised because the</a:t>
            </a:r>
          </a:p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mill had no electricity. They watched for a few seconds, and then the light disappeared. Neither of them</a:t>
            </a:r>
          </a:p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spoke until they reached the main road. Before they said goodbye, they agreed to return the next</a:t>
            </a:r>
          </a:p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afternoon.</a:t>
            </a:r>
          </a:p>
        </p:txBody>
      </p:sp>
      <p:pic>
        <p:nvPicPr>
          <p:cNvPr id="9000" name="Play episode 1 audio">
            <a:hlinkClick r:id="" action="ppaction://media"/>
            <a:extLst>
              <a:ext uri="{FF2B5EF4-FFF2-40B4-BE49-F238E27FC236}">
                <a16:creationId xmlns:a16="http://schemas.microsoft.com/office/drawing/2014/main" id="{E33A623F-F28A-4534-872D-699338B91E1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217835" y="7267575"/>
            <a:ext cx="619125" cy="619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245182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000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ading-background">
            <a:extLst>
              <a:ext uri="{FF2B5EF4-FFF2-40B4-BE49-F238E27FC236}">
                <a16:creationId xmlns:a16="http://schemas.microsoft.com/office/drawing/2014/main" id="{E2EC296A-8F61-4007-93E6-AB924BE6955C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5240000" cy="8572500"/>
          </a:xfrm>
          <a:prstGeom prst="rect">
            <a:avLst/>
          </a:prstGeom>
          <a:solidFill>
            <a:srgbClr val="071321">
              <a:alpha val="86000"/>
            </a:srgbClr>
          </a:solidFill>
          <a:ln w="0">
            <a:noFill/>
            <a:prstDash val="solid"/>
          </a:ln>
        </p:spPr>
      </p:sp>
      <p:sp>
        <p:nvSpPr>
          <p:cNvPr id="3" name="slide-title">
            <a:extLst>
              <a:ext uri="{FF2B5EF4-FFF2-40B4-BE49-F238E27FC236}">
                <a16:creationId xmlns:a16="http://schemas.microsoft.com/office/drawing/2014/main" id="{1F601E88-6794-4DB0-BB60-5E2332D16894}"/>
              </a:ext>
            </a:extLst>
          </p:cNvPr>
          <p:cNvSpPr>
            <a:spLocks noGrp="1"/>
          </p:cNvSpPr>
          <p:nvPr/>
        </p:nvSpPr>
        <p:spPr>
          <a:xfrm>
            <a:off x="762000" y="523875"/>
            <a:ext cx="1362075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Listening text</a:t>
            </a:r>
          </a:p>
        </p:txBody>
      </p:sp>
      <p:sp>
        <p:nvSpPr>
          <p:cNvPr id="4" name="episode">
            <a:extLst>
              <a:ext uri="{FF2B5EF4-FFF2-40B4-BE49-F238E27FC236}">
                <a16:creationId xmlns:a16="http://schemas.microsoft.com/office/drawing/2014/main" id="{BE3E4E19-8B5E-4E0F-BCA6-5C6AA33408EE}"/>
              </a:ext>
            </a:extLst>
          </p:cNvPr>
          <p:cNvSpPr>
            <a:spLocks noGrp="1"/>
          </p:cNvSpPr>
          <p:nvPr/>
        </p:nvSpPr>
        <p:spPr>
          <a:xfrm>
            <a:off x="781050" y="1295400"/>
            <a:ext cx="133350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rPr>
              <a:t>Episode 2  The Old Key</a:t>
            </a:r>
          </a:p>
        </p:txBody>
      </p:sp>
      <p:sp>
        <p:nvSpPr>
          <p:cNvPr id="5" name="archive">
            <a:extLst>
              <a:ext uri="{FF2B5EF4-FFF2-40B4-BE49-F238E27FC236}">
                <a16:creationId xmlns:a16="http://schemas.microsoft.com/office/drawing/2014/main" id="{4DEF80C0-FFA7-4233-979F-2D62B0B5BA92}"/>
              </a:ext>
            </a:extLst>
          </p:cNvPr>
          <p:cNvSpPr>
            <a:spLocks noGrp="1"/>
          </p:cNvSpPr>
          <p:nvPr/>
        </p:nvSpPr>
        <p:spPr>
          <a:xfrm>
            <a:off x="762000" y="7972425"/>
            <a:ext cx="8096250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pPr>
            <a:r>
              <a: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rPr>
              <a:t>BEREKET ELT Archive</a:t>
            </a:r>
          </a:p>
        </p:txBody>
      </p:sp>
      <p:sp>
        <p:nvSpPr>
          <p:cNvPr id="6" name="audio-label">
            <a:extLst>
              <a:ext uri="{FF2B5EF4-FFF2-40B4-BE49-F238E27FC236}">
                <a16:creationId xmlns:a16="http://schemas.microsoft.com/office/drawing/2014/main" id="{4666FF75-0C05-4873-AD88-672369A37B9C}"/>
              </a:ext>
            </a:extLst>
          </p:cNvPr>
          <p:cNvSpPr>
            <a:spLocks noGrp="1"/>
          </p:cNvSpPr>
          <p:nvPr/>
        </p:nvSpPr>
        <p:spPr>
          <a:xfrm>
            <a:off x="11906250" y="8096250"/>
            <a:ext cx="257175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pPr>
            <a:r>
              <a: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rPr>
              <a:t>Listen again</a:t>
            </a:r>
          </a:p>
        </p:txBody>
      </p:sp>
      <p:sp>
        <p:nvSpPr>
          <p:cNvPr id="7" name="transcript">
            <a:extLst>
              <a:ext uri="{FF2B5EF4-FFF2-40B4-BE49-F238E27FC236}">
                <a16:creationId xmlns:a16="http://schemas.microsoft.com/office/drawing/2014/main" id="{15429AA8-781D-4E0C-9072-6DFE8040B81D}"/>
              </a:ext>
            </a:extLst>
          </p:cNvPr>
          <p:cNvSpPr>
            <a:spLocks noGrp="1"/>
          </p:cNvSpPr>
          <p:nvPr/>
        </p:nvSpPr>
        <p:spPr>
          <a:xfrm>
            <a:off x="809625" y="2000250"/>
            <a:ext cx="13620750" cy="5619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The next afternoon, Mia and Daniel returned to the old mill. Before going there, they had told their</a:t>
            </a:r>
          </a:p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families where they were going and promised to stay together and avoid anything unsafe. The daylight</a:t>
            </a:r>
          </a:p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made the building look less frightening. They walked slowly around it and looked at the windows. There</a:t>
            </a:r>
          </a:p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was no sign of the yellow light. Daniel tried the main door, but it would not open. Near the side wall,</a:t>
            </a:r>
          </a:p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Mia noticed something shining under some leaves. She moved the leaves with her shoe and found an</a:t>
            </a:r>
          </a:p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old metal key. The key was heavy and had a small letter M on it. Daniel thought the key might belong</a:t>
            </a:r>
          </a:p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to the mill. They searched for another door and found a narrow one at the back. The lock was rusty, but</a:t>
            </a:r>
          </a:p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the key fitted perfectly. After some effort, the door opened with a loud sound. Inside, the air smelled of</a:t>
            </a:r>
          </a:p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wood and dust. They could see old machines, broken chairs and a staircase. Mia wanted to leave the</a:t>
            </a:r>
          </a:p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door open so they could get out quickly. Then they heard a small noise from the floor above.</a:t>
            </a:r>
          </a:p>
        </p:txBody>
      </p:sp>
      <p:pic>
        <p:nvPicPr>
          <p:cNvPr id="9000" name="Play episode 2 audio">
            <a:hlinkClick r:id="" action="ppaction://media"/>
            <a:extLst>
              <a:ext uri="{FF2B5EF4-FFF2-40B4-BE49-F238E27FC236}">
                <a16:creationId xmlns:a16="http://schemas.microsoft.com/office/drawing/2014/main" id="{E33A623F-F28A-4534-872D-699338B91E1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267939" y="7353300"/>
            <a:ext cx="619125" cy="619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411445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000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ading-background">
            <a:extLst>
              <a:ext uri="{FF2B5EF4-FFF2-40B4-BE49-F238E27FC236}">
                <a16:creationId xmlns:a16="http://schemas.microsoft.com/office/drawing/2014/main" id="{D2B36137-4A87-4E14-9BE2-F060780DEF39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5240000" cy="8572500"/>
          </a:xfrm>
          <a:prstGeom prst="rect">
            <a:avLst/>
          </a:prstGeom>
          <a:solidFill>
            <a:srgbClr val="071321">
              <a:alpha val="86000"/>
            </a:srgbClr>
          </a:solidFill>
          <a:ln w="0">
            <a:noFill/>
            <a:prstDash val="solid"/>
          </a:ln>
        </p:spPr>
      </p:sp>
      <p:sp>
        <p:nvSpPr>
          <p:cNvPr id="3" name="slide-title">
            <a:extLst>
              <a:ext uri="{FF2B5EF4-FFF2-40B4-BE49-F238E27FC236}">
                <a16:creationId xmlns:a16="http://schemas.microsoft.com/office/drawing/2014/main" id="{BA534014-643A-4E67-BE67-311C97D1B30C}"/>
              </a:ext>
            </a:extLst>
          </p:cNvPr>
          <p:cNvSpPr>
            <a:spLocks noGrp="1"/>
          </p:cNvSpPr>
          <p:nvPr/>
        </p:nvSpPr>
        <p:spPr>
          <a:xfrm>
            <a:off x="762000" y="523875"/>
            <a:ext cx="1362075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Listening text</a:t>
            </a:r>
          </a:p>
        </p:txBody>
      </p:sp>
      <p:sp>
        <p:nvSpPr>
          <p:cNvPr id="4" name="episode">
            <a:extLst>
              <a:ext uri="{FF2B5EF4-FFF2-40B4-BE49-F238E27FC236}">
                <a16:creationId xmlns:a16="http://schemas.microsoft.com/office/drawing/2014/main" id="{925F1D0C-B9DA-4480-9DD3-3D4228BDD9A2}"/>
              </a:ext>
            </a:extLst>
          </p:cNvPr>
          <p:cNvSpPr>
            <a:spLocks noGrp="1"/>
          </p:cNvSpPr>
          <p:nvPr/>
        </p:nvSpPr>
        <p:spPr>
          <a:xfrm>
            <a:off x="781050" y="1295400"/>
            <a:ext cx="133350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rPr>
              <a:t>Episode 3  The Locked Room</a:t>
            </a:r>
          </a:p>
        </p:txBody>
      </p:sp>
      <p:sp>
        <p:nvSpPr>
          <p:cNvPr id="5" name="archive">
            <a:extLst>
              <a:ext uri="{FF2B5EF4-FFF2-40B4-BE49-F238E27FC236}">
                <a16:creationId xmlns:a16="http://schemas.microsoft.com/office/drawing/2014/main" id="{F5F857FA-4749-4339-B0FC-4A8A15374690}"/>
              </a:ext>
            </a:extLst>
          </p:cNvPr>
          <p:cNvSpPr>
            <a:spLocks noGrp="1"/>
          </p:cNvSpPr>
          <p:nvPr/>
        </p:nvSpPr>
        <p:spPr>
          <a:xfrm>
            <a:off x="762000" y="7972425"/>
            <a:ext cx="8096250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pPr>
            <a:r>
              <a: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rPr>
              <a:t>BEREKET ELT Archive</a:t>
            </a:r>
          </a:p>
        </p:txBody>
      </p:sp>
      <p:sp>
        <p:nvSpPr>
          <p:cNvPr id="6" name="audio-label">
            <a:extLst>
              <a:ext uri="{FF2B5EF4-FFF2-40B4-BE49-F238E27FC236}">
                <a16:creationId xmlns:a16="http://schemas.microsoft.com/office/drawing/2014/main" id="{3E0503F0-9747-42DE-AFF0-4827F6F936E1}"/>
              </a:ext>
            </a:extLst>
          </p:cNvPr>
          <p:cNvSpPr>
            <a:spLocks noGrp="1"/>
          </p:cNvSpPr>
          <p:nvPr/>
        </p:nvSpPr>
        <p:spPr>
          <a:xfrm>
            <a:off x="11906250" y="8096250"/>
            <a:ext cx="257175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pPr>
            <a:r>
              <a: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rPr>
              <a:t>Listen again</a:t>
            </a:r>
          </a:p>
        </p:txBody>
      </p:sp>
      <p:sp>
        <p:nvSpPr>
          <p:cNvPr id="7" name="transcript">
            <a:extLst>
              <a:ext uri="{FF2B5EF4-FFF2-40B4-BE49-F238E27FC236}">
                <a16:creationId xmlns:a16="http://schemas.microsoft.com/office/drawing/2014/main" id="{9855515E-BA05-415C-9278-29DD59B2AD4C}"/>
              </a:ext>
            </a:extLst>
          </p:cNvPr>
          <p:cNvSpPr>
            <a:spLocks noGrp="1"/>
          </p:cNvSpPr>
          <p:nvPr/>
        </p:nvSpPr>
        <p:spPr>
          <a:xfrm>
            <a:off x="809625" y="2000250"/>
            <a:ext cx="13620750" cy="5619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Mia and Daniel stood quietly and listened. The noise came again, but this time it sounded like</a:t>
            </a:r>
          </a:p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something falling. Daniel led the way up the wooden staircase. Each step made a loud creaking sound.</a:t>
            </a:r>
          </a:p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At the top, they found a long room with two broken windows. Old sacks and wooden boxes were lying</a:t>
            </a:r>
          </a:p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on the floor. A small bird suddenly flew out from behind a box. Mia laughed with relief because the bird</a:t>
            </a:r>
          </a:p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had probably made the noise. At the end of the room, they found a strong wooden door. Unlike the</a:t>
            </a:r>
          </a:p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other doors, this one was clean and had a new lock. The old key did not fit it. Beside the door, Daniel</a:t>
            </a:r>
          </a:p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noticed a framed picture on the wall. The picture showed the mill many years earlier. In front of it stood</a:t>
            </a:r>
          </a:p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young man, a young woman and a little girl. Mia took the picture down to look at it more closely.</a:t>
            </a:r>
          </a:p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Behind the frame, she found a folded piece of paper.</a:t>
            </a:r>
          </a:p>
        </p:txBody>
      </p:sp>
      <p:pic>
        <p:nvPicPr>
          <p:cNvPr id="9000" name="Play episode 3 audio">
            <a:hlinkClick r:id="" action="ppaction://media"/>
            <a:extLst>
              <a:ext uri="{FF2B5EF4-FFF2-40B4-BE49-F238E27FC236}">
                <a16:creationId xmlns:a16="http://schemas.microsoft.com/office/drawing/2014/main" id="{E33A623F-F28A-4534-872D-699338B91E1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305518" y="7353300"/>
            <a:ext cx="619125" cy="619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12874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000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ading-background">
            <a:extLst>
              <a:ext uri="{FF2B5EF4-FFF2-40B4-BE49-F238E27FC236}">
                <a16:creationId xmlns:a16="http://schemas.microsoft.com/office/drawing/2014/main" id="{3A211EED-A3EF-424A-8129-D496DB7CC02E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5240000" cy="8572500"/>
          </a:xfrm>
          <a:prstGeom prst="rect">
            <a:avLst/>
          </a:prstGeom>
          <a:solidFill>
            <a:srgbClr val="071321">
              <a:alpha val="86000"/>
            </a:srgbClr>
          </a:solidFill>
          <a:ln w="0">
            <a:noFill/>
            <a:prstDash val="solid"/>
          </a:ln>
        </p:spPr>
      </p:sp>
      <p:sp>
        <p:nvSpPr>
          <p:cNvPr id="3" name="slide-title">
            <a:extLst>
              <a:ext uri="{FF2B5EF4-FFF2-40B4-BE49-F238E27FC236}">
                <a16:creationId xmlns:a16="http://schemas.microsoft.com/office/drawing/2014/main" id="{E1FE5D7F-2D15-4252-9A9E-39B0A0F6FB18}"/>
              </a:ext>
            </a:extLst>
          </p:cNvPr>
          <p:cNvSpPr>
            <a:spLocks noGrp="1"/>
          </p:cNvSpPr>
          <p:nvPr/>
        </p:nvSpPr>
        <p:spPr>
          <a:xfrm>
            <a:off x="762000" y="523875"/>
            <a:ext cx="1362075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Listening text</a:t>
            </a:r>
          </a:p>
        </p:txBody>
      </p:sp>
      <p:sp>
        <p:nvSpPr>
          <p:cNvPr id="4" name="episode">
            <a:extLst>
              <a:ext uri="{FF2B5EF4-FFF2-40B4-BE49-F238E27FC236}">
                <a16:creationId xmlns:a16="http://schemas.microsoft.com/office/drawing/2014/main" id="{D6B7EDE6-B707-43CF-9F22-36A71C04AF92}"/>
              </a:ext>
            </a:extLst>
          </p:cNvPr>
          <p:cNvSpPr>
            <a:spLocks noGrp="1"/>
          </p:cNvSpPr>
          <p:nvPr/>
        </p:nvSpPr>
        <p:spPr>
          <a:xfrm>
            <a:off x="781050" y="1295400"/>
            <a:ext cx="133350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rPr>
              <a:t>Episode 4  The Message</a:t>
            </a:r>
          </a:p>
        </p:txBody>
      </p:sp>
      <p:sp>
        <p:nvSpPr>
          <p:cNvPr id="5" name="archive">
            <a:extLst>
              <a:ext uri="{FF2B5EF4-FFF2-40B4-BE49-F238E27FC236}">
                <a16:creationId xmlns:a16="http://schemas.microsoft.com/office/drawing/2014/main" id="{D8678749-0AC4-4641-9E51-C5213D0809DE}"/>
              </a:ext>
            </a:extLst>
          </p:cNvPr>
          <p:cNvSpPr>
            <a:spLocks noGrp="1"/>
          </p:cNvSpPr>
          <p:nvPr/>
        </p:nvSpPr>
        <p:spPr>
          <a:xfrm>
            <a:off x="762000" y="7972425"/>
            <a:ext cx="8096250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pPr>
            <a:r>
              <a: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rPr>
              <a:t>BEREKET ELT Archive</a:t>
            </a:r>
          </a:p>
        </p:txBody>
      </p:sp>
      <p:sp>
        <p:nvSpPr>
          <p:cNvPr id="6" name="audio-label">
            <a:extLst>
              <a:ext uri="{FF2B5EF4-FFF2-40B4-BE49-F238E27FC236}">
                <a16:creationId xmlns:a16="http://schemas.microsoft.com/office/drawing/2014/main" id="{9F854875-7583-4235-A38F-3B1A3D7A4CDF}"/>
              </a:ext>
            </a:extLst>
          </p:cNvPr>
          <p:cNvSpPr>
            <a:spLocks noGrp="1"/>
          </p:cNvSpPr>
          <p:nvPr/>
        </p:nvSpPr>
        <p:spPr>
          <a:xfrm>
            <a:off x="11906250" y="8096250"/>
            <a:ext cx="257175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pPr>
            <a:r>
              <a: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rPr>
              <a:t>Listen again</a:t>
            </a:r>
          </a:p>
        </p:txBody>
      </p:sp>
      <p:sp>
        <p:nvSpPr>
          <p:cNvPr id="7" name="transcript">
            <a:extLst>
              <a:ext uri="{FF2B5EF4-FFF2-40B4-BE49-F238E27FC236}">
                <a16:creationId xmlns:a16="http://schemas.microsoft.com/office/drawing/2014/main" id="{19FAEE6B-0CAC-45E6-BE06-15EAC1357EB8}"/>
              </a:ext>
            </a:extLst>
          </p:cNvPr>
          <p:cNvSpPr>
            <a:spLocks noGrp="1"/>
          </p:cNvSpPr>
          <p:nvPr/>
        </p:nvSpPr>
        <p:spPr>
          <a:xfrm>
            <a:off x="809625" y="2000250"/>
            <a:ext cx="13620750" cy="5619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Mia carefully opened the folded paper. The writing was old but still easy to read. The message said,</a:t>
            </a:r>
          </a:p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"Where water passes under stone, the first answer waits." Daniel read the sentence twice. They both</a:t>
            </a:r>
          </a:p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thought immediately about the old stone bridge near the town. The river passed under that bridge</a:t>
            </a:r>
          </a:p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before reaching the mill. At the bottom of the paper, there was a small drawing of a bird. Mia</a:t>
            </a:r>
          </a:p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remembered seeing the same bird carved into one side of the bridge. They decided not to stay in the</a:t>
            </a:r>
          </a:p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mill any longer that day. Before leaving, Daniel put the picture back on the wall. Mia kept the message</a:t>
            </a:r>
          </a:p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and the old key in her bag. The next morning was Saturday, so they met early. They walked to the</a:t>
            </a:r>
          </a:p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stone bridge and searched near the bird carving. Under a loose stone, Daniel found a small piece of red</a:t>
            </a:r>
          </a:p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cloth. They pulled it gently and saw that it was tied around a small wooden box. The box was old, but it</a:t>
            </a:r>
          </a:p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was still closed.</a:t>
            </a:r>
          </a:p>
        </p:txBody>
      </p:sp>
      <p:pic>
        <p:nvPicPr>
          <p:cNvPr id="9000" name="Play episode 4 audio">
            <a:hlinkClick r:id="" action="ppaction://media"/>
            <a:extLst>
              <a:ext uri="{FF2B5EF4-FFF2-40B4-BE49-F238E27FC236}">
                <a16:creationId xmlns:a16="http://schemas.microsoft.com/office/drawing/2014/main" id="{E33A623F-F28A-4534-872D-699338B91E1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318043" y="7267575"/>
            <a:ext cx="619125" cy="619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55377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000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ading-background">
            <a:extLst>
              <a:ext uri="{FF2B5EF4-FFF2-40B4-BE49-F238E27FC236}">
                <a16:creationId xmlns:a16="http://schemas.microsoft.com/office/drawing/2014/main" id="{847711E3-6338-46EB-BEC6-856E70FD656D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5240000" cy="8572500"/>
          </a:xfrm>
          <a:prstGeom prst="rect">
            <a:avLst/>
          </a:prstGeom>
          <a:solidFill>
            <a:srgbClr val="071321">
              <a:alpha val="86000"/>
            </a:srgbClr>
          </a:solidFill>
          <a:ln w="0">
            <a:noFill/>
            <a:prstDash val="solid"/>
          </a:ln>
        </p:spPr>
      </p:sp>
      <p:sp>
        <p:nvSpPr>
          <p:cNvPr id="3" name="slide-title">
            <a:extLst>
              <a:ext uri="{FF2B5EF4-FFF2-40B4-BE49-F238E27FC236}">
                <a16:creationId xmlns:a16="http://schemas.microsoft.com/office/drawing/2014/main" id="{26B87EBA-2AE6-4E77-8FB9-A14D17B4DADD}"/>
              </a:ext>
            </a:extLst>
          </p:cNvPr>
          <p:cNvSpPr>
            <a:spLocks noGrp="1"/>
          </p:cNvSpPr>
          <p:nvPr/>
        </p:nvSpPr>
        <p:spPr>
          <a:xfrm>
            <a:off x="762000" y="523875"/>
            <a:ext cx="1362075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Listening text</a:t>
            </a:r>
          </a:p>
        </p:txBody>
      </p:sp>
      <p:sp>
        <p:nvSpPr>
          <p:cNvPr id="4" name="episode">
            <a:extLst>
              <a:ext uri="{FF2B5EF4-FFF2-40B4-BE49-F238E27FC236}">
                <a16:creationId xmlns:a16="http://schemas.microsoft.com/office/drawing/2014/main" id="{B06D55BB-5DFD-46E5-BCE3-4CD44DF6F3A6}"/>
              </a:ext>
            </a:extLst>
          </p:cNvPr>
          <p:cNvSpPr>
            <a:spLocks noGrp="1"/>
          </p:cNvSpPr>
          <p:nvPr/>
        </p:nvSpPr>
        <p:spPr>
          <a:xfrm>
            <a:off x="781050" y="1295400"/>
            <a:ext cx="133350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rPr>
              <a:t>Episode 5  The Box under the Bridge</a:t>
            </a:r>
          </a:p>
        </p:txBody>
      </p:sp>
      <p:sp>
        <p:nvSpPr>
          <p:cNvPr id="5" name="archive">
            <a:extLst>
              <a:ext uri="{FF2B5EF4-FFF2-40B4-BE49-F238E27FC236}">
                <a16:creationId xmlns:a16="http://schemas.microsoft.com/office/drawing/2014/main" id="{EF7BA98C-7880-4893-AB8B-1960F7DBCF24}"/>
              </a:ext>
            </a:extLst>
          </p:cNvPr>
          <p:cNvSpPr>
            <a:spLocks noGrp="1"/>
          </p:cNvSpPr>
          <p:nvPr/>
        </p:nvSpPr>
        <p:spPr>
          <a:xfrm>
            <a:off x="762000" y="7972425"/>
            <a:ext cx="8096250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pPr>
            <a:r>
              <a: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rPr>
              <a:t>BEREKET ELT Archive</a:t>
            </a:r>
          </a:p>
        </p:txBody>
      </p:sp>
      <p:sp>
        <p:nvSpPr>
          <p:cNvPr id="6" name="audio-label">
            <a:extLst>
              <a:ext uri="{FF2B5EF4-FFF2-40B4-BE49-F238E27FC236}">
                <a16:creationId xmlns:a16="http://schemas.microsoft.com/office/drawing/2014/main" id="{A774EBD7-76F7-4FD1-94D7-D25106CE9EC3}"/>
              </a:ext>
            </a:extLst>
          </p:cNvPr>
          <p:cNvSpPr>
            <a:spLocks noGrp="1"/>
          </p:cNvSpPr>
          <p:nvPr/>
        </p:nvSpPr>
        <p:spPr>
          <a:xfrm>
            <a:off x="11906250" y="8096250"/>
            <a:ext cx="257175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pPr>
            <a:r>
              <a: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rPr>
              <a:t>Listen again</a:t>
            </a:r>
          </a:p>
        </p:txBody>
      </p:sp>
      <p:sp>
        <p:nvSpPr>
          <p:cNvPr id="7" name="transcript">
            <a:extLst>
              <a:ext uri="{FF2B5EF4-FFF2-40B4-BE49-F238E27FC236}">
                <a16:creationId xmlns:a16="http://schemas.microsoft.com/office/drawing/2014/main" id="{A4611650-0F8E-461F-992C-D36DFDE6BCFA}"/>
              </a:ext>
            </a:extLst>
          </p:cNvPr>
          <p:cNvSpPr>
            <a:spLocks noGrp="1"/>
          </p:cNvSpPr>
          <p:nvPr/>
        </p:nvSpPr>
        <p:spPr>
          <a:xfrm>
            <a:off x="809625" y="2000250"/>
            <a:ext cx="13620750" cy="5619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Daniel lifted the wooden box onto the grass beside the bridge. There was no lock, so Mia opened it</a:t>
            </a:r>
          </a:p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carefully. Inside, they found six old photographs and a sealed envelope. The photographs showed the</a:t>
            </a:r>
          </a:p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mill, the river and several people from long ago. One photograph showed the same young woman and</a:t>
            </a:r>
          </a:p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little girl from the picture in the mill. On the back, someone had written, "Elena and Rose, summer</a:t>
            </a:r>
          </a:p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1968." The envelope contained a short letter. The writer said that the mill held an important family</a:t>
            </a:r>
          </a:p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memory. The letter also said, "Find Rose if you want to understand the rest." Mia and Daniel did not</a:t>
            </a:r>
          </a:p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know anyone named Rose. They took the photographs to Mr. Lewis, who owned the oldest shop in</a:t>
            </a:r>
          </a:p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town. He looked surprised when he saw them. He said that Rose was probably Rose Carter, an elderly</a:t>
            </a:r>
          </a:p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woman who still lived nearby. According to Mr. Lewis, Rose had spent part of her childhood at the mill.</a:t>
            </a:r>
          </a:p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 wrote down her address for them. Mia and Daniel decided to visit her after lunch.</a:t>
            </a:r>
          </a:p>
        </p:txBody>
      </p:sp>
      <p:pic>
        <p:nvPicPr>
          <p:cNvPr id="9000" name="Play episode 5 audio">
            <a:hlinkClick r:id="" action="ppaction://media"/>
            <a:extLst>
              <a:ext uri="{FF2B5EF4-FFF2-40B4-BE49-F238E27FC236}">
                <a16:creationId xmlns:a16="http://schemas.microsoft.com/office/drawing/2014/main" id="{E33A623F-F28A-4534-872D-699338B91E1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330570" y="7277100"/>
            <a:ext cx="619125" cy="619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16389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000"/>
                </p:tgtEl>
              </p:cMediaNode>
            </p:audi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ading-background">
            <a:extLst>
              <a:ext uri="{FF2B5EF4-FFF2-40B4-BE49-F238E27FC236}">
                <a16:creationId xmlns:a16="http://schemas.microsoft.com/office/drawing/2014/main" id="{560A579C-F1E9-4AEA-8D71-BCF736D35B61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5240000" cy="8572500"/>
          </a:xfrm>
          <a:prstGeom prst="rect">
            <a:avLst/>
          </a:prstGeom>
          <a:solidFill>
            <a:srgbClr val="071321">
              <a:alpha val="86000"/>
            </a:srgbClr>
          </a:solidFill>
          <a:ln w="0">
            <a:noFill/>
            <a:prstDash val="solid"/>
          </a:ln>
        </p:spPr>
      </p:sp>
      <p:sp>
        <p:nvSpPr>
          <p:cNvPr id="3" name="slide-title">
            <a:extLst>
              <a:ext uri="{FF2B5EF4-FFF2-40B4-BE49-F238E27FC236}">
                <a16:creationId xmlns:a16="http://schemas.microsoft.com/office/drawing/2014/main" id="{E03FCD89-A482-4B55-8B94-91D0631FF032}"/>
              </a:ext>
            </a:extLst>
          </p:cNvPr>
          <p:cNvSpPr>
            <a:spLocks noGrp="1"/>
          </p:cNvSpPr>
          <p:nvPr/>
        </p:nvSpPr>
        <p:spPr>
          <a:xfrm>
            <a:off x="762000" y="523875"/>
            <a:ext cx="1362075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Listening text</a:t>
            </a:r>
          </a:p>
        </p:txBody>
      </p:sp>
      <p:sp>
        <p:nvSpPr>
          <p:cNvPr id="4" name="episode">
            <a:extLst>
              <a:ext uri="{FF2B5EF4-FFF2-40B4-BE49-F238E27FC236}">
                <a16:creationId xmlns:a16="http://schemas.microsoft.com/office/drawing/2014/main" id="{70BC0F60-75A1-4AE8-A0BB-1EC1166A1F08}"/>
              </a:ext>
            </a:extLst>
          </p:cNvPr>
          <p:cNvSpPr>
            <a:spLocks noGrp="1"/>
          </p:cNvSpPr>
          <p:nvPr/>
        </p:nvSpPr>
        <p:spPr>
          <a:xfrm>
            <a:off x="781050" y="1295400"/>
            <a:ext cx="133350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rPr>
              <a:t>Episode 6  Rose Carter</a:t>
            </a:r>
          </a:p>
        </p:txBody>
      </p:sp>
      <p:sp>
        <p:nvSpPr>
          <p:cNvPr id="5" name="archive">
            <a:extLst>
              <a:ext uri="{FF2B5EF4-FFF2-40B4-BE49-F238E27FC236}">
                <a16:creationId xmlns:a16="http://schemas.microsoft.com/office/drawing/2014/main" id="{D74BB966-6496-491C-A632-228D9BF2F188}"/>
              </a:ext>
            </a:extLst>
          </p:cNvPr>
          <p:cNvSpPr>
            <a:spLocks noGrp="1"/>
          </p:cNvSpPr>
          <p:nvPr/>
        </p:nvSpPr>
        <p:spPr>
          <a:xfrm>
            <a:off x="762000" y="7972425"/>
            <a:ext cx="8096250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pPr>
            <a:r>
              <a: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rPr>
              <a:t>BEREKET ELT Archive</a:t>
            </a:r>
          </a:p>
        </p:txBody>
      </p:sp>
      <p:sp>
        <p:nvSpPr>
          <p:cNvPr id="6" name="audio-label">
            <a:extLst>
              <a:ext uri="{FF2B5EF4-FFF2-40B4-BE49-F238E27FC236}">
                <a16:creationId xmlns:a16="http://schemas.microsoft.com/office/drawing/2014/main" id="{BE974121-EBDC-4C2D-8BD9-57838260CEF6}"/>
              </a:ext>
            </a:extLst>
          </p:cNvPr>
          <p:cNvSpPr>
            <a:spLocks noGrp="1"/>
          </p:cNvSpPr>
          <p:nvPr/>
        </p:nvSpPr>
        <p:spPr>
          <a:xfrm>
            <a:off x="11906250" y="8096250"/>
            <a:ext cx="257175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pPr>
            <a:r>
              <a: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rPr>
              <a:t>Listen again</a:t>
            </a:r>
          </a:p>
        </p:txBody>
      </p:sp>
      <p:sp>
        <p:nvSpPr>
          <p:cNvPr id="7" name="transcript">
            <a:extLst>
              <a:ext uri="{FF2B5EF4-FFF2-40B4-BE49-F238E27FC236}">
                <a16:creationId xmlns:a16="http://schemas.microsoft.com/office/drawing/2014/main" id="{D6FE38F8-FF20-4CE5-9A08-A28675D3E083}"/>
              </a:ext>
            </a:extLst>
          </p:cNvPr>
          <p:cNvSpPr>
            <a:spLocks noGrp="1"/>
          </p:cNvSpPr>
          <p:nvPr/>
        </p:nvSpPr>
        <p:spPr>
          <a:xfrm>
            <a:off x="809625" y="2000250"/>
            <a:ext cx="13620750" cy="5619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Rose Carter lived in a small white house with a garden full of flowers. When Mia and Daniel showed her</a:t>
            </a:r>
          </a:p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the photographs, she became very quiet. She invited them inside and placed the pictures carefully on</a:t>
            </a:r>
          </a:p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the table. Rose explained that Elena was her mother. The young man in the mill picture was her father,</a:t>
            </a:r>
          </a:p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Thomas. Her family had lived and worked at the mill when Rose was a child. Thomas loved the mill and</a:t>
            </a:r>
          </a:p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wanted to protect its history. When a serious flood damaged the building, the family had to leave. Years</a:t>
            </a:r>
          </a:p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later, Thomas returned several times and stored family papers there. Rose said there had once been a</a:t>
            </a:r>
          </a:p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small green notebook with dates, names and stories about the town. After Thomas died, the notebook</a:t>
            </a:r>
          </a:p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disappeared. Rose believed it was still somewhere in the mill. She also recognized the old key that Mia</a:t>
            </a:r>
          </a:p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had found. According to Rose, it opened a small cabinet in her father's workroom. The workroom was</a:t>
            </a:r>
          </a:p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probably the locked room upstairs. Rose asked Mia and Daniel to find the notebook if they could.</a:t>
            </a:r>
          </a:p>
        </p:txBody>
      </p:sp>
      <p:pic>
        <p:nvPicPr>
          <p:cNvPr id="9000" name="Play episode 6 audio">
            <a:hlinkClick r:id="" action="ppaction://media"/>
            <a:extLst>
              <a:ext uri="{FF2B5EF4-FFF2-40B4-BE49-F238E27FC236}">
                <a16:creationId xmlns:a16="http://schemas.microsoft.com/office/drawing/2014/main" id="{E33A623F-F28A-4534-872D-699338B91E1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255413" y="7353300"/>
            <a:ext cx="619125" cy="619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47709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000"/>
                </p:tgtEl>
              </p:cMediaNode>
            </p:audi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ading-background">
            <a:extLst>
              <a:ext uri="{FF2B5EF4-FFF2-40B4-BE49-F238E27FC236}">
                <a16:creationId xmlns:a16="http://schemas.microsoft.com/office/drawing/2014/main" id="{FF005EA9-FB3B-4DC4-A15D-D3C0F5DA4FEE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5240000" cy="8572500"/>
          </a:xfrm>
          <a:prstGeom prst="rect">
            <a:avLst/>
          </a:prstGeom>
          <a:solidFill>
            <a:srgbClr val="071321">
              <a:alpha val="86000"/>
            </a:srgbClr>
          </a:solidFill>
          <a:ln w="0">
            <a:noFill/>
            <a:prstDash val="solid"/>
          </a:ln>
        </p:spPr>
      </p:sp>
      <p:sp>
        <p:nvSpPr>
          <p:cNvPr id="3" name="slide-title">
            <a:extLst>
              <a:ext uri="{FF2B5EF4-FFF2-40B4-BE49-F238E27FC236}">
                <a16:creationId xmlns:a16="http://schemas.microsoft.com/office/drawing/2014/main" id="{7F720F68-B846-4BA7-8824-8DA518749D1C}"/>
              </a:ext>
            </a:extLst>
          </p:cNvPr>
          <p:cNvSpPr>
            <a:spLocks noGrp="1"/>
          </p:cNvSpPr>
          <p:nvPr/>
        </p:nvSpPr>
        <p:spPr>
          <a:xfrm>
            <a:off x="762000" y="523875"/>
            <a:ext cx="1362075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Listening text</a:t>
            </a:r>
          </a:p>
        </p:txBody>
      </p:sp>
      <p:sp>
        <p:nvSpPr>
          <p:cNvPr id="4" name="episode">
            <a:extLst>
              <a:ext uri="{FF2B5EF4-FFF2-40B4-BE49-F238E27FC236}">
                <a16:creationId xmlns:a16="http://schemas.microsoft.com/office/drawing/2014/main" id="{A42083EF-5DD2-4EBF-8BB8-1B8AE32556AB}"/>
              </a:ext>
            </a:extLst>
          </p:cNvPr>
          <p:cNvSpPr>
            <a:spLocks noGrp="1"/>
          </p:cNvSpPr>
          <p:nvPr/>
        </p:nvSpPr>
        <p:spPr>
          <a:xfrm>
            <a:off x="781050" y="1295400"/>
            <a:ext cx="133350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rPr>
              <a:t>Episode 7  The Missing Piece</a:t>
            </a:r>
          </a:p>
        </p:txBody>
      </p:sp>
      <p:sp>
        <p:nvSpPr>
          <p:cNvPr id="5" name="archive">
            <a:extLst>
              <a:ext uri="{FF2B5EF4-FFF2-40B4-BE49-F238E27FC236}">
                <a16:creationId xmlns:a16="http://schemas.microsoft.com/office/drawing/2014/main" id="{C41ACF35-27B9-42E5-84F5-89B997A8879D}"/>
              </a:ext>
            </a:extLst>
          </p:cNvPr>
          <p:cNvSpPr>
            <a:spLocks noGrp="1"/>
          </p:cNvSpPr>
          <p:nvPr/>
        </p:nvSpPr>
        <p:spPr>
          <a:xfrm>
            <a:off x="762000" y="7972425"/>
            <a:ext cx="8096250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pPr>
            <a:r>
              <a: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rPr>
              <a:t>BEREKET ELT Archive</a:t>
            </a:r>
          </a:p>
        </p:txBody>
      </p:sp>
      <p:sp>
        <p:nvSpPr>
          <p:cNvPr id="6" name="audio-label">
            <a:extLst>
              <a:ext uri="{FF2B5EF4-FFF2-40B4-BE49-F238E27FC236}">
                <a16:creationId xmlns:a16="http://schemas.microsoft.com/office/drawing/2014/main" id="{358106CD-9345-445B-BADA-B76663C1653A}"/>
              </a:ext>
            </a:extLst>
          </p:cNvPr>
          <p:cNvSpPr>
            <a:spLocks noGrp="1"/>
          </p:cNvSpPr>
          <p:nvPr/>
        </p:nvSpPr>
        <p:spPr>
          <a:xfrm>
            <a:off x="11906250" y="8096250"/>
            <a:ext cx="257175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pPr>
            <a:r>
              <a: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rPr>
              <a:t>Listen again</a:t>
            </a:r>
          </a:p>
        </p:txBody>
      </p:sp>
      <p:sp>
        <p:nvSpPr>
          <p:cNvPr id="7" name="transcript">
            <a:extLst>
              <a:ext uri="{FF2B5EF4-FFF2-40B4-BE49-F238E27FC236}">
                <a16:creationId xmlns:a16="http://schemas.microsoft.com/office/drawing/2014/main" id="{5BC4EC4C-78AB-485A-8A9E-B03A153A50F5}"/>
              </a:ext>
            </a:extLst>
          </p:cNvPr>
          <p:cNvSpPr>
            <a:spLocks noGrp="1"/>
          </p:cNvSpPr>
          <p:nvPr/>
        </p:nvSpPr>
        <p:spPr>
          <a:xfrm>
            <a:off x="809625" y="2000250"/>
            <a:ext cx="13620750" cy="5619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That afternoon, Mia and Daniel returned to the mill after telling Rose and their families about the plan.</a:t>
            </a:r>
          </a:p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They stayed together and went directly upstairs to the locked room. The old key still did not fit the new</a:t>
            </a:r>
          </a:p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lock on the door. Daniel looked around the frame and noticed that one wooden panel was loose. Behind</a:t>
            </a:r>
          </a:p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it, he found a small brass key hanging on a nail. This key opened the door. Inside the room was a desk,</a:t>
            </a:r>
          </a:p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chair, several shelves and a narrow cabinet. Dust covered almost everything. Mia used the old key on</a:t>
            </a:r>
          </a:p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the cabinet, and the lock turned easily. Inside were letters, maps and a small empty space where a</a:t>
            </a:r>
          </a:p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notebook might once have been. Daniel noticed fresh marks in the dust beside the cabinet. Someone</a:t>
            </a:r>
          </a:p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had been in the room recently. On the desk, they found a modern flashlight with weak batteries. Mia</a:t>
            </a:r>
          </a:p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suddenly remembered the yellow light they had seen on the first evening. Under the flashlight was a</a:t>
            </a:r>
          </a:p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note with only three words: "Look below water." They realized the mystery was not finished yet.</a:t>
            </a:r>
          </a:p>
        </p:txBody>
      </p:sp>
      <p:pic>
        <p:nvPicPr>
          <p:cNvPr id="9000" name="Play episode 7 audio">
            <a:hlinkClick r:id="" action="ppaction://media"/>
            <a:extLst>
              <a:ext uri="{FF2B5EF4-FFF2-40B4-BE49-F238E27FC236}">
                <a16:creationId xmlns:a16="http://schemas.microsoft.com/office/drawing/2014/main" id="{E33A623F-F28A-4534-872D-699338B91E1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267939" y="7310437"/>
            <a:ext cx="619125" cy="619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78176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000"/>
                </p:tgtEl>
              </p:cMediaNode>
            </p:audi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ading-background">
            <a:extLst>
              <a:ext uri="{FF2B5EF4-FFF2-40B4-BE49-F238E27FC236}">
                <a16:creationId xmlns:a16="http://schemas.microsoft.com/office/drawing/2014/main" id="{28E63499-380F-4866-B0D8-7024E2FB911A}"/>
              </a:ext>
            </a:extLst>
          </p:cNvPr>
          <p:cNvSpPr>
            <a:spLocks noGrp="1"/>
          </p:cNvSpPr>
          <p:nvPr/>
        </p:nvSpPr>
        <p:spPr>
          <a:xfrm>
            <a:off x="-25400" y="0"/>
            <a:ext cx="15265400" cy="8572500"/>
          </a:xfrm>
          <a:prstGeom prst="rect">
            <a:avLst/>
          </a:prstGeom>
          <a:solidFill>
            <a:srgbClr val="071321">
              <a:alpha val="86000"/>
            </a:srgbClr>
          </a:solidFill>
          <a:ln w="0">
            <a:noFill/>
            <a:prstDash val="solid"/>
          </a:ln>
        </p:spPr>
      </p:sp>
      <p:sp>
        <p:nvSpPr>
          <p:cNvPr id="3" name="slide-title">
            <a:extLst>
              <a:ext uri="{FF2B5EF4-FFF2-40B4-BE49-F238E27FC236}">
                <a16:creationId xmlns:a16="http://schemas.microsoft.com/office/drawing/2014/main" id="{B067143F-AAF2-4E9F-8B37-10FACFB3BE07}"/>
              </a:ext>
            </a:extLst>
          </p:cNvPr>
          <p:cNvSpPr>
            <a:spLocks noGrp="1"/>
          </p:cNvSpPr>
          <p:nvPr/>
        </p:nvSpPr>
        <p:spPr>
          <a:xfrm>
            <a:off x="762000" y="523875"/>
            <a:ext cx="1362075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6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Listening text</a:t>
            </a:r>
          </a:p>
        </p:txBody>
      </p:sp>
      <p:sp>
        <p:nvSpPr>
          <p:cNvPr id="4" name="episode">
            <a:extLst>
              <a:ext uri="{FF2B5EF4-FFF2-40B4-BE49-F238E27FC236}">
                <a16:creationId xmlns:a16="http://schemas.microsoft.com/office/drawing/2014/main" id="{7BD7D20A-896B-4953-BC13-796AFF622D93}"/>
              </a:ext>
            </a:extLst>
          </p:cNvPr>
          <p:cNvSpPr>
            <a:spLocks noGrp="1"/>
          </p:cNvSpPr>
          <p:nvPr/>
        </p:nvSpPr>
        <p:spPr>
          <a:xfrm>
            <a:off x="781050" y="1295400"/>
            <a:ext cx="133350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4D59B"/>
                </a:solidFill>
                <a:latin typeface="DejaVu Sans"/>
                <a:ea typeface="DejaVu Sans"/>
                <a:cs typeface="DejaVu Sans"/>
              </a:rPr>
              <a:t>Episode 8  The Secret of the Mill</a:t>
            </a:r>
          </a:p>
        </p:txBody>
      </p:sp>
      <p:sp>
        <p:nvSpPr>
          <p:cNvPr id="5" name="archive">
            <a:extLst>
              <a:ext uri="{FF2B5EF4-FFF2-40B4-BE49-F238E27FC236}">
                <a16:creationId xmlns:a16="http://schemas.microsoft.com/office/drawing/2014/main" id="{D8011C70-0EFE-4CC6-A089-983D32EDBB2E}"/>
              </a:ext>
            </a:extLst>
          </p:cNvPr>
          <p:cNvSpPr>
            <a:spLocks noGrp="1"/>
          </p:cNvSpPr>
          <p:nvPr/>
        </p:nvSpPr>
        <p:spPr>
          <a:xfrm>
            <a:off x="762000" y="7972425"/>
            <a:ext cx="8096250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defRPr>
            </a:pPr>
            <a:r>
              <a:rPr sz="1650" b="0">
                <a:solidFill>
                  <a:srgbClr val="D4DDE4"/>
                </a:solidFill>
                <a:latin typeface="DejaVu Sans"/>
                <a:ea typeface="DejaVu Sans"/>
                <a:cs typeface="DejaVu Sans"/>
              </a:rPr>
              <a:t>BEREKET ELT Archive</a:t>
            </a:r>
          </a:p>
        </p:txBody>
      </p:sp>
      <p:sp>
        <p:nvSpPr>
          <p:cNvPr id="6" name="audio-label">
            <a:extLst>
              <a:ext uri="{FF2B5EF4-FFF2-40B4-BE49-F238E27FC236}">
                <a16:creationId xmlns:a16="http://schemas.microsoft.com/office/drawing/2014/main" id="{CEFF93F7-B4E8-4F9F-92AF-36DA82575B1D}"/>
              </a:ext>
            </a:extLst>
          </p:cNvPr>
          <p:cNvSpPr>
            <a:spLocks noGrp="1"/>
          </p:cNvSpPr>
          <p:nvPr/>
        </p:nvSpPr>
        <p:spPr>
          <a:xfrm>
            <a:off x="11906250" y="8096250"/>
            <a:ext cx="257175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defRPr>
            </a:pPr>
            <a:r>
              <a:rPr sz="1650" b="0">
                <a:solidFill>
                  <a:srgbClr val="F4D59B"/>
                </a:solidFill>
                <a:latin typeface="DejaVu Sans"/>
                <a:ea typeface="DejaVu Sans"/>
                <a:cs typeface="DejaVu Sans"/>
              </a:rPr>
              <a:t>Listen again</a:t>
            </a:r>
          </a:p>
        </p:txBody>
      </p:sp>
      <p:sp>
        <p:nvSpPr>
          <p:cNvPr id="7" name="transcript">
            <a:extLst>
              <a:ext uri="{FF2B5EF4-FFF2-40B4-BE49-F238E27FC236}">
                <a16:creationId xmlns:a16="http://schemas.microsoft.com/office/drawing/2014/main" id="{2C70FE79-4A1C-4B1D-886C-5D74D1089E83}"/>
              </a:ext>
            </a:extLst>
          </p:cNvPr>
          <p:cNvSpPr>
            <a:spLocks noGrp="1"/>
          </p:cNvSpPr>
          <p:nvPr/>
        </p:nvSpPr>
        <p:spPr>
          <a:xfrm>
            <a:off x="809625" y="2000250"/>
            <a:ext cx="13620750" cy="5619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lvl9pPr>
          </a:lstStyle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Mia and Daniel thought about the words "Look below water" for a long time. Daniel remembered an old</a:t>
            </a:r>
          </a:p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water channel under the main floor of the mill. Years ago, river water had passed through the channel</a:t>
            </a:r>
          </a:p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to move the large wheel. The channel was dry now because the river had changed course. They went</a:t>
            </a:r>
          </a:p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downstairs and found a safe way to look inside it. Behind a flat stone, Mia discovered a metal tin</a:t>
            </a:r>
          </a:p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wrapped in cloth. Inside the tin was the missing green notebook. There was also a recent note from Mr.</a:t>
            </a:r>
          </a:p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Lewis, the shop owner. He explained that he had found the notebook months earlier while helping to</a:t>
            </a:r>
          </a:p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check the old mill. He had wanted to return it to Rose, but he also hoped young people would become</a:t>
            </a:r>
          </a:p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interested in the town's history. With Rose's knowledge, he had prepared a few simple clues and used a</a:t>
            </a:r>
          </a:p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flashlight in the upstairs window to begin the mystery. Mia and Daniel were surprised and pleased to</a:t>
            </a:r>
          </a:p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understand the plan. They took the notebook to Rose that evening. Rose read some of her father's</a:t>
            </a:r>
          </a:p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notes and smiled through tears. The notebook contained family memories, old town stories and names</a:t>
            </a:r>
          </a:p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of people who had helped after the great flood. Later, Rose donated copies of the notebook and</a:t>
            </a:r>
          </a:p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photographs to the local library. The old mill did not contain gold or money, but it held something the</a:t>
            </a:r>
          </a:p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town had almost lost: its memories. Mia and Daniel understood that some treasures become more</a:t>
            </a:r>
          </a:p>
          <a:p>
            <a:pPr>
              <a:def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0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valuable when they are shared.</a:t>
            </a:r>
          </a:p>
        </p:txBody>
      </p:sp>
      <p:pic>
        <p:nvPicPr>
          <p:cNvPr id="9000" name="Play episode 8 audio">
            <a:hlinkClick r:id="" action="ppaction://media"/>
            <a:extLst>
              <a:ext uri="{FF2B5EF4-FFF2-40B4-BE49-F238E27FC236}">
                <a16:creationId xmlns:a16="http://schemas.microsoft.com/office/drawing/2014/main" id="{E33A623F-F28A-4534-872D-699338B91E1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217835" y="7353300"/>
            <a:ext cx="619125" cy="619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312022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000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4282</Words>
  <Application>Microsoft Office PowerPoint</Application>
  <DocSecurity>0</DocSecurity>
  <PresentationFormat>Custom</PresentationFormat>
  <Paragraphs>325</Paragraphs>
  <Slides>33</Slides>
  <Notes>33</Notes>
  <HiddenSlides>0</HiddenSlides>
  <MMClips>32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6" baseType="lpstr">
      <vt:lpstr>Aptos</vt:lpstr>
      <vt:lpstr>DejaVu Sans</vt:lpstr>
      <vt:lpstr>ChatGPT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Speaking Based on Listening: The Secret of the Old Mill</dc:title>
  <dc:creator>BEREKET ELT Archive</dc:creator>
  <cp:lastModifiedBy>test</cp:lastModifiedBy>
  <cp:revision>4</cp:revision>
  <dcterms:created xsi:type="dcterms:W3CDTF">2026-10-22T04:33:23Z</dcterms:created>
  <dcterms:modified xsi:type="dcterms:W3CDTF">2026-10-22T13:57:18Z</dcterms:modified>
</cp:coreProperties>
</file>