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LP02.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LP02.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LP02.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LP08.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LP08.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LP08.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LP30.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LP30.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LP30.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LP02.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LP08.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LP30.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LP02.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LP08.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LP19.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LP30.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B66470B0-788B-45B1-9F7E-8B0046338265}"/>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E375520E-230F-43B5-A3F9-BF9AA4E06F8F}"/>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22F0BB59-024B-474D-A53E-B29DF87C0FB4}"/>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EC0B1C9D-0C90-4E77-972F-F0B1A697B21D}"/>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87983866-8123-4AE3-9226-33380DF6AD95}"/>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11108166-E248-4F4A-88B5-F73A52D4B953}"/>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02326167-4A08-4A91-BCD7-9C511004C701}"/>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19D7A15A-4D0F-4634-BAC9-28F295164EB5}"/>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F0FA54D-294A-40D7-A598-26FB6F9A8D6D}"/>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73EE8ADB-D9EB-4D09-BCAD-40292AEF9716}"/>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F606F0D-31E9-4D54-B070-F296C437C6F5}"/>
              </a:ext>
            </a:extLst>
          </p:cNvPr>
          <p:cNvPicPr>
            <a:picLocks noChangeAspect="1"/>
          </p:cNvPicPr>
          <p:nvPr/>
        </p:nvPicPr>
        <p:blipFill rotWithShape="1">
          <a:blip r:embed="rId3"/>
          <a:srcRect l="-1293" r="23958"/>
          <a:stretch/>
        </p:blipFill>
        <p:spPr>
          <a:xfrm>
            <a:off x="8656320" y="0"/>
            <a:ext cx="3535680" cy="6858000"/>
          </a:xfrm>
          <a:prstGeom prst="rect">
            <a:avLst/>
          </a:prstGeom>
        </p:spPr>
      </p:pic>
      <p:sp>
        <p:nvSpPr>
          <p:cNvPr id="2" name="title">
            <a:extLst>
              <a:ext uri="{FF2B5EF4-FFF2-40B4-BE49-F238E27FC236}">
                <a16:creationId xmlns:a16="http://schemas.microsoft.com/office/drawing/2014/main" id="{38F54744-0536-451B-B09D-0EAD100B073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Speaking Based on Listening</a:t>
            </a:r>
          </a:p>
        </p:txBody>
      </p:sp>
      <p:sp>
        <p:nvSpPr>
          <p:cNvPr id="3" name="topic">
            <a:extLst>
              <a:ext uri="{FF2B5EF4-FFF2-40B4-BE49-F238E27FC236}">
                <a16:creationId xmlns:a16="http://schemas.microsoft.com/office/drawing/2014/main" id="{4C07E8F4-3D6D-4C4E-A5E6-527A8E61390C}"/>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Extra Activities: 10 Listening Paragraphs</a:t>
            </a:r>
          </a:p>
        </p:txBody>
      </p:sp>
      <p:sp>
        <p:nvSpPr>
          <p:cNvPr id="4" name="footer">
            <a:extLst>
              <a:ext uri="{FF2B5EF4-FFF2-40B4-BE49-F238E27FC236}">
                <a16:creationId xmlns:a16="http://schemas.microsoft.com/office/drawing/2014/main" id="{A6BCBF6D-00A2-42A6-B94B-6FD453A3C33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sp>
        <p:nvSpPr>
          <p:cNvPr id="5" name="cover">
            <a:extLst>
              <a:ext uri="{FF2B5EF4-FFF2-40B4-BE49-F238E27FC236}">
                <a16:creationId xmlns:a16="http://schemas.microsoft.com/office/drawing/2014/main" id="{7D9C78C8-C1ED-4BDA-A528-D9B7FAE6C7E8}"/>
              </a:ext>
            </a:extLst>
          </p:cNvPr>
          <p:cNvSpPr>
            <a:spLocks noGrp="1"/>
          </p:cNvSpPr>
          <p:nvPr/>
        </p:nvSpPr>
        <p:spPr>
          <a:xfrm>
            <a:off x="457200" y="2171700"/>
            <a:ext cx="8572500" cy="685800"/>
          </a:xfrm>
          <a:prstGeom prst="rect">
            <a:avLst/>
          </a:prstGeom>
          <a:noFill/>
          <a:ln w="0">
            <a:noFill/>
            <a:prstDash val="solid"/>
          </a:ln>
        </p:spPr>
        <p:txBody>
          <a:bodyPr wrap="square" lIns="0" tIns="0" rIns="0" bIns="0">
            <a:noAutofit/>
          </a:bodyPr>
          <a:lstStyle>
            <a:defPPr>
              <a:defRPr sz="3300" b="1">
                <a:solidFill>
                  <a:srgbClr val="213C40"/>
                </a:solidFill>
                <a:latin typeface="Arial"/>
                <a:ea typeface="Arial"/>
                <a:cs typeface="Arial"/>
              </a:defRPr>
            </a:defPPr>
            <a:lvl1pPr>
              <a:defRPr sz="3300" b="1">
                <a:solidFill>
                  <a:srgbClr val="213C40"/>
                </a:solidFill>
                <a:latin typeface="Arial"/>
                <a:ea typeface="Arial"/>
                <a:cs typeface="Arial"/>
              </a:defRPr>
            </a:lvl1pPr>
            <a:lvl2pPr>
              <a:defRPr sz="3300" b="1">
                <a:solidFill>
                  <a:srgbClr val="213C40"/>
                </a:solidFill>
                <a:latin typeface="Arial"/>
                <a:ea typeface="Arial"/>
                <a:cs typeface="Arial"/>
              </a:defRPr>
            </a:lvl2pPr>
            <a:lvl3pPr>
              <a:defRPr sz="3300" b="1">
                <a:solidFill>
                  <a:srgbClr val="213C40"/>
                </a:solidFill>
                <a:latin typeface="Arial"/>
                <a:ea typeface="Arial"/>
                <a:cs typeface="Arial"/>
              </a:defRPr>
            </a:lvl3pPr>
            <a:lvl4pPr>
              <a:defRPr sz="3300" b="1">
                <a:solidFill>
                  <a:srgbClr val="213C40"/>
                </a:solidFill>
                <a:latin typeface="Arial"/>
                <a:ea typeface="Arial"/>
                <a:cs typeface="Arial"/>
              </a:defRPr>
            </a:lvl4pPr>
            <a:lvl5pPr>
              <a:defRPr sz="3300" b="1">
                <a:solidFill>
                  <a:srgbClr val="213C40"/>
                </a:solidFill>
                <a:latin typeface="Arial"/>
                <a:ea typeface="Arial"/>
                <a:cs typeface="Arial"/>
              </a:defRPr>
            </a:lvl5pPr>
            <a:lvl6pPr>
              <a:defRPr sz="3300" b="1">
                <a:solidFill>
                  <a:srgbClr val="213C40"/>
                </a:solidFill>
                <a:latin typeface="Arial"/>
                <a:ea typeface="Arial"/>
                <a:cs typeface="Arial"/>
              </a:defRPr>
            </a:lvl6pPr>
            <a:lvl7pPr>
              <a:defRPr sz="3300" b="1">
                <a:solidFill>
                  <a:srgbClr val="213C40"/>
                </a:solidFill>
                <a:latin typeface="Arial"/>
                <a:ea typeface="Arial"/>
                <a:cs typeface="Arial"/>
              </a:defRPr>
            </a:lvl7pPr>
            <a:lvl8pPr>
              <a:defRPr sz="3300" b="1">
                <a:solidFill>
                  <a:srgbClr val="213C40"/>
                </a:solidFill>
                <a:latin typeface="Arial"/>
                <a:ea typeface="Arial"/>
                <a:cs typeface="Arial"/>
              </a:defRPr>
            </a:lvl8pPr>
            <a:lvl9pPr>
              <a:defRPr sz="3300" b="1">
                <a:solidFill>
                  <a:srgbClr val="213C40"/>
                </a:solidFill>
                <a:latin typeface="Arial"/>
                <a:ea typeface="Arial"/>
                <a:cs typeface="Arial"/>
              </a:defRPr>
            </a:lvl9pPr>
          </a:lstStyle>
          <a:p>
            <a:pPr>
              <a:defRPr sz="3300" b="1">
                <a:solidFill>
                  <a:srgbClr val="213C40"/>
                </a:solidFill>
                <a:latin typeface="Arial"/>
                <a:ea typeface="Arial"/>
                <a:cs typeface="Arial"/>
              </a:defRPr>
            </a:pPr>
            <a:r>
              <a:rPr sz="3300" b="1">
                <a:solidFill>
                  <a:srgbClr val="213C40"/>
                </a:solidFill>
                <a:latin typeface="Arial"/>
                <a:ea typeface="Arial"/>
                <a:cs typeface="Arial"/>
              </a:rPr>
              <a:t>Listen. Think. Discuss.</a:t>
            </a:r>
          </a:p>
        </p:txBody>
      </p:sp>
      <p:sp>
        <p:nvSpPr>
          <p:cNvPr id="6" name="instructions">
            <a:extLst>
              <a:ext uri="{FF2B5EF4-FFF2-40B4-BE49-F238E27FC236}">
                <a16:creationId xmlns:a16="http://schemas.microsoft.com/office/drawing/2014/main" id="{7350B4AB-66E2-4730-9CAF-ACEA79C4FE2C}"/>
              </a:ext>
            </a:extLst>
          </p:cNvPr>
          <p:cNvSpPr>
            <a:spLocks noGrp="1"/>
          </p:cNvSpPr>
          <p:nvPr/>
        </p:nvSpPr>
        <p:spPr>
          <a:xfrm>
            <a:off x="457200" y="3209925"/>
            <a:ext cx="8572500" cy="2381250"/>
          </a:xfrm>
          <a:prstGeom prst="rect">
            <a:avLst/>
          </a:prstGeom>
          <a:noFill/>
          <a:ln w="0">
            <a:noFill/>
            <a:prstDash val="solid"/>
          </a:ln>
        </p:spPr>
        <p:txBody>
          <a:bodyPr wrap="square" lIns="0" tIns="0" rIns="0" bIns="0">
            <a:noAutofit/>
          </a:bodyPr>
          <a:lstStyle>
            <a:defPPr>
              <a:defRPr sz="2025" b="0">
                <a:solidFill>
                  <a:srgbClr val="213C40"/>
                </a:solidFill>
                <a:latin typeface="Arial"/>
                <a:ea typeface="Arial"/>
                <a:cs typeface="Arial"/>
              </a:defRPr>
            </a:defPPr>
            <a:lvl1pPr>
              <a:defRPr sz="2025" b="0">
                <a:solidFill>
                  <a:srgbClr val="213C40"/>
                </a:solidFill>
                <a:latin typeface="Arial"/>
                <a:ea typeface="Arial"/>
                <a:cs typeface="Arial"/>
              </a:defRPr>
            </a:lvl1pPr>
            <a:lvl2pPr>
              <a:defRPr sz="2025" b="0">
                <a:solidFill>
                  <a:srgbClr val="213C40"/>
                </a:solidFill>
                <a:latin typeface="Arial"/>
                <a:ea typeface="Arial"/>
                <a:cs typeface="Arial"/>
              </a:defRPr>
            </a:lvl2pPr>
            <a:lvl3pPr>
              <a:defRPr sz="2025" b="0">
                <a:solidFill>
                  <a:srgbClr val="213C40"/>
                </a:solidFill>
                <a:latin typeface="Arial"/>
                <a:ea typeface="Arial"/>
                <a:cs typeface="Arial"/>
              </a:defRPr>
            </a:lvl3pPr>
            <a:lvl4pPr>
              <a:defRPr sz="2025" b="0">
                <a:solidFill>
                  <a:srgbClr val="213C40"/>
                </a:solidFill>
                <a:latin typeface="Arial"/>
                <a:ea typeface="Arial"/>
                <a:cs typeface="Arial"/>
              </a:defRPr>
            </a:lvl4pPr>
            <a:lvl5pPr>
              <a:defRPr sz="2025" b="0">
                <a:solidFill>
                  <a:srgbClr val="213C40"/>
                </a:solidFill>
                <a:latin typeface="Arial"/>
                <a:ea typeface="Arial"/>
                <a:cs typeface="Arial"/>
              </a:defRPr>
            </a:lvl5pPr>
            <a:lvl6pPr>
              <a:defRPr sz="2025" b="0">
                <a:solidFill>
                  <a:srgbClr val="213C40"/>
                </a:solidFill>
                <a:latin typeface="Arial"/>
                <a:ea typeface="Arial"/>
                <a:cs typeface="Arial"/>
              </a:defRPr>
            </a:lvl6pPr>
            <a:lvl7pPr>
              <a:defRPr sz="2025" b="0">
                <a:solidFill>
                  <a:srgbClr val="213C40"/>
                </a:solidFill>
                <a:latin typeface="Arial"/>
                <a:ea typeface="Arial"/>
                <a:cs typeface="Arial"/>
              </a:defRPr>
            </a:lvl7pPr>
            <a:lvl8pPr>
              <a:defRPr sz="2025" b="0">
                <a:solidFill>
                  <a:srgbClr val="213C40"/>
                </a:solidFill>
                <a:latin typeface="Arial"/>
                <a:ea typeface="Arial"/>
                <a:cs typeface="Arial"/>
              </a:defRPr>
            </a:lvl8pPr>
            <a:lvl9pPr>
              <a:defRPr sz="2025" b="0">
                <a:solidFill>
                  <a:srgbClr val="213C40"/>
                </a:solidFill>
                <a:latin typeface="Arial"/>
                <a:ea typeface="Arial"/>
                <a:cs typeface="Arial"/>
              </a:defRPr>
            </a:lvl9pPr>
          </a:lstStyle>
          <a:p>
            <a:pPr>
              <a:defRPr sz="2025" b="0">
                <a:solidFill>
                  <a:srgbClr val="213C40"/>
                </a:solidFill>
                <a:latin typeface="Arial"/>
                <a:ea typeface="Arial"/>
                <a:cs typeface="Arial"/>
              </a:defRPr>
            </a:pPr>
            <a:r>
              <a:rPr sz="2025" b="0">
                <a:solidFill>
                  <a:srgbClr val="213C40"/>
                </a:solidFill>
                <a:latin typeface="Arial"/>
                <a:ea typeface="Arial"/>
                <a:cs typeface="Arial"/>
              </a:rPr>
              <a:t>Listen first. Answer the questions with a partner.</a:t>
            </a:r>
          </a:p>
          <a:p>
            <a:pPr>
              <a:defRPr sz="2025" b="0">
                <a:solidFill>
                  <a:srgbClr val="213C40"/>
                </a:solidFill>
                <a:latin typeface="Arial"/>
                <a:ea typeface="Arial"/>
                <a:cs typeface="Arial"/>
              </a:defRPr>
            </a:pPr>
            <a:r>
              <a:rPr sz="2025" b="0">
                <a:solidFill>
                  <a:srgbClr val="213C40"/>
                </a:solidFill>
                <a:latin typeface="Arial"/>
                <a:ea typeface="Arial"/>
                <a:cs typeface="Arial"/>
              </a:rPr>
              <a:t>Give a reason or an example when you can.</a:t>
            </a:r>
          </a:p>
          <a:p>
            <a:endParaRPr sz="2025" b="0">
              <a:solidFill>
                <a:srgbClr val="213C40"/>
              </a:solidFill>
              <a:latin typeface="Arial"/>
              <a:ea typeface="Arial"/>
              <a:cs typeface="Arial"/>
            </a:endParaRPr>
          </a:p>
          <a:p>
            <a:pPr>
              <a:defRPr sz="2025" b="0">
                <a:solidFill>
                  <a:srgbClr val="213C40"/>
                </a:solidFill>
                <a:latin typeface="Arial"/>
                <a:ea typeface="Arial"/>
                <a:cs typeface="Arial"/>
              </a:defRPr>
            </a:pPr>
            <a:r>
              <a:rPr sz="2025" b="0">
                <a:solidFill>
                  <a:srgbClr val="213C40"/>
                </a:solidFill>
                <a:latin typeface="Arial"/>
                <a:ea typeface="Arial"/>
                <a:cs typeface="Arial"/>
              </a:rPr>
              <a:t>Sample responses and listening texts follow all activities.</a:t>
            </a:r>
          </a:p>
          <a:p>
            <a:pPr>
              <a:defRPr sz="2025" b="0">
                <a:solidFill>
                  <a:srgbClr val="213C40"/>
                </a:solidFill>
                <a:latin typeface="Arial"/>
                <a:ea typeface="Arial"/>
                <a:cs typeface="Arial"/>
              </a:defRPr>
            </a:pPr>
            <a:r>
              <a:rPr sz="2025" b="0">
                <a:solidFill>
                  <a:srgbClr val="213C40"/>
                </a:solidFill>
                <a:latin typeface="Arial"/>
                <a:ea typeface="Arial"/>
                <a:cs typeface="Arial"/>
              </a:rPr>
              <a:t>Personal answers may be different.</a:t>
            </a:r>
          </a:p>
        </p:txBody>
      </p:sp>
    </p:spTree>
    <p:extLst>
      <p:ext uri="{BB962C8B-B14F-4D97-AF65-F5344CB8AC3E}">
        <p14:creationId xmlns:p14="http://schemas.microsoft.com/office/powerpoint/2010/main" val="1730727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FB2DC51-97DB-4028-8CE1-BDAD282B3FB2}"/>
              </a:ext>
            </a:extLst>
          </p:cNvPr>
          <p:cNvPicPr>
            <a:picLocks noChangeAspect="1"/>
          </p:cNvPicPr>
          <p:nvPr/>
        </p:nvPicPr>
        <p:blipFill rotWithShape="1">
          <a:blip r:embed="rId5"/>
          <a:srcRect l="42" r="23958"/>
          <a:stretch/>
        </p:blipFill>
        <p:spPr>
          <a:xfrm>
            <a:off x="8717280" y="0"/>
            <a:ext cx="3474720" cy="6858000"/>
          </a:xfrm>
          <a:prstGeom prst="rect">
            <a:avLst/>
          </a:prstGeom>
        </p:spPr>
      </p:pic>
      <p:sp>
        <p:nvSpPr>
          <p:cNvPr id="2" name="title">
            <a:extLst>
              <a:ext uri="{FF2B5EF4-FFF2-40B4-BE49-F238E27FC236}">
                <a16:creationId xmlns:a16="http://schemas.microsoft.com/office/drawing/2014/main" id="{E7893322-9DAF-4EC6-B940-12F21D66668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 Listening</a:t>
            </a:r>
          </a:p>
        </p:txBody>
      </p:sp>
      <p:sp>
        <p:nvSpPr>
          <p:cNvPr id="3" name="topic">
            <a:extLst>
              <a:ext uri="{FF2B5EF4-FFF2-40B4-BE49-F238E27FC236}">
                <a16:creationId xmlns:a16="http://schemas.microsoft.com/office/drawing/2014/main" id="{218D7189-D738-4934-9AE3-5CFC8EE75E5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Money and Success</a:t>
            </a:r>
          </a:p>
        </p:txBody>
      </p:sp>
      <p:sp>
        <p:nvSpPr>
          <p:cNvPr id="4" name="footer">
            <a:extLst>
              <a:ext uri="{FF2B5EF4-FFF2-40B4-BE49-F238E27FC236}">
                <a16:creationId xmlns:a16="http://schemas.microsoft.com/office/drawing/2014/main" id="{58F4728B-4A60-443F-AF9D-FB98265E493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6C36FC4D-D9ED-48A0-BA51-FB01411298B8}"/>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94FE1FA-2C96-4BDF-B475-EF6AD39BB50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5C3F2D0A-298B-4D3B-9168-B4C5F0DC8A09}"/>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878767096"/>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BC27B27-704A-4BC1-B8B7-89906F2C9BED}"/>
              </a:ext>
            </a:extLst>
          </p:cNvPr>
          <p:cNvPicPr>
            <a:picLocks noChangeAspect="1"/>
          </p:cNvPicPr>
          <p:nvPr/>
        </p:nvPicPr>
        <p:blipFill rotWithShape="1">
          <a:blip r:embed="rId5"/>
          <a:srcRect l="-181" r="23958"/>
          <a:stretch/>
        </p:blipFill>
        <p:spPr>
          <a:xfrm>
            <a:off x="8707120" y="0"/>
            <a:ext cx="3484880" cy="6858000"/>
          </a:xfrm>
          <a:prstGeom prst="rect">
            <a:avLst/>
          </a:prstGeom>
        </p:spPr>
      </p:pic>
      <p:sp>
        <p:nvSpPr>
          <p:cNvPr id="2" name="title">
            <a:extLst>
              <a:ext uri="{FF2B5EF4-FFF2-40B4-BE49-F238E27FC236}">
                <a16:creationId xmlns:a16="http://schemas.microsoft.com/office/drawing/2014/main" id="{C0B7BD57-E5B4-463E-AA3A-9710377FD63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 Questions 1–3</a:t>
            </a:r>
          </a:p>
        </p:txBody>
      </p:sp>
      <p:sp>
        <p:nvSpPr>
          <p:cNvPr id="3" name="topic">
            <a:extLst>
              <a:ext uri="{FF2B5EF4-FFF2-40B4-BE49-F238E27FC236}">
                <a16:creationId xmlns:a16="http://schemas.microsoft.com/office/drawing/2014/main" id="{89A02BDE-587D-418F-ABA7-5591AD363A0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Money and Success</a:t>
            </a:r>
          </a:p>
        </p:txBody>
      </p:sp>
      <p:sp>
        <p:nvSpPr>
          <p:cNvPr id="4" name="footer">
            <a:extLst>
              <a:ext uri="{FF2B5EF4-FFF2-40B4-BE49-F238E27FC236}">
                <a16:creationId xmlns:a16="http://schemas.microsoft.com/office/drawing/2014/main" id="{D8371427-B411-4AC3-A4F4-53F36852676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6168954-665C-49C4-B8A6-396D29C41FA9}"/>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0194F7B-A214-401D-A6AD-92E9FA05BF0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5FD0600B-54D1-424A-9F54-8DEB5CA0128D}"/>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Why do some people connect success with money?</a:t>
            </a:r>
          </a:p>
        </p:txBody>
      </p:sp>
      <p:sp>
        <p:nvSpPr>
          <p:cNvPr id="8" name="question-1">
            <a:extLst>
              <a:ext uri="{FF2B5EF4-FFF2-40B4-BE49-F238E27FC236}">
                <a16:creationId xmlns:a16="http://schemas.microsoft.com/office/drawing/2014/main" id="{FD8E4B79-EAF9-448F-856D-392FCB5EF6C9}"/>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What other things can make a person feel successful?</a:t>
            </a:r>
          </a:p>
        </p:txBody>
      </p:sp>
      <p:sp>
        <p:nvSpPr>
          <p:cNvPr id="9" name="question-2">
            <a:extLst>
              <a:ext uri="{FF2B5EF4-FFF2-40B4-BE49-F238E27FC236}">
                <a16:creationId xmlns:a16="http://schemas.microsoft.com/office/drawing/2014/main" id="{A2DFE102-4F22-4AB9-BB25-F48A939A0635}"/>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Can someone with a low salary still be successful? How?</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104907355"/>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79D714E-79B1-4ED0-ACA5-C2F8C8D9D67C}"/>
              </a:ext>
            </a:extLst>
          </p:cNvPr>
          <p:cNvPicPr>
            <a:picLocks noChangeAspect="1"/>
          </p:cNvPicPr>
          <p:nvPr/>
        </p:nvPicPr>
        <p:blipFill rotWithShape="1">
          <a:blip r:embed="rId5"/>
          <a:srcRect l="4264" r="23957"/>
          <a:stretch/>
        </p:blipFill>
        <p:spPr>
          <a:xfrm>
            <a:off x="8910320" y="0"/>
            <a:ext cx="3281680" cy="6858000"/>
          </a:xfrm>
          <a:prstGeom prst="rect">
            <a:avLst/>
          </a:prstGeom>
        </p:spPr>
      </p:pic>
      <p:sp>
        <p:nvSpPr>
          <p:cNvPr id="2" name="title">
            <a:extLst>
              <a:ext uri="{FF2B5EF4-FFF2-40B4-BE49-F238E27FC236}">
                <a16:creationId xmlns:a16="http://schemas.microsoft.com/office/drawing/2014/main" id="{F73E2AA3-A11A-45C8-BCF9-DBA40756FED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 Questions 4–6</a:t>
            </a:r>
          </a:p>
        </p:txBody>
      </p:sp>
      <p:sp>
        <p:nvSpPr>
          <p:cNvPr id="3" name="topic">
            <a:extLst>
              <a:ext uri="{FF2B5EF4-FFF2-40B4-BE49-F238E27FC236}">
                <a16:creationId xmlns:a16="http://schemas.microsoft.com/office/drawing/2014/main" id="{EF75C61B-217E-4FCD-B787-817D892E174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Money and Success</a:t>
            </a:r>
          </a:p>
        </p:txBody>
      </p:sp>
      <p:sp>
        <p:nvSpPr>
          <p:cNvPr id="4" name="footer">
            <a:extLst>
              <a:ext uri="{FF2B5EF4-FFF2-40B4-BE49-F238E27FC236}">
                <a16:creationId xmlns:a16="http://schemas.microsoft.com/office/drawing/2014/main" id="{F5156AD4-0175-4CFA-89EA-50D9CB27062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CF28A53-C466-4DB8-B071-8899E73F226B}"/>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EF38F12-4B4C-4AC1-9795-B69CA81C2BA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4ECD30C7-7524-4AE4-902E-D4B4AE74E159}"/>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What does success mean to you?</a:t>
            </a:r>
          </a:p>
        </p:txBody>
      </p:sp>
      <p:sp>
        <p:nvSpPr>
          <p:cNvPr id="8" name="question-1">
            <a:extLst>
              <a:ext uri="{FF2B5EF4-FFF2-40B4-BE49-F238E27FC236}">
                <a16:creationId xmlns:a16="http://schemas.microsoft.com/office/drawing/2014/main" id="{6CAF15C8-F6B4-469C-806A-E59B4C7E2228}"/>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5. Which is more important to you: money, free time, respect or </a:t>
            </a:r>
            <a:endParaRPr lang="tr-TR" sz="2175" b="1" dirty="0">
              <a:solidFill>
                <a:srgbClr val="213C40"/>
              </a:solidFill>
              <a:latin typeface="Arial"/>
              <a:ea typeface="Arial"/>
              <a:cs typeface="Arial"/>
            </a:endParaRPr>
          </a:p>
          <a:p>
            <a:pPr>
              <a:defRPr sz="2175" b="1">
                <a:solidFill>
                  <a:srgbClr val="213C40"/>
                </a:solidFill>
                <a:latin typeface="Arial"/>
                <a:ea typeface="Arial"/>
                <a:cs typeface="Arial"/>
              </a:defRPr>
            </a:pPr>
            <a:r>
              <a:rPr lang="tr-TR" dirty="0"/>
              <a:t>    </a:t>
            </a:r>
            <a:r>
              <a:rPr sz="2175" b="1" dirty="0">
                <a:solidFill>
                  <a:srgbClr val="213C40"/>
                </a:solidFill>
                <a:latin typeface="Arial"/>
                <a:ea typeface="Arial"/>
                <a:cs typeface="Arial"/>
              </a:rPr>
              <a:t>useful work?</a:t>
            </a:r>
          </a:p>
        </p:txBody>
      </p:sp>
      <p:sp>
        <p:nvSpPr>
          <p:cNvPr id="9" name="question-2">
            <a:extLst>
              <a:ext uri="{FF2B5EF4-FFF2-40B4-BE49-F238E27FC236}">
                <a16:creationId xmlns:a16="http://schemas.microsoft.com/office/drawing/2014/main" id="{A6C5BC97-7679-41FB-9A99-EDA7309F00EF}"/>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6. Do people's ideas about success change as they get older?</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37126806"/>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AA4E1A0-6ADE-415C-A570-0C3AA46B5E90}"/>
              </a:ext>
            </a:extLst>
          </p:cNvPr>
          <p:cNvPicPr>
            <a:picLocks noChangeAspect="1"/>
          </p:cNvPicPr>
          <p:nvPr/>
        </p:nvPicPr>
        <p:blipFill rotWithShape="1">
          <a:blip r:embed="rId5"/>
          <a:srcRect l="-210" r="-14"/>
          <a:stretch/>
        </p:blipFill>
        <p:spPr>
          <a:xfrm>
            <a:off x="7609840" y="0"/>
            <a:ext cx="4582160" cy="6858000"/>
          </a:xfrm>
          <a:prstGeom prst="rect">
            <a:avLst/>
          </a:prstGeom>
        </p:spPr>
      </p:pic>
      <p:sp>
        <p:nvSpPr>
          <p:cNvPr id="2" name="title">
            <a:extLst>
              <a:ext uri="{FF2B5EF4-FFF2-40B4-BE49-F238E27FC236}">
                <a16:creationId xmlns:a16="http://schemas.microsoft.com/office/drawing/2014/main" id="{C0F29863-D3C5-4DD3-9C55-478822C4231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2: Listening</a:t>
            </a:r>
          </a:p>
        </p:txBody>
      </p:sp>
      <p:sp>
        <p:nvSpPr>
          <p:cNvPr id="3" name="topic">
            <a:extLst>
              <a:ext uri="{FF2B5EF4-FFF2-40B4-BE49-F238E27FC236}">
                <a16:creationId xmlns:a16="http://schemas.microsoft.com/office/drawing/2014/main" id="{446FAEF8-9F8C-4F34-B9E1-ED1722BB4A6E}"/>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Changing a School</a:t>
            </a:r>
          </a:p>
        </p:txBody>
      </p:sp>
      <p:sp>
        <p:nvSpPr>
          <p:cNvPr id="4" name="footer">
            <a:extLst>
              <a:ext uri="{FF2B5EF4-FFF2-40B4-BE49-F238E27FC236}">
                <a16:creationId xmlns:a16="http://schemas.microsoft.com/office/drawing/2014/main" id="{E40F0914-5BB8-4645-A201-44D4AA20051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60A21F0-9AFD-4422-8550-B23F25225161}"/>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57C9EA7-8F64-4BD5-A4E3-93C26073F3C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6E3FF9CF-D05E-47F9-9302-FC6F3B3D7352}"/>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22450763"/>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F8BED1-6AAD-4484-9BB9-453DA7867FBC}"/>
              </a:ext>
            </a:extLst>
          </p:cNvPr>
          <p:cNvPicPr>
            <a:picLocks noChangeAspect="1"/>
          </p:cNvPicPr>
          <p:nvPr/>
        </p:nvPicPr>
        <p:blipFill rotWithShape="1">
          <a:blip r:embed="rId5"/>
          <a:srcRect l="9152" r="23958"/>
          <a:stretch/>
        </p:blipFill>
        <p:spPr>
          <a:xfrm>
            <a:off x="9133840" y="0"/>
            <a:ext cx="3058160" cy="6858000"/>
          </a:xfrm>
          <a:prstGeom prst="rect">
            <a:avLst/>
          </a:prstGeom>
        </p:spPr>
      </p:pic>
      <p:sp>
        <p:nvSpPr>
          <p:cNvPr id="2" name="title">
            <a:extLst>
              <a:ext uri="{FF2B5EF4-FFF2-40B4-BE49-F238E27FC236}">
                <a16:creationId xmlns:a16="http://schemas.microsoft.com/office/drawing/2014/main" id="{6CD2AD86-A348-404E-8188-2648EAFFACA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2: Questions 1–3</a:t>
            </a:r>
          </a:p>
        </p:txBody>
      </p:sp>
      <p:sp>
        <p:nvSpPr>
          <p:cNvPr id="3" name="topic">
            <a:extLst>
              <a:ext uri="{FF2B5EF4-FFF2-40B4-BE49-F238E27FC236}">
                <a16:creationId xmlns:a16="http://schemas.microsoft.com/office/drawing/2014/main" id="{D1C635E8-85BB-4A7E-8AD8-7C716F6CE25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Changing a School</a:t>
            </a:r>
          </a:p>
        </p:txBody>
      </p:sp>
      <p:sp>
        <p:nvSpPr>
          <p:cNvPr id="4" name="footer">
            <a:extLst>
              <a:ext uri="{FF2B5EF4-FFF2-40B4-BE49-F238E27FC236}">
                <a16:creationId xmlns:a16="http://schemas.microsoft.com/office/drawing/2014/main" id="{B601DCA2-8DEB-4292-9542-EF11ECECE68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2F3E3A5-E561-4D90-BE68-14F32189F498}"/>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9AEBD140-2F01-40C2-B393-CB9EA5DE273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5E3AB637-7629-48A5-ADEF-D49726EC8261}"/>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What changes do some students want in schools?</a:t>
            </a:r>
          </a:p>
        </p:txBody>
      </p:sp>
      <p:sp>
        <p:nvSpPr>
          <p:cNvPr id="8" name="question-1">
            <a:extLst>
              <a:ext uri="{FF2B5EF4-FFF2-40B4-BE49-F238E27FC236}">
                <a16:creationId xmlns:a16="http://schemas.microsoft.com/office/drawing/2014/main" id="{F395E929-66CF-4A3F-AB9E-E2B1849A7673}"/>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Why might smaller classes be helpful?</a:t>
            </a:r>
          </a:p>
        </p:txBody>
      </p:sp>
      <p:sp>
        <p:nvSpPr>
          <p:cNvPr id="9" name="question-2">
            <a:extLst>
              <a:ext uri="{FF2B5EF4-FFF2-40B4-BE49-F238E27FC236}">
                <a16:creationId xmlns:a16="http://schemas.microsoft.com/office/drawing/2014/main" id="{E9FE6A16-00F4-45A4-B622-F404C203C0A1}"/>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Which school rules are useful, and which can be unnecessary?</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54001384"/>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E26726C-9552-4D85-B750-E35550CE1647}"/>
              </a:ext>
            </a:extLst>
          </p:cNvPr>
          <p:cNvPicPr>
            <a:picLocks noChangeAspect="1"/>
          </p:cNvPicPr>
          <p:nvPr/>
        </p:nvPicPr>
        <p:blipFill rotWithShape="1">
          <a:blip r:embed="rId5"/>
          <a:srcRect l="2708" r="23958"/>
          <a:stretch/>
        </p:blipFill>
        <p:spPr>
          <a:xfrm>
            <a:off x="8839200" y="0"/>
            <a:ext cx="3352800" cy="6858000"/>
          </a:xfrm>
          <a:prstGeom prst="rect">
            <a:avLst/>
          </a:prstGeom>
        </p:spPr>
      </p:pic>
      <p:sp>
        <p:nvSpPr>
          <p:cNvPr id="2" name="title">
            <a:extLst>
              <a:ext uri="{FF2B5EF4-FFF2-40B4-BE49-F238E27FC236}">
                <a16:creationId xmlns:a16="http://schemas.microsoft.com/office/drawing/2014/main" id="{EDEFF413-2AF8-4A04-894D-9D71EFF1C5A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2: Questions 4–6</a:t>
            </a:r>
          </a:p>
        </p:txBody>
      </p:sp>
      <p:sp>
        <p:nvSpPr>
          <p:cNvPr id="3" name="topic">
            <a:extLst>
              <a:ext uri="{FF2B5EF4-FFF2-40B4-BE49-F238E27FC236}">
                <a16:creationId xmlns:a16="http://schemas.microsoft.com/office/drawing/2014/main" id="{6B648B65-0E4D-41E2-BAC9-9499B2B8972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Changing a School</a:t>
            </a:r>
          </a:p>
        </p:txBody>
      </p:sp>
      <p:sp>
        <p:nvSpPr>
          <p:cNvPr id="4" name="footer">
            <a:extLst>
              <a:ext uri="{FF2B5EF4-FFF2-40B4-BE49-F238E27FC236}">
                <a16:creationId xmlns:a16="http://schemas.microsoft.com/office/drawing/2014/main" id="{7E1E54BB-248D-43A5-A6D5-93D6701CA843}"/>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5511F43-F43C-499E-8867-44BC8D885E1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8FDC732-BC15-4790-BCB8-2568C2B82D66}"/>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FFBB1152-412B-453F-A76D-E69258EC1E8A}"/>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What one change would you make in a school you attended?</a:t>
            </a:r>
          </a:p>
        </p:txBody>
      </p:sp>
      <p:sp>
        <p:nvSpPr>
          <p:cNvPr id="8" name="question-1">
            <a:extLst>
              <a:ext uri="{FF2B5EF4-FFF2-40B4-BE49-F238E27FC236}">
                <a16:creationId xmlns:a16="http://schemas.microsoft.com/office/drawing/2014/main" id="{5F04C6A7-0C99-4D66-B125-C01A1AD3BD3C}"/>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5. Should students help decide how a school changes?</a:t>
            </a:r>
          </a:p>
        </p:txBody>
      </p:sp>
      <p:sp>
        <p:nvSpPr>
          <p:cNvPr id="9" name="question-2">
            <a:extLst>
              <a:ext uri="{FF2B5EF4-FFF2-40B4-BE49-F238E27FC236}">
                <a16:creationId xmlns:a16="http://schemas.microsoft.com/office/drawing/2014/main" id="{200CA00A-97BD-423C-B961-1883E82BC4A7}"/>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6. Would you prefer more practical activities or more textbook </a:t>
            </a:r>
            <a:endParaRPr lang="tr-TR" sz="2175" b="1" dirty="0">
              <a:solidFill>
                <a:srgbClr val="213C40"/>
              </a:solidFill>
              <a:latin typeface="Arial"/>
              <a:ea typeface="Arial"/>
              <a:cs typeface="Arial"/>
            </a:endParaRPr>
          </a:p>
          <a:p>
            <a:pPr>
              <a:defRPr sz="2175" b="1">
                <a:solidFill>
                  <a:srgbClr val="213C40"/>
                </a:solidFill>
                <a:latin typeface="Arial"/>
                <a:ea typeface="Arial"/>
                <a:cs typeface="Arial"/>
              </a:defRPr>
            </a:pPr>
            <a:r>
              <a:rPr lang="tr-TR" sz="2175" b="1" dirty="0">
                <a:solidFill>
                  <a:srgbClr val="213C40"/>
                </a:solidFill>
                <a:latin typeface="Arial"/>
                <a:ea typeface="Arial"/>
                <a:cs typeface="Arial"/>
              </a:rPr>
              <a:t>    </a:t>
            </a:r>
            <a:r>
              <a:rPr sz="2175" b="1" dirty="0">
                <a:solidFill>
                  <a:srgbClr val="213C40"/>
                </a:solidFill>
                <a:latin typeface="Arial"/>
                <a:ea typeface="Arial"/>
                <a:cs typeface="Arial"/>
              </a:rPr>
              <a:t>work? Why?</a:t>
            </a:r>
            <a:r>
              <a:rPr lang="tr-TR" sz="2175" b="1" dirty="0">
                <a:solidFill>
                  <a:srgbClr val="213C40"/>
                </a:solidFill>
                <a:latin typeface="Arial"/>
                <a:ea typeface="Arial"/>
                <a:cs typeface="Arial"/>
              </a:rPr>
              <a:t> </a:t>
            </a:r>
            <a:endParaRPr sz="2175" b="1" dirty="0">
              <a:solidFill>
                <a:srgbClr val="213C40"/>
              </a:solidFill>
              <a:latin typeface="Arial"/>
              <a:ea typeface="Arial"/>
              <a:cs typeface="Arial"/>
            </a:endParaRP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938522755"/>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881E115-2000-48C4-B0F5-ADD10CCEFDAE}"/>
              </a:ext>
            </a:extLst>
          </p:cNvPr>
          <p:cNvPicPr>
            <a:picLocks noChangeAspect="1"/>
          </p:cNvPicPr>
          <p:nvPr/>
        </p:nvPicPr>
        <p:blipFill rotWithShape="1">
          <a:blip r:embed="rId5"/>
          <a:srcRect l="-180" r="-266"/>
          <a:stretch/>
        </p:blipFill>
        <p:spPr>
          <a:xfrm>
            <a:off x="7599680" y="0"/>
            <a:ext cx="4592320" cy="6858000"/>
          </a:xfrm>
          <a:prstGeom prst="rect">
            <a:avLst/>
          </a:prstGeom>
        </p:spPr>
      </p:pic>
      <p:sp>
        <p:nvSpPr>
          <p:cNvPr id="2" name="title">
            <a:extLst>
              <a:ext uri="{FF2B5EF4-FFF2-40B4-BE49-F238E27FC236}">
                <a16:creationId xmlns:a16="http://schemas.microsoft.com/office/drawing/2014/main" id="{59D1E6A4-612D-49BD-96C3-867077E9EFE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3: Listening</a:t>
            </a:r>
          </a:p>
        </p:txBody>
      </p:sp>
      <p:sp>
        <p:nvSpPr>
          <p:cNvPr id="3" name="topic">
            <a:extLst>
              <a:ext uri="{FF2B5EF4-FFF2-40B4-BE49-F238E27FC236}">
                <a16:creationId xmlns:a16="http://schemas.microsoft.com/office/drawing/2014/main" id="{635E761C-327E-4EB3-BE90-09E56136696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Year Away from Home</a:t>
            </a:r>
          </a:p>
        </p:txBody>
      </p:sp>
      <p:sp>
        <p:nvSpPr>
          <p:cNvPr id="4" name="footer">
            <a:extLst>
              <a:ext uri="{FF2B5EF4-FFF2-40B4-BE49-F238E27FC236}">
                <a16:creationId xmlns:a16="http://schemas.microsoft.com/office/drawing/2014/main" id="{C779BBF5-58FB-4204-B365-912687BA8F3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C7018E8-58D9-4562-B150-F9168EA872C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5D71120-8DD9-4F84-A2F3-9DCDC3F9ECF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1B9A86BA-7C9D-4643-AF26-D970D5D3D8F7}"/>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47190835"/>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C3A1394-519C-4075-8B43-4DE28EE1A63B}"/>
              </a:ext>
            </a:extLst>
          </p:cNvPr>
          <p:cNvPicPr>
            <a:picLocks noChangeAspect="1"/>
          </p:cNvPicPr>
          <p:nvPr/>
        </p:nvPicPr>
        <p:blipFill rotWithShape="1">
          <a:blip r:embed="rId5"/>
          <a:srcRect l="6040" r="23959"/>
          <a:stretch/>
        </p:blipFill>
        <p:spPr>
          <a:xfrm>
            <a:off x="8991600" y="0"/>
            <a:ext cx="3200400" cy="6858000"/>
          </a:xfrm>
          <a:prstGeom prst="rect">
            <a:avLst/>
          </a:prstGeom>
        </p:spPr>
      </p:pic>
      <p:sp>
        <p:nvSpPr>
          <p:cNvPr id="2" name="title">
            <a:extLst>
              <a:ext uri="{FF2B5EF4-FFF2-40B4-BE49-F238E27FC236}">
                <a16:creationId xmlns:a16="http://schemas.microsoft.com/office/drawing/2014/main" id="{F2722680-84E6-44AA-BD5A-B1A02F9BB45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3: Questions 1–3</a:t>
            </a:r>
          </a:p>
        </p:txBody>
      </p:sp>
      <p:sp>
        <p:nvSpPr>
          <p:cNvPr id="3" name="topic">
            <a:extLst>
              <a:ext uri="{FF2B5EF4-FFF2-40B4-BE49-F238E27FC236}">
                <a16:creationId xmlns:a16="http://schemas.microsoft.com/office/drawing/2014/main" id="{F705C802-CE8E-4E90-AE6B-5A70F2D16A8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Year Away from Home</a:t>
            </a:r>
          </a:p>
        </p:txBody>
      </p:sp>
      <p:sp>
        <p:nvSpPr>
          <p:cNvPr id="4" name="footer">
            <a:extLst>
              <a:ext uri="{FF2B5EF4-FFF2-40B4-BE49-F238E27FC236}">
                <a16:creationId xmlns:a16="http://schemas.microsoft.com/office/drawing/2014/main" id="{49F9F87E-089A-4038-BC99-42EA115CE964}"/>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537B2E4-4147-4C29-9D45-4D099614B986}"/>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0C91C8F-077B-4C9C-944E-3E2F12940DBB}"/>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4EE6669F-5C97-4D59-8D48-5C31C1CDB3E8}"/>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What kinds of extra things might people take for a year away?</a:t>
            </a:r>
          </a:p>
        </p:txBody>
      </p:sp>
      <p:sp>
        <p:nvSpPr>
          <p:cNvPr id="8" name="question-1">
            <a:extLst>
              <a:ext uri="{FF2B5EF4-FFF2-40B4-BE49-F238E27FC236}">
                <a16:creationId xmlns:a16="http://schemas.microsoft.com/office/drawing/2014/main" id="{010CC6E0-02FA-4211-9580-D7CE7915AB8C}"/>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Why might someone take family photographs?</a:t>
            </a:r>
          </a:p>
        </p:txBody>
      </p:sp>
      <p:sp>
        <p:nvSpPr>
          <p:cNvPr id="9" name="question-2">
            <a:extLst>
              <a:ext uri="{FF2B5EF4-FFF2-40B4-BE49-F238E27FC236}">
                <a16:creationId xmlns:a16="http://schemas.microsoft.com/office/drawing/2014/main" id="{74AADA69-D2FC-4865-9897-13A62C003BA3}"/>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How does the destination affect the choice?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96488338"/>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1C6C179-04EA-4957-9CC9-7DC5975D945B}"/>
              </a:ext>
            </a:extLst>
          </p:cNvPr>
          <p:cNvPicPr>
            <a:picLocks noChangeAspect="1"/>
          </p:cNvPicPr>
          <p:nvPr/>
        </p:nvPicPr>
        <p:blipFill rotWithShape="1">
          <a:blip r:embed="rId5"/>
          <a:srcRect l="42" r="4403"/>
          <a:stretch/>
        </p:blipFill>
        <p:spPr>
          <a:xfrm>
            <a:off x="7823200" y="0"/>
            <a:ext cx="4368800" cy="6858000"/>
          </a:xfrm>
          <a:prstGeom prst="rect">
            <a:avLst/>
          </a:prstGeom>
        </p:spPr>
      </p:pic>
      <p:sp>
        <p:nvSpPr>
          <p:cNvPr id="2" name="title">
            <a:extLst>
              <a:ext uri="{FF2B5EF4-FFF2-40B4-BE49-F238E27FC236}">
                <a16:creationId xmlns:a16="http://schemas.microsoft.com/office/drawing/2014/main" id="{26D98AAC-A0CF-4DCC-99E5-37AFA3C639E0}"/>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3: Questions 4–6</a:t>
            </a:r>
          </a:p>
        </p:txBody>
      </p:sp>
      <p:sp>
        <p:nvSpPr>
          <p:cNvPr id="3" name="topic">
            <a:extLst>
              <a:ext uri="{FF2B5EF4-FFF2-40B4-BE49-F238E27FC236}">
                <a16:creationId xmlns:a16="http://schemas.microsoft.com/office/drawing/2014/main" id="{3D226167-4049-4F86-B196-048A5D7F4351}"/>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Year Away from Home</a:t>
            </a:r>
          </a:p>
        </p:txBody>
      </p:sp>
      <p:sp>
        <p:nvSpPr>
          <p:cNvPr id="4" name="footer">
            <a:extLst>
              <a:ext uri="{FF2B5EF4-FFF2-40B4-BE49-F238E27FC236}">
                <a16:creationId xmlns:a16="http://schemas.microsoft.com/office/drawing/2014/main" id="{147D0694-F044-4860-A464-16EAEEAB613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9867E0E6-66A2-4A5B-9D18-E31FEBBEAF7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4516D581-4A1A-459B-BE7A-4A13BA55113A}"/>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7F01640F-7161-4A01-9217-1A719A52E3CE}"/>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What three extra things would you take?</a:t>
            </a:r>
          </a:p>
        </p:txBody>
      </p:sp>
      <p:sp>
        <p:nvSpPr>
          <p:cNvPr id="8" name="question-1">
            <a:extLst>
              <a:ext uri="{FF2B5EF4-FFF2-40B4-BE49-F238E27FC236}">
                <a16:creationId xmlns:a16="http://schemas.microsoft.com/office/drawing/2014/main" id="{23EB1557-77B6-4320-9BF9-39896437A6AD}"/>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5. Would you choose practical objects or objects with </a:t>
            </a:r>
            <a:endParaRPr lang="tr-TR" sz="2175" b="1" dirty="0">
              <a:solidFill>
                <a:srgbClr val="213C40"/>
              </a:solidFill>
              <a:latin typeface="Arial"/>
              <a:ea typeface="Arial"/>
              <a:cs typeface="Arial"/>
            </a:endParaRPr>
          </a:p>
          <a:p>
            <a:pPr>
              <a:defRPr sz="2175" b="1">
                <a:solidFill>
                  <a:srgbClr val="213C40"/>
                </a:solidFill>
                <a:latin typeface="Arial"/>
                <a:ea typeface="Arial"/>
                <a:cs typeface="Arial"/>
              </a:defRPr>
            </a:pPr>
            <a:r>
              <a:rPr lang="tr-TR" dirty="0"/>
              <a:t>    </a:t>
            </a:r>
            <a:r>
              <a:rPr sz="2175" b="1" dirty="0">
                <a:solidFill>
                  <a:srgbClr val="213C40"/>
                </a:solidFill>
                <a:latin typeface="Arial"/>
                <a:ea typeface="Arial"/>
                <a:cs typeface="Arial"/>
              </a:rPr>
              <a:t>emotional value?</a:t>
            </a:r>
          </a:p>
        </p:txBody>
      </p:sp>
      <p:sp>
        <p:nvSpPr>
          <p:cNvPr id="9" name="question-2">
            <a:extLst>
              <a:ext uri="{FF2B5EF4-FFF2-40B4-BE49-F238E27FC236}">
                <a16:creationId xmlns:a16="http://schemas.microsoft.com/office/drawing/2014/main" id="{2A67C095-ADAC-48E9-B856-CA5616AC6A59}"/>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6. What would be difficult about living away from home </a:t>
            </a:r>
            <a:endParaRPr lang="tr-TR" sz="2175" b="1" dirty="0">
              <a:solidFill>
                <a:srgbClr val="213C40"/>
              </a:solidFill>
              <a:latin typeface="Arial"/>
              <a:ea typeface="Arial"/>
              <a:cs typeface="Arial"/>
            </a:endParaRPr>
          </a:p>
          <a:p>
            <a:pPr>
              <a:defRPr sz="2175" b="1">
                <a:solidFill>
                  <a:srgbClr val="213C40"/>
                </a:solidFill>
                <a:latin typeface="Arial"/>
                <a:ea typeface="Arial"/>
                <a:cs typeface="Arial"/>
              </a:defRPr>
            </a:pPr>
            <a:r>
              <a:rPr lang="tr-TR" dirty="0"/>
              <a:t>    </a:t>
            </a:r>
            <a:r>
              <a:rPr sz="2175" b="1" dirty="0">
                <a:solidFill>
                  <a:srgbClr val="213C40"/>
                </a:solidFill>
                <a:latin typeface="Arial"/>
                <a:ea typeface="Arial"/>
                <a:cs typeface="Arial"/>
              </a:rPr>
              <a:t>for a year?</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28221257"/>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D50CD82-E104-4C27-A5C7-3471C27E9A9C}"/>
              </a:ext>
            </a:extLst>
          </p:cNvPr>
          <p:cNvPicPr>
            <a:picLocks noChangeAspect="1"/>
          </p:cNvPicPr>
          <p:nvPr/>
        </p:nvPicPr>
        <p:blipFill rotWithShape="1">
          <a:blip r:embed="rId5"/>
          <a:srcRect l="-403" r="-42"/>
          <a:stretch/>
        </p:blipFill>
        <p:spPr>
          <a:xfrm>
            <a:off x="7599680" y="0"/>
            <a:ext cx="4592320" cy="6858000"/>
          </a:xfrm>
          <a:prstGeom prst="rect">
            <a:avLst/>
          </a:prstGeom>
        </p:spPr>
      </p:pic>
      <p:sp>
        <p:nvSpPr>
          <p:cNvPr id="2" name="title">
            <a:extLst>
              <a:ext uri="{FF2B5EF4-FFF2-40B4-BE49-F238E27FC236}">
                <a16:creationId xmlns:a16="http://schemas.microsoft.com/office/drawing/2014/main" id="{C0037D41-852C-4185-89A2-63C7DEC4285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4: Listening</a:t>
            </a:r>
          </a:p>
        </p:txBody>
      </p:sp>
      <p:sp>
        <p:nvSpPr>
          <p:cNvPr id="3" name="topic">
            <a:extLst>
              <a:ext uri="{FF2B5EF4-FFF2-40B4-BE49-F238E27FC236}">
                <a16:creationId xmlns:a16="http://schemas.microsoft.com/office/drawing/2014/main" id="{1F786362-732A-4D70-9EFA-A9403512540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Quick Decisions</a:t>
            </a:r>
          </a:p>
        </p:txBody>
      </p:sp>
      <p:sp>
        <p:nvSpPr>
          <p:cNvPr id="4" name="footer">
            <a:extLst>
              <a:ext uri="{FF2B5EF4-FFF2-40B4-BE49-F238E27FC236}">
                <a16:creationId xmlns:a16="http://schemas.microsoft.com/office/drawing/2014/main" id="{7D3FB426-D583-4AA0-9370-24B271E1695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205E61E-3044-457D-89EF-5468EDA8B9E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C17A362B-D4DE-4674-9DEF-721CBA7D9FE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CAD72322-EA5C-4DB6-B24D-C4018180B188}"/>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55910657"/>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0F2B73A-37DD-4D15-B05C-43B4E414AFA8}"/>
              </a:ext>
            </a:extLst>
          </p:cNvPr>
          <p:cNvPicPr>
            <a:picLocks noChangeAspect="1"/>
          </p:cNvPicPr>
          <p:nvPr/>
        </p:nvPicPr>
        <p:blipFill rotWithShape="1">
          <a:blip r:embed="rId5"/>
          <a:srcRect l="-403" r="4403"/>
          <a:stretch/>
        </p:blipFill>
        <p:spPr>
          <a:xfrm>
            <a:off x="7822565" y="0"/>
            <a:ext cx="4389120" cy="6858000"/>
          </a:xfrm>
          <a:prstGeom prst="rect">
            <a:avLst/>
          </a:prstGeom>
        </p:spPr>
      </p:pic>
      <p:sp>
        <p:nvSpPr>
          <p:cNvPr id="2" name="title">
            <a:extLst>
              <a:ext uri="{FF2B5EF4-FFF2-40B4-BE49-F238E27FC236}">
                <a16:creationId xmlns:a16="http://schemas.microsoft.com/office/drawing/2014/main" id="{39500A25-5930-450E-B737-D174EA02EDE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4: Questions 1–3</a:t>
            </a:r>
          </a:p>
        </p:txBody>
      </p:sp>
      <p:sp>
        <p:nvSpPr>
          <p:cNvPr id="3" name="topic">
            <a:extLst>
              <a:ext uri="{FF2B5EF4-FFF2-40B4-BE49-F238E27FC236}">
                <a16:creationId xmlns:a16="http://schemas.microsoft.com/office/drawing/2014/main" id="{DAFF39B1-4399-40B9-90F9-D71551B16D52}"/>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Quick Decisions</a:t>
            </a:r>
          </a:p>
        </p:txBody>
      </p:sp>
      <p:sp>
        <p:nvSpPr>
          <p:cNvPr id="4" name="footer">
            <a:extLst>
              <a:ext uri="{FF2B5EF4-FFF2-40B4-BE49-F238E27FC236}">
                <a16:creationId xmlns:a16="http://schemas.microsoft.com/office/drawing/2014/main" id="{CD0CA97B-B956-4D62-9703-56CE7CCAD66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97B9FDD-1740-48D7-A0A9-3924D0F94A2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90E321E-19E7-407D-A7E0-832ECA43336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BA9C4ED2-D3C4-4917-9A46-199F82B24CD1}"/>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When can a quick decision be useful?</a:t>
            </a:r>
          </a:p>
        </p:txBody>
      </p:sp>
      <p:sp>
        <p:nvSpPr>
          <p:cNvPr id="8" name="question-1">
            <a:extLst>
              <a:ext uri="{FF2B5EF4-FFF2-40B4-BE49-F238E27FC236}">
                <a16:creationId xmlns:a16="http://schemas.microsoft.com/office/drawing/2014/main" id="{CAB17543-BCAA-4282-94C3-454D0EEB1E76}"/>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Which decisions usually need more time?</a:t>
            </a:r>
          </a:p>
        </p:txBody>
      </p:sp>
      <p:sp>
        <p:nvSpPr>
          <p:cNvPr id="9" name="question-2">
            <a:extLst>
              <a:ext uri="{FF2B5EF4-FFF2-40B4-BE49-F238E27FC236}">
                <a16:creationId xmlns:a16="http://schemas.microsoft.com/office/drawing/2014/main" id="{B61B755C-939B-44F0-8371-9485C6E2B77F}"/>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How can experience help people decide quickly?</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632948793"/>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22C770F-ED16-4709-8D7B-440D4983B1CB}"/>
              </a:ext>
            </a:extLst>
          </p:cNvPr>
          <p:cNvPicPr>
            <a:picLocks noChangeAspect="1"/>
          </p:cNvPicPr>
          <p:nvPr/>
        </p:nvPicPr>
        <p:blipFill rotWithShape="1">
          <a:blip r:embed="rId5"/>
          <a:srcRect l="5596" r="23958"/>
          <a:stretch/>
        </p:blipFill>
        <p:spPr>
          <a:xfrm>
            <a:off x="8971280" y="0"/>
            <a:ext cx="3220720" cy="6858000"/>
          </a:xfrm>
          <a:prstGeom prst="rect">
            <a:avLst/>
          </a:prstGeom>
        </p:spPr>
      </p:pic>
      <p:sp>
        <p:nvSpPr>
          <p:cNvPr id="2" name="title">
            <a:extLst>
              <a:ext uri="{FF2B5EF4-FFF2-40B4-BE49-F238E27FC236}">
                <a16:creationId xmlns:a16="http://schemas.microsoft.com/office/drawing/2014/main" id="{3E22CB4D-1982-4E1A-A024-B734A979807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4: Questions 4–6</a:t>
            </a:r>
          </a:p>
        </p:txBody>
      </p:sp>
      <p:sp>
        <p:nvSpPr>
          <p:cNvPr id="3" name="topic">
            <a:extLst>
              <a:ext uri="{FF2B5EF4-FFF2-40B4-BE49-F238E27FC236}">
                <a16:creationId xmlns:a16="http://schemas.microsoft.com/office/drawing/2014/main" id="{91D96628-4C4A-4FFE-AB61-29A34FFF9DC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Quick Decisions</a:t>
            </a:r>
          </a:p>
        </p:txBody>
      </p:sp>
      <p:sp>
        <p:nvSpPr>
          <p:cNvPr id="4" name="footer">
            <a:extLst>
              <a:ext uri="{FF2B5EF4-FFF2-40B4-BE49-F238E27FC236}">
                <a16:creationId xmlns:a16="http://schemas.microsoft.com/office/drawing/2014/main" id="{985E946D-D18F-4AAA-B4F6-47D11D37333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9245B584-30D4-4481-8B5A-B30E35E755A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7B5A800-2393-44C6-B88E-7A8720C7EF0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0CD4FFAE-ADB6-4C6A-95E3-FE8259841D31}"/>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Are quick decisions always wrong? Why or why not?</a:t>
            </a:r>
          </a:p>
        </p:txBody>
      </p:sp>
      <p:sp>
        <p:nvSpPr>
          <p:cNvPr id="8" name="question-1">
            <a:extLst>
              <a:ext uri="{FF2B5EF4-FFF2-40B4-BE49-F238E27FC236}">
                <a16:creationId xmlns:a16="http://schemas.microsoft.com/office/drawing/2014/main" id="{3FF15843-4C92-4CA2-8954-7DE8F36721F1}"/>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5. Tell about a quick decision that worked well.</a:t>
            </a:r>
          </a:p>
        </p:txBody>
      </p:sp>
      <p:sp>
        <p:nvSpPr>
          <p:cNvPr id="9" name="question-2">
            <a:extLst>
              <a:ext uri="{FF2B5EF4-FFF2-40B4-BE49-F238E27FC236}">
                <a16:creationId xmlns:a16="http://schemas.microsoft.com/office/drawing/2014/main" id="{663190A7-16C0-4D83-AC9A-D8DCA3009BB8}"/>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6. Tell about a decision you wish you had thought about longer.</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823247700"/>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2E57548-FB55-438B-A372-3B81C9A9D7C2}"/>
              </a:ext>
            </a:extLst>
          </p:cNvPr>
          <p:cNvPicPr>
            <a:picLocks noChangeAspect="1"/>
          </p:cNvPicPr>
          <p:nvPr/>
        </p:nvPicPr>
        <p:blipFill rotWithShape="1">
          <a:blip r:embed="rId5"/>
          <a:srcRect l="-403" r="-264"/>
          <a:stretch/>
        </p:blipFill>
        <p:spPr>
          <a:xfrm>
            <a:off x="7589520" y="0"/>
            <a:ext cx="4602480" cy="6858000"/>
          </a:xfrm>
          <a:prstGeom prst="rect">
            <a:avLst/>
          </a:prstGeom>
        </p:spPr>
      </p:pic>
      <p:sp>
        <p:nvSpPr>
          <p:cNvPr id="2" name="title">
            <a:extLst>
              <a:ext uri="{FF2B5EF4-FFF2-40B4-BE49-F238E27FC236}">
                <a16:creationId xmlns:a16="http://schemas.microsoft.com/office/drawing/2014/main" id="{57788AB1-3443-41E4-8A62-41961E6BF9F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5: Listening</a:t>
            </a:r>
          </a:p>
        </p:txBody>
      </p:sp>
      <p:sp>
        <p:nvSpPr>
          <p:cNvPr id="3" name="topic">
            <a:extLst>
              <a:ext uri="{FF2B5EF4-FFF2-40B4-BE49-F238E27FC236}">
                <a16:creationId xmlns:a16="http://schemas.microsoft.com/office/drawing/2014/main" id="{B5544092-2070-49C7-A79E-CA49DEB5C08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First Impressions</a:t>
            </a:r>
          </a:p>
        </p:txBody>
      </p:sp>
      <p:sp>
        <p:nvSpPr>
          <p:cNvPr id="4" name="footer">
            <a:extLst>
              <a:ext uri="{FF2B5EF4-FFF2-40B4-BE49-F238E27FC236}">
                <a16:creationId xmlns:a16="http://schemas.microsoft.com/office/drawing/2014/main" id="{9AA95550-C5BD-471F-AFC6-163F04D2746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22F7B40-E294-4161-A0BD-26B5DA846D8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FF117ED6-AD85-40C7-B1CB-426BD2F634C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17E5F756-94F4-4B5B-A2CC-8A2F5C82456D}"/>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90993681"/>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7DD8C89-2F1A-4779-B397-43F7B24E9DE8}"/>
              </a:ext>
            </a:extLst>
          </p:cNvPr>
          <p:cNvPicPr>
            <a:picLocks noChangeAspect="1"/>
          </p:cNvPicPr>
          <p:nvPr/>
        </p:nvPicPr>
        <p:blipFill rotWithShape="1">
          <a:blip r:embed="rId5"/>
          <a:srcRect l="-404" r="10625"/>
          <a:stretch/>
        </p:blipFill>
        <p:spPr>
          <a:xfrm>
            <a:off x="8087360" y="0"/>
            <a:ext cx="4104640" cy="6858000"/>
          </a:xfrm>
          <a:prstGeom prst="rect">
            <a:avLst/>
          </a:prstGeom>
        </p:spPr>
      </p:pic>
      <p:sp>
        <p:nvSpPr>
          <p:cNvPr id="2" name="title">
            <a:extLst>
              <a:ext uri="{FF2B5EF4-FFF2-40B4-BE49-F238E27FC236}">
                <a16:creationId xmlns:a16="http://schemas.microsoft.com/office/drawing/2014/main" id="{A16EB22D-7631-480A-8160-569ABB150AD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5: Questions 1–3</a:t>
            </a:r>
          </a:p>
        </p:txBody>
      </p:sp>
      <p:sp>
        <p:nvSpPr>
          <p:cNvPr id="3" name="topic">
            <a:extLst>
              <a:ext uri="{FF2B5EF4-FFF2-40B4-BE49-F238E27FC236}">
                <a16:creationId xmlns:a16="http://schemas.microsoft.com/office/drawing/2014/main" id="{DDA2F957-3888-49D4-A3A5-D1B79836347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First Impressions</a:t>
            </a:r>
          </a:p>
        </p:txBody>
      </p:sp>
      <p:sp>
        <p:nvSpPr>
          <p:cNvPr id="4" name="footer">
            <a:extLst>
              <a:ext uri="{FF2B5EF4-FFF2-40B4-BE49-F238E27FC236}">
                <a16:creationId xmlns:a16="http://schemas.microsoft.com/office/drawing/2014/main" id="{098DF83D-E8BE-4507-94A5-DE7FD8A17AC4}"/>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1B76C992-4423-4BFF-B7A8-1D26D3D51BE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DB52BAC6-EB40-4532-9B50-A62B29A3724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BADAA67F-11D6-44E1-A65B-AA9EE333C629}"/>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What do people notice when they first meet someone?</a:t>
            </a:r>
          </a:p>
        </p:txBody>
      </p:sp>
      <p:sp>
        <p:nvSpPr>
          <p:cNvPr id="8" name="question-1">
            <a:extLst>
              <a:ext uri="{FF2B5EF4-FFF2-40B4-BE49-F238E27FC236}">
                <a16:creationId xmlns:a16="http://schemas.microsoft.com/office/drawing/2014/main" id="{10B703A4-112C-44B3-8659-1A7360E4D434}"/>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Why can a shy person seem unfriendly?</a:t>
            </a:r>
          </a:p>
        </p:txBody>
      </p:sp>
      <p:sp>
        <p:nvSpPr>
          <p:cNvPr id="9" name="question-2">
            <a:extLst>
              <a:ext uri="{FF2B5EF4-FFF2-40B4-BE49-F238E27FC236}">
                <a16:creationId xmlns:a16="http://schemas.microsoft.com/office/drawing/2014/main" id="{E5A34DE0-8508-4021-A34C-CCC771C2B997}"/>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How can a difficult day affect a first impression?</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11286171"/>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86A3CD9-2C91-4CC5-BC05-C09F83ECD09E}"/>
              </a:ext>
            </a:extLst>
          </p:cNvPr>
          <p:cNvPicPr>
            <a:picLocks noChangeAspect="1"/>
          </p:cNvPicPr>
          <p:nvPr/>
        </p:nvPicPr>
        <p:blipFill rotWithShape="1">
          <a:blip r:embed="rId5"/>
          <a:srcRect l="41" r="19514"/>
          <a:stretch/>
        </p:blipFill>
        <p:spPr>
          <a:xfrm>
            <a:off x="8514080" y="0"/>
            <a:ext cx="3677920" cy="6858000"/>
          </a:xfrm>
          <a:prstGeom prst="rect">
            <a:avLst/>
          </a:prstGeom>
        </p:spPr>
      </p:pic>
      <p:sp>
        <p:nvSpPr>
          <p:cNvPr id="2" name="title">
            <a:extLst>
              <a:ext uri="{FF2B5EF4-FFF2-40B4-BE49-F238E27FC236}">
                <a16:creationId xmlns:a16="http://schemas.microsoft.com/office/drawing/2014/main" id="{143C2A44-411A-4B4C-9C16-2276D6664A1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5: Questions 4–6</a:t>
            </a:r>
          </a:p>
        </p:txBody>
      </p:sp>
      <p:sp>
        <p:nvSpPr>
          <p:cNvPr id="3" name="topic">
            <a:extLst>
              <a:ext uri="{FF2B5EF4-FFF2-40B4-BE49-F238E27FC236}">
                <a16:creationId xmlns:a16="http://schemas.microsoft.com/office/drawing/2014/main" id="{766DD9DD-96A7-4B61-AE9D-8F8A65953D2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First Impressions</a:t>
            </a:r>
          </a:p>
        </p:txBody>
      </p:sp>
      <p:sp>
        <p:nvSpPr>
          <p:cNvPr id="4" name="footer">
            <a:extLst>
              <a:ext uri="{FF2B5EF4-FFF2-40B4-BE49-F238E27FC236}">
                <a16:creationId xmlns:a16="http://schemas.microsoft.com/office/drawing/2014/main" id="{DDAC1E14-C455-4373-8912-3F870D6A3D44}"/>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54584E0-8D86-40A8-BC26-EFD594ED0D6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8ABDC44-E35D-4B51-B08B-88C74E787F0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A83DB3AB-6314-4D22-B912-0B6705F088C7}"/>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Are first impressions usually correct or often wrong?</a:t>
            </a:r>
          </a:p>
        </p:txBody>
      </p:sp>
      <p:sp>
        <p:nvSpPr>
          <p:cNvPr id="8" name="question-1">
            <a:extLst>
              <a:ext uri="{FF2B5EF4-FFF2-40B4-BE49-F238E27FC236}">
                <a16:creationId xmlns:a16="http://schemas.microsoft.com/office/drawing/2014/main" id="{6213BB7F-80F6-4195-A72D-736E727CA2E2}"/>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5. Have you ever changed your opinion about someone after </a:t>
            </a:r>
            <a:endParaRPr lang="tr-TR" sz="2175" b="1" dirty="0">
              <a:solidFill>
                <a:srgbClr val="213C40"/>
              </a:solidFill>
              <a:latin typeface="Arial"/>
              <a:ea typeface="Arial"/>
              <a:cs typeface="Arial"/>
            </a:endParaRPr>
          </a:p>
          <a:p>
            <a:pPr>
              <a:defRPr sz="2175" b="1">
                <a:solidFill>
                  <a:srgbClr val="213C40"/>
                </a:solidFill>
                <a:latin typeface="Arial"/>
                <a:ea typeface="Arial"/>
                <a:cs typeface="Arial"/>
              </a:defRPr>
            </a:pPr>
            <a:r>
              <a:rPr lang="tr-TR" dirty="0"/>
              <a:t>    </a:t>
            </a:r>
            <a:r>
              <a:rPr sz="2175" b="1" dirty="0">
                <a:solidFill>
                  <a:srgbClr val="213C40"/>
                </a:solidFill>
                <a:latin typeface="Arial"/>
                <a:ea typeface="Arial"/>
                <a:cs typeface="Arial"/>
              </a:rPr>
              <a:t>knowing them better?</a:t>
            </a:r>
          </a:p>
        </p:txBody>
      </p:sp>
      <p:sp>
        <p:nvSpPr>
          <p:cNvPr id="9" name="question-2">
            <a:extLst>
              <a:ext uri="{FF2B5EF4-FFF2-40B4-BE49-F238E27FC236}">
                <a16:creationId xmlns:a16="http://schemas.microsoft.com/office/drawing/2014/main" id="{49A72FC3-443B-42F8-AC97-B2B2EC551C44}"/>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6. How long does it take to know a person well?</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714588557"/>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2EB2628-73C8-4A27-BF45-E5043168ACA0}"/>
              </a:ext>
            </a:extLst>
          </p:cNvPr>
          <p:cNvPicPr>
            <a:picLocks noChangeAspect="1"/>
          </p:cNvPicPr>
          <p:nvPr/>
        </p:nvPicPr>
        <p:blipFill rotWithShape="1">
          <a:blip r:embed="rId5"/>
          <a:srcRect l="-891" r="-1"/>
          <a:stretch/>
        </p:blipFill>
        <p:spPr>
          <a:xfrm>
            <a:off x="7579360" y="0"/>
            <a:ext cx="4612640" cy="6858000"/>
          </a:xfrm>
          <a:prstGeom prst="rect">
            <a:avLst/>
          </a:prstGeom>
        </p:spPr>
      </p:pic>
      <p:sp>
        <p:nvSpPr>
          <p:cNvPr id="2" name="title">
            <a:extLst>
              <a:ext uri="{FF2B5EF4-FFF2-40B4-BE49-F238E27FC236}">
                <a16:creationId xmlns:a16="http://schemas.microsoft.com/office/drawing/2014/main" id="{7BC92BBE-CA18-41D9-8984-D58A7A34B67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6: Listening</a:t>
            </a:r>
          </a:p>
        </p:txBody>
      </p:sp>
      <p:sp>
        <p:nvSpPr>
          <p:cNvPr id="3" name="topic">
            <a:extLst>
              <a:ext uri="{FF2B5EF4-FFF2-40B4-BE49-F238E27FC236}">
                <a16:creationId xmlns:a16="http://schemas.microsoft.com/office/drawing/2014/main" id="{E0769228-57EF-43F8-AB6A-D9991544EBA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Young People Teaching Older People</a:t>
            </a:r>
          </a:p>
        </p:txBody>
      </p:sp>
      <p:sp>
        <p:nvSpPr>
          <p:cNvPr id="4" name="footer">
            <a:extLst>
              <a:ext uri="{FF2B5EF4-FFF2-40B4-BE49-F238E27FC236}">
                <a16:creationId xmlns:a16="http://schemas.microsoft.com/office/drawing/2014/main" id="{EF7CC313-8FE4-4A4E-911D-B84F0A3C4C8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D52D7BF-5B2B-436E-9742-524BE063E08B}"/>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95CFC35-3C80-4A56-AF67-4DD052D5164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C49DAD7F-5684-4227-B162-27A0F81B83D0}"/>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45529462"/>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02CB2BB-D002-4D9C-9894-021AF36AE5CF}"/>
              </a:ext>
            </a:extLst>
          </p:cNvPr>
          <p:cNvPicPr>
            <a:picLocks noChangeAspect="1"/>
          </p:cNvPicPr>
          <p:nvPr/>
        </p:nvPicPr>
        <p:blipFill rotWithShape="1">
          <a:blip r:embed="rId5"/>
          <a:srcRect l="-180" r="17069"/>
          <a:stretch/>
        </p:blipFill>
        <p:spPr>
          <a:xfrm>
            <a:off x="8392160" y="0"/>
            <a:ext cx="3799840" cy="6858000"/>
          </a:xfrm>
          <a:prstGeom prst="rect">
            <a:avLst/>
          </a:prstGeom>
        </p:spPr>
      </p:pic>
      <p:sp>
        <p:nvSpPr>
          <p:cNvPr id="2" name="title">
            <a:extLst>
              <a:ext uri="{FF2B5EF4-FFF2-40B4-BE49-F238E27FC236}">
                <a16:creationId xmlns:a16="http://schemas.microsoft.com/office/drawing/2014/main" id="{7A3F9DB9-8C69-48E5-B546-5D67DB95031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6: Questions 1–3</a:t>
            </a:r>
          </a:p>
        </p:txBody>
      </p:sp>
      <p:sp>
        <p:nvSpPr>
          <p:cNvPr id="3" name="topic">
            <a:extLst>
              <a:ext uri="{FF2B5EF4-FFF2-40B4-BE49-F238E27FC236}">
                <a16:creationId xmlns:a16="http://schemas.microsoft.com/office/drawing/2014/main" id="{F4FD5DBB-F9AA-4BFF-A544-FDF652955B5E}"/>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Young People Teaching Older People</a:t>
            </a:r>
          </a:p>
        </p:txBody>
      </p:sp>
      <p:sp>
        <p:nvSpPr>
          <p:cNvPr id="4" name="footer">
            <a:extLst>
              <a:ext uri="{FF2B5EF4-FFF2-40B4-BE49-F238E27FC236}">
                <a16:creationId xmlns:a16="http://schemas.microsoft.com/office/drawing/2014/main" id="{FCE58691-6F48-42E4-B0F3-656513D21F57}"/>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9131E280-6C4D-48E0-80F4-3D8CE7C36D8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B4170B6-66C8-41C0-A0DA-1F34732EAA2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7C85CEC3-188A-414E-93AE-480D03318D96}"/>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What can older people teach younger people?</a:t>
            </a:r>
          </a:p>
        </p:txBody>
      </p:sp>
      <p:sp>
        <p:nvSpPr>
          <p:cNvPr id="8" name="question-1">
            <a:extLst>
              <a:ext uri="{FF2B5EF4-FFF2-40B4-BE49-F238E27FC236}">
                <a16:creationId xmlns:a16="http://schemas.microsoft.com/office/drawing/2014/main" id="{C863D846-A9A9-4B04-BA1B-A70C83DE2FD4}"/>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What can young people teach older people?</a:t>
            </a:r>
          </a:p>
        </p:txBody>
      </p:sp>
      <p:sp>
        <p:nvSpPr>
          <p:cNvPr id="9" name="question-2">
            <a:extLst>
              <a:ext uri="{FF2B5EF4-FFF2-40B4-BE49-F238E27FC236}">
                <a16:creationId xmlns:a16="http://schemas.microsoft.com/office/drawing/2014/main" id="{7DC2E29A-08D7-4BA2-BD9E-D1C77EF3F0A1}"/>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How can teaching each other strengthen relationships?</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596273784"/>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964BBE6-74BB-442C-91CB-81CED8DF7F23}"/>
              </a:ext>
            </a:extLst>
          </p:cNvPr>
          <p:cNvPicPr>
            <a:picLocks noChangeAspect="1"/>
          </p:cNvPicPr>
          <p:nvPr/>
        </p:nvPicPr>
        <p:blipFill rotWithShape="1">
          <a:blip r:embed="rId5"/>
          <a:srcRect l="-403" r="23958"/>
          <a:stretch/>
        </p:blipFill>
        <p:spPr>
          <a:xfrm>
            <a:off x="8696960" y="0"/>
            <a:ext cx="3495040" cy="6858000"/>
          </a:xfrm>
          <a:prstGeom prst="rect">
            <a:avLst/>
          </a:prstGeom>
        </p:spPr>
      </p:pic>
      <p:sp>
        <p:nvSpPr>
          <p:cNvPr id="2" name="title">
            <a:extLst>
              <a:ext uri="{FF2B5EF4-FFF2-40B4-BE49-F238E27FC236}">
                <a16:creationId xmlns:a16="http://schemas.microsoft.com/office/drawing/2014/main" id="{615E4F2F-E447-45A7-A9D3-81AD3E8FEDB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6: Questions 4–6</a:t>
            </a:r>
          </a:p>
        </p:txBody>
      </p:sp>
      <p:sp>
        <p:nvSpPr>
          <p:cNvPr id="3" name="topic">
            <a:extLst>
              <a:ext uri="{FF2B5EF4-FFF2-40B4-BE49-F238E27FC236}">
                <a16:creationId xmlns:a16="http://schemas.microsoft.com/office/drawing/2014/main" id="{748E6273-FF40-4B33-B142-080CC559406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Young People Teaching Older People</a:t>
            </a:r>
          </a:p>
        </p:txBody>
      </p:sp>
      <p:sp>
        <p:nvSpPr>
          <p:cNvPr id="4" name="footer">
            <a:extLst>
              <a:ext uri="{FF2B5EF4-FFF2-40B4-BE49-F238E27FC236}">
                <a16:creationId xmlns:a16="http://schemas.microsoft.com/office/drawing/2014/main" id="{4838DA4D-A49B-4F51-A662-FFE89C9D8D4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D3C241E-0719-4B39-B152-D1F1A302CB1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5296F01-1918-48EA-8152-C3DD9D9E9933}"/>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42EE766E-2E6F-4CAA-98C9-BA325180EF77}"/>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Can young people teach older people important life skills?</a:t>
            </a:r>
          </a:p>
        </p:txBody>
      </p:sp>
      <p:sp>
        <p:nvSpPr>
          <p:cNvPr id="8" name="question-1">
            <a:extLst>
              <a:ext uri="{FF2B5EF4-FFF2-40B4-BE49-F238E27FC236}">
                <a16:creationId xmlns:a16="http://schemas.microsoft.com/office/drawing/2014/main" id="{97EE9074-22F7-41EE-9C91-C6BC9A24C4AF}"/>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5. What have you learned from someone younger than you?</a:t>
            </a:r>
          </a:p>
        </p:txBody>
      </p:sp>
      <p:sp>
        <p:nvSpPr>
          <p:cNvPr id="9" name="question-2">
            <a:extLst>
              <a:ext uri="{FF2B5EF4-FFF2-40B4-BE49-F238E27FC236}">
                <a16:creationId xmlns:a16="http://schemas.microsoft.com/office/drawing/2014/main" id="{C7CA5ACD-26F4-4F12-B73C-12CEAA09A7CE}"/>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6. What have you learned from someone older than you?</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887662676"/>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76AAE5B-EA3C-412E-8043-C0674F37B14E}"/>
              </a:ext>
            </a:extLst>
          </p:cNvPr>
          <p:cNvPicPr>
            <a:picLocks noChangeAspect="1"/>
          </p:cNvPicPr>
          <p:nvPr/>
        </p:nvPicPr>
        <p:blipFill rotWithShape="1">
          <a:blip r:embed="rId5"/>
          <a:srcRect l="-374" r="-515"/>
          <a:stretch/>
        </p:blipFill>
        <p:spPr>
          <a:xfrm>
            <a:off x="7589520" y="0"/>
            <a:ext cx="4612640" cy="6858000"/>
          </a:xfrm>
          <a:prstGeom prst="rect">
            <a:avLst/>
          </a:prstGeom>
        </p:spPr>
      </p:pic>
      <p:sp>
        <p:nvSpPr>
          <p:cNvPr id="2" name="title">
            <a:extLst>
              <a:ext uri="{FF2B5EF4-FFF2-40B4-BE49-F238E27FC236}">
                <a16:creationId xmlns:a16="http://schemas.microsoft.com/office/drawing/2014/main" id="{AB48251C-3A44-4EB5-A65E-1FE71CAD02F9}"/>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7: Listening</a:t>
            </a:r>
          </a:p>
        </p:txBody>
      </p:sp>
      <p:sp>
        <p:nvSpPr>
          <p:cNvPr id="3" name="topic">
            <a:extLst>
              <a:ext uri="{FF2B5EF4-FFF2-40B4-BE49-F238E27FC236}">
                <a16:creationId xmlns:a16="http://schemas.microsoft.com/office/drawing/2014/main" id="{70F7F9E7-3A5C-48DA-B80D-D460DD4504D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Roommate</a:t>
            </a:r>
          </a:p>
        </p:txBody>
      </p:sp>
      <p:sp>
        <p:nvSpPr>
          <p:cNvPr id="4" name="footer">
            <a:extLst>
              <a:ext uri="{FF2B5EF4-FFF2-40B4-BE49-F238E27FC236}">
                <a16:creationId xmlns:a16="http://schemas.microsoft.com/office/drawing/2014/main" id="{53C4EDC5-BD1B-42BF-BA22-20AD8543683E}"/>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00CF485-0EE7-4C23-8F09-6FD06B6C5DB1}"/>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7D38E7A-B748-49E3-A376-892235A213B2}"/>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41A330A5-78E8-43F9-8D13-DB86F4EFBA6F}"/>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526821784"/>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7EEAEE3-3B04-4B70-ABDD-DE2903159B6C}"/>
              </a:ext>
            </a:extLst>
          </p:cNvPr>
          <p:cNvPicPr>
            <a:picLocks noChangeAspect="1"/>
          </p:cNvPicPr>
          <p:nvPr/>
        </p:nvPicPr>
        <p:blipFill rotWithShape="1">
          <a:blip r:embed="rId5"/>
          <a:srcRect l="-154" r="-735"/>
          <a:stretch/>
        </p:blipFill>
        <p:spPr>
          <a:xfrm>
            <a:off x="7579360" y="0"/>
            <a:ext cx="4612640" cy="6858000"/>
          </a:xfrm>
          <a:prstGeom prst="rect">
            <a:avLst/>
          </a:prstGeom>
        </p:spPr>
      </p:pic>
      <p:sp>
        <p:nvSpPr>
          <p:cNvPr id="2" name="title">
            <a:extLst>
              <a:ext uri="{FF2B5EF4-FFF2-40B4-BE49-F238E27FC236}">
                <a16:creationId xmlns:a16="http://schemas.microsoft.com/office/drawing/2014/main" id="{FB6955A9-1859-4357-937B-59BC439E4C9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7: Questions 1–3</a:t>
            </a:r>
          </a:p>
        </p:txBody>
      </p:sp>
      <p:sp>
        <p:nvSpPr>
          <p:cNvPr id="3" name="topic">
            <a:extLst>
              <a:ext uri="{FF2B5EF4-FFF2-40B4-BE49-F238E27FC236}">
                <a16:creationId xmlns:a16="http://schemas.microsoft.com/office/drawing/2014/main" id="{E035008F-7747-43B7-BB96-B2472607EB9C}"/>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Roommate</a:t>
            </a:r>
          </a:p>
        </p:txBody>
      </p:sp>
      <p:sp>
        <p:nvSpPr>
          <p:cNvPr id="4" name="footer">
            <a:extLst>
              <a:ext uri="{FF2B5EF4-FFF2-40B4-BE49-F238E27FC236}">
                <a16:creationId xmlns:a16="http://schemas.microsoft.com/office/drawing/2014/main" id="{B8F37A58-1D9B-4D0C-9879-02085644A8C8}"/>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2F7EF7A-1E67-45BD-A452-687D0749EB9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A8EBDECF-B2E9-4EC0-806D-71A57161DB2A}"/>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0328C447-D5D5-4528-B45A-1056F1EDEABE}"/>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What problems can roommates have?</a:t>
            </a:r>
          </a:p>
        </p:txBody>
      </p:sp>
      <p:sp>
        <p:nvSpPr>
          <p:cNvPr id="8" name="question-1">
            <a:extLst>
              <a:ext uri="{FF2B5EF4-FFF2-40B4-BE49-F238E27FC236}">
                <a16:creationId xmlns:a16="http://schemas.microsoft.com/office/drawing/2014/main" id="{CA0CFAC1-F5D0-4978-8DBC-8172796A9CBF}"/>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Why is communication important?</a:t>
            </a:r>
          </a:p>
        </p:txBody>
      </p:sp>
      <p:sp>
        <p:nvSpPr>
          <p:cNvPr id="9" name="question-2">
            <a:extLst>
              <a:ext uri="{FF2B5EF4-FFF2-40B4-BE49-F238E27FC236}">
                <a16:creationId xmlns:a16="http://schemas.microsoft.com/office/drawing/2014/main" id="{15ECEEFA-F772-47A0-94F3-87D4F194342E}"/>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Why does reliability matter?</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263155016"/>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6C4FC6A-B69D-4F07-AA1F-234E74AAAC13}"/>
              </a:ext>
            </a:extLst>
          </p:cNvPr>
          <p:cNvPicPr>
            <a:picLocks noChangeAspect="1"/>
          </p:cNvPicPr>
          <p:nvPr/>
        </p:nvPicPr>
        <p:blipFill rotWithShape="1">
          <a:blip r:embed="rId5"/>
          <a:srcRect l="-320" r="-126"/>
          <a:stretch/>
        </p:blipFill>
        <p:spPr>
          <a:xfrm>
            <a:off x="7599680" y="0"/>
            <a:ext cx="4592320" cy="6858000"/>
          </a:xfrm>
          <a:prstGeom prst="rect">
            <a:avLst/>
          </a:prstGeom>
        </p:spPr>
      </p:pic>
      <p:sp>
        <p:nvSpPr>
          <p:cNvPr id="2" name="title">
            <a:extLst>
              <a:ext uri="{FF2B5EF4-FFF2-40B4-BE49-F238E27FC236}">
                <a16:creationId xmlns:a16="http://schemas.microsoft.com/office/drawing/2014/main" id="{2C80CB85-84C3-4E25-8F3A-CF7D54171B6C}"/>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7: Questions 4–6</a:t>
            </a:r>
          </a:p>
        </p:txBody>
      </p:sp>
      <p:sp>
        <p:nvSpPr>
          <p:cNvPr id="3" name="topic">
            <a:extLst>
              <a:ext uri="{FF2B5EF4-FFF2-40B4-BE49-F238E27FC236}">
                <a16:creationId xmlns:a16="http://schemas.microsoft.com/office/drawing/2014/main" id="{3FFB24D2-C5E1-411A-9E02-EBA7F62C129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Roommate</a:t>
            </a:r>
          </a:p>
        </p:txBody>
      </p:sp>
      <p:sp>
        <p:nvSpPr>
          <p:cNvPr id="4" name="footer">
            <a:extLst>
              <a:ext uri="{FF2B5EF4-FFF2-40B4-BE49-F238E27FC236}">
                <a16:creationId xmlns:a16="http://schemas.microsoft.com/office/drawing/2014/main" id="{C1E14A67-E637-4380-AF88-7753C50769B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F1A640CB-FB2D-497E-8924-5C91841CC54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7CCDA1A-BBD0-404C-99EA-90562ED5AE80}"/>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D492D1E3-3A61-431D-8B89-0AD1E05F52DB}"/>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What qualities make a good roommate?</a:t>
            </a:r>
          </a:p>
        </p:txBody>
      </p:sp>
      <p:sp>
        <p:nvSpPr>
          <p:cNvPr id="8" name="question-1">
            <a:extLst>
              <a:ext uri="{FF2B5EF4-FFF2-40B4-BE49-F238E27FC236}">
                <a16:creationId xmlns:a16="http://schemas.microsoft.com/office/drawing/2014/main" id="{129B6A3E-5CB3-41A1-864F-38FFFB2096E9}"/>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5. Would you rather live alone or with a roommate?</a:t>
            </a:r>
          </a:p>
        </p:txBody>
      </p:sp>
      <p:sp>
        <p:nvSpPr>
          <p:cNvPr id="9" name="question-2">
            <a:extLst>
              <a:ext uri="{FF2B5EF4-FFF2-40B4-BE49-F238E27FC236}">
                <a16:creationId xmlns:a16="http://schemas.microsoft.com/office/drawing/2014/main" id="{18A3D6AF-7875-49A5-82BD-9BE1D39B2C1E}"/>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6. What rules should roommates agree on?</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57751841"/>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1AEDE55-FC52-451A-9505-72928C368EE4}"/>
              </a:ext>
            </a:extLst>
          </p:cNvPr>
          <p:cNvPicPr>
            <a:picLocks noChangeAspect="1"/>
          </p:cNvPicPr>
          <p:nvPr/>
        </p:nvPicPr>
        <p:blipFill rotWithShape="1">
          <a:blip r:embed="rId5"/>
          <a:srcRect l="-153" r="-960"/>
          <a:stretch/>
        </p:blipFill>
        <p:spPr>
          <a:xfrm>
            <a:off x="7642225" y="0"/>
            <a:ext cx="4622800" cy="6858000"/>
          </a:xfrm>
          <a:prstGeom prst="rect">
            <a:avLst/>
          </a:prstGeom>
        </p:spPr>
      </p:pic>
      <p:sp>
        <p:nvSpPr>
          <p:cNvPr id="2" name="title">
            <a:extLst>
              <a:ext uri="{FF2B5EF4-FFF2-40B4-BE49-F238E27FC236}">
                <a16:creationId xmlns:a16="http://schemas.microsoft.com/office/drawing/2014/main" id="{6FC182DB-50A9-43E3-86E9-62E64F8399A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8: Listening</a:t>
            </a:r>
          </a:p>
        </p:txBody>
      </p:sp>
      <p:sp>
        <p:nvSpPr>
          <p:cNvPr id="3" name="topic">
            <a:extLst>
              <a:ext uri="{FF2B5EF4-FFF2-40B4-BE49-F238E27FC236}">
                <a16:creationId xmlns:a16="http://schemas.microsoft.com/office/drawing/2014/main" id="{721E63D0-0DA1-4C64-8DF2-49355032B157}"/>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Doing Things We Do Not Enjoy</a:t>
            </a:r>
          </a:p>
        </p:txBody>
      </p:sp>
      <p:sp>
        <p:nvSpPr>
          <p:cNvPr id="4" name="footer">
            <a:extLst>
              <a:ext uri="{FF2B5EF4-FFF2-40B4-BE49-F238E27FC236}">
                <a16:creationId xmlns:a16="http://schemas.microsoft.com/office/drawing/2014/main" id="{5580B67E-5B65-48A6-8B7A-8B0D2A73E85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F7C7E28A-195C-4C61-9381-577FB8BA411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6D218D8-FADA-4B22-ADEA-6CF1C224B4A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4E7D0764-8A81-4766-8F99-E6E9C2BD7077}"/>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430942901"/>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667055E-D0F7-4A7F-9BCE-49C0B3BA7A2C}"/>
              </a:ext>
            </a:extLst>
          </p:cNvPr>
          <p:cNvPicPr>
            <a:picLocks noChangeAspect="1"/>
          </p:cNvPicPr>
          <p:nvPr/>
        </p:nvPicPr>
        <p:blipFill rotWithShape="1">
          <a:blip r:embed="rId5"/>
          <a:srcRect l="-181" r="14624"/>
          <a:stretch/>
        </p:blipFill>
        <p:spPr>
          <a:xfrm>
            <a:off x="8280400" y="0"/>
            <a:ext cx="3911600" cy="6858000"/>
          </a:xfrm>
          <a:prstGeom prst="rect">
            <a:avLst/>
          </a:prstGeom>
        </p:spPr>
      </p:pic>
      <p:sp>
        <p:nvSpPr>
          <p:cNvPr id="2" name="title">
            <a:extLst>
              <a:ext uri="{FF2B5EF4-FFF2-40B4-BE49-F238E27FC236}">
                <a16:creationId xmlns:a16="http://schemas.microsoft.com/office/drawing/2014/main" id="{A3768696-42B9-4517-B3B2-C8DD7ADD0C7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8: Questions 1–3</a:t>
            </a:r>
          </a:p>
        </p:txBody>
      </p:sp>
      <p:sp>
        <p:nvSpPr>
          <p:cNvPr id="3" name="topic">
            <a:extLst>
              <a:ext uri="{FF2B5EF4-FFF2-40B4-BE49-F238E27FC236}">
                <a16:creationId xmlns:a16="http://schemas.microsoft.com/office/drawing/2014/main" id="{F4338410-373B-4CAA-A790-3D7DAC9F0A3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Doing Things We Do Not Enjoy</a:t>
            </a:r>
          </a:p>
        </p:txBody>
      </p:sp>
      <p:sp>
        <p:nvSpPr>
          <p:cNvPr id="4" name="footer">
            <a:extLst>
              <a:ext uri="{FF2B5EF4-FFF2-40B4-BE49-F238E27FC236}">
                <a16:creationId xmlns:a16="http://schemas.microsoft.com/office/drawing/2014/main" id="{C34BDBE9-A13D-4F0E-8F93-55FCEAA359F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60FE6E8F-5E4E-47F8-94F6-625407F1BDC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DA76FEDB-52C4-4824-944F-2F2C1F12A2B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5877E800-7725-4FF7-A2F0-F6190C0AC9FC}"/>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1. What kinds of necessary activities do people sometimes </a:t>
            </a:r>
            <a:endParaRPr lang="tr-TR" sz="2175" b="1" dirty="0">
              <a:solidFill>
                <a:srgbClr val="213C40"/>
              </a:solidFill>
              <a:latin typeface="Arial"/>
              <a:ea typeface="Arial"/>
              <a:cs typeface="Arial"/>
            </a:endParaRPr>
          </a:p>
          <a:p>
            <a:pPr>
              <a:defRPr sz="2175" b="1">
                <a:solidFill>
                  <a:srgbClr val="213C40"/>
                </a:solidFill>
                <a:latin typeface="Arial"/>
                <a:ea typeface="Arial"/>
                <a:cs typeface="Arial"/>
              </a:defRPr>
            </a:pPr>
            <a:r>
              <a:rPr lang="tr-TR" sz="2175" b="1" dirty="0">
                <a:solidFill>
                  <a:srgbClr val="213C40"/>
                </a:solidFill>
                <a:latin typeface="Arial"/>
                <a:ea typeface="Arial"/>
                <a:cs typeface="Arial"/>
              </a:rPr>
              <a:t>    </a:t>
            </a:r>
            <a:r>
              <a:rPr sz="2175" b="1" dirty="0">
                <a:solidFill>
                  <a:srgbClr val="213C40"/>
                </a:solidFill>
                <a:latin typeface="Arial"/>
                <a:ea typeface="Arial"/>
                <a:cs typeface="Arial"/>
              </a:rPr>
              <a:t>dislike?</a:t>
            </a:r>
            <a:r>
              <a:rPr lang="tr-TR" sz="2175" b="1" dirty="0">
                <a:solidFill>
                  <a:srgbClr val="213C40"/>
                </a:solidFill>
                <a:latin typeface="Arial"/>
                <a:ea typeface="Arial"/>
                <a:cs typeface="Arial"/>
              </a:rPr>
              <a:t> </a:t>
            </a:r>
            <a:endParaRPr sz="2175" b="1" dirty="0">
              <a:solidFill>
                <a:srgbClr val="213C40"/>
              </a:solidFill>
              <a:latin typeface="Arial"/>
              <a:ea typeface="Arial"/>
              <a:cs typeface="Arial"/>
            </a:endParaRPr>
          </a:p>
        </p:txBody>
      </p:sp>
      <p:sp>
        <p:nvSpPr>
          <p:cNvPr id="8" name="question-1">
            <a:extLst>
              <a:ext uri="{FF2B5EF4-FFF2-40B4-BE49-F238E27FC236}">
                <a16:creationId xmlns:a16="http://schemas.microsoft.com/office/drawing/2014/main" id="{AC3B17F3-4B2B-49C2-981E-3A98832872A8}"/>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Why can finishing an unpleasant task feel good?</a:t>
            </a:r>
          </a:p>
        </p:txBody>
      </p:sp>
      <p:sp>
        <p:nvSpPr>
          <p:cNvPr id="9" name="question-2">
            <a:extLst>
              <a:ext uri="{FF2B5EF4-FFF2-40B4-BE49-F238E27FC236}">
                <a16:creationId xmlns:a16="http://schemas.microsoft.com/office/drawing/2014/main" id="{E81A5DEB-51E1-4BAD-A90F-A891BD6F377C}"/>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How can people make difficult tasks easier?</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517123868"/>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4A6071A-7027-4309-A305-2D74EC5D0CF9}"/>
              </a:ext>
            </a:extLst>
          </p:cNvPr>
          <p:cNvPicPr>
            <a:picLocks noChangeAspect="1"/>
          </p:cNvPicPr>
          <p:nvPr/>
        </p:nvPicPr>
        <p:blipFill rotWithShape="1">
          <a:blip r:embed="rId5"/>
          <a:srcRect l="-181" r="23958"/>
          <a:stretch/>
        </p:blipFill>
        <p:spPr>
          <a:xfrm>
            <a:off x="8707120" y="0"/>
            <a:ext cx="3484880" cy="6858000"/>
          </a:xfrm>
          <a:prstGeom prst="rect">
            <a:avLst/>
          </a:prstGeom>
        </p:spPr>
      </p:pic>
      <p:sp>
        <p:nvSpPr>
          <p:cNvPr id="2" name="title">
            <a:extLst>
              <a:ext uri="{FF2B5EF4-FFF2-40B4-BE49-F238E27FC236}">
                <a16:creationId xmlns:a16="http://schemas.microsoft.com/office/drawing/2014/main" id="{0ABDADC2-2649-40A1-B71D-A88F6CDED755}"/>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8: Questions 4–6</a:t>
            </a:r>
          </a:p>
        </p:txBody>
      </p:sp>
      <p:sp>
        <p:nvSpPr>
          <p:cNvPr id="3" name="topic">
            <a:extLst>
              <a:ext uri="{FF2B5EF4-FFF2-40B4-BE49-F238E27FC236}">
                <a16:creationId xmlns:a16="http://schemas.microsoft.com/office/drawing/2014/main" id="{B655DA8E-B450-47F2-B9A4-8D010D3AD817}"/>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Doing Things We Do Not Enjoy</a:t>
            </a:r>
          </a:p>
        </p:txBody>
      </p:sp>
      <p:sp>
        <p:nvSpPr>
          <p:cNvPr id="4" name="footer">
            <a:extLst>
              <a:ext uri="{FF2B5EF4-FFF2-40B4-BE49-F238E27FC236}">
                <a16:creationId xmlns:a16="http://schemas.microsoft.com/office/drawing/2014/main" id="{4568D80F-8E02-4960-A3FB-8F8AA3C6D0D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31C8825-5ADF-45D3-B834-004803A38A4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6C5F57A-3A52-4616-8ED3-7E1BB9FC332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CE55111D-05C7-4088-B64F-45F475A650E3}"/>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Should people sometimes do things they do not enjoy?</a:t>
            </a:r>
          </a:p>
        </p:txBody>
      </p:sp>
      <p:sp>
        <p:nvSpPr>
          <p:cNvPr id="8" name="question-1">
            <a:extLst>
              <a:ext uri="{FF2B5EF4-FFF2-40B4-BE49-F238E27FC236}">
                <a16:creationId xmlns:a16="http://schemas.microsoft.com/office/drawing/2014/main" id="{F5C8EF2F-2ACB-450E-A0F2-7C1699CD4199}"/>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5. What task do you dislike but still do regularly?</a:t>
            </a:r>
          </a:p>
        </p:txBody>
      </p:sp>
      <p:sp>
        <p:nvSpPr>
          <p:cNvPr id="9" name="question-2">
            <a:extLst>
              <a:ext uri="{FF2B5EF4-FFF2-40B4-BE49-F238E27FC236}">
                <a16:creationId xmlns:a16="http://schemas.microsoft.com/office/drawing/2014/main" id="{2DFEA933-D813-401F-AAEE-8C7214723584}"/>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6. When should a person stop doing something he or she </a:t>
            </a:r>
            <a:r>
              <a:rPr lang="tr-TR" sz="2175" b="1" dirty="0">
                <a:solidFill>
                  <a:srgbClr val="213C40"/>
                </a:solidFill>
                <a:latin typeface="Arial"/>
                <a:ea typeface="Arial"/>
                <a:cs typeface="Arial"/>
              </a:rPr>
              <a:t>  </a:t>
            </a:r>
          </a:p>
          <a:p>
            <a:pPr>
              <a:defRPr sz="2175" b="1">
                <a:solidFill>
                  <a:srgbClr val="213C40"/>
                </a:solidFill>
                <a:latin typeface="Arial"/>
                <a:ea typeface="Arial"/>
                <a:cs typeface="Arial"/>
              </a:defRPr>
            </a:pPr>
            <a:r>
              <a:rPr lang="tr-TR" dirty="0"/>
              <a:t>    </a:t>
            </a:r>
            <a:r>
              <a:rPr sz="2175" b="1" dirty="0">
                <a:solidFill>
                  <a:srgbClr val="213C40"/>
                </a:solidFill>
                <a:latin typeface="Arial"/>
                <a:ea typeface="Arial"/>
                <a:cs typeface="Arial"/>
              </a:rPr>
              <a:t>dislikes?</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28424941"/>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442E384-DD41-4B8B-B3F3-0CE3C21A9BFC}"/>
              </a:ext>
            </a:extLst>
          </p:cNvPr>
          <p:cNvPicPr>
            <a:picLocks noChangeAspect="1"/>
          </p:cNvPicPr>
          <p:nvPr/>
        </p:nvPicPr>
        <p:blipFill rotWithShape="1">
          <a:blip r:embed="rId5"/>
          <a:srcRect l="13" r="-1"/>
          <a:stretch/>
        </p:blipFill>
        <p:spPr>
          <a:xfrm>
            <a:off x="7620636" y="0"/>
            <a:ext cx="4571364" cy="6858000"/>
          </a:xfrm>
          <a:prstGeom prst="rect">
            <a:avLst/>
          </a:prstGeom>
        </p:spPr>
      </p:pic>
      <p:sp>
        <p:nvSpPr>
          <p:cNvPr id="2" name="title">
            <a:extLst>
              <a:ext uri="{FF2B5EF4-FFF2-40B4-BE49-F238E27FC236}">
                <a16:creationId xmlns:a16="http://schemas.microsoft.com/office/drawing/2014/main" id="{63598121-5198-4262-B0E5-FE3B897B84F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9: Listening</a:t>
            </a:r>
          </a:p>
        </p:txBody>
      </p:sp>
      <p:sp>
        <p:nvSpPr>
          <p:cNvPr id="3" name="topic">
            <a:extLst>
              <a:ext uri="{FF2B5EF4-FFF2-40B4-BE49-F238E27FC236}">
                <a16:creationId xmlns:a16="http://schemas.microsoft.com/office/drawing/2014/main" id="{6A643B0B-9913-45BE-A22E-78DA74215E21}"/>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Staying in One Place or Moving</a:t>
            </a:r>
          </a:p>
        </p:txBody>
      </p:sp>
      <p:sp>
        <p:nvSpPr>
          <p:cNvPr id="4" name="footer">
            <a:extLst>
              <a:ext uri="{FF2B5EF4-FFF2-40B4-BE49-F238E27FC236}">
                <a16:creationId xmlns:a16="http://schemas.microsoft.com/office/drawing/2014/main" id="{ED49C4F4-6EDF-415B-8A71-2196ABAD127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F3594BA-EF09-40DD-837D-CA0E6BBE68A8}"/>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9409177D-6D1B-45D8-848B-ABCB70293A2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986D37BC-6CA0-4A4C-B178-58742D0DAB71}"/>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978207148"/>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F124D97-395E-4411-9157-4333231E6488}"/>
              </a:ext>
            </a:extLst>
          </p:cNvPr>
          <p:cNvPicPr>
            <a:picLocks noChangeAspect="1"/>
          </p:cNvPicPr>
          <p:nvPr/>
        </p:nvPicPr>
        <p:blipFill rotWithShape="1">
          <a:blip r:embed="rId5"/>
          <a:srcRect l="43" r="13291"/>
          <a:stretch/>
        </p:blipFill>
        <p:spPr>
          <a:xfrm>
            <a:off x="8229600" y="0"/>
            <a:ext cx="3962400" cy="6858000"/>
          </a:xfrm>
          <a:prstGeom prst="rect">
            <a:avLst/>
          </a:prstGeom>
        </p:spPr>
      </p:pic>
      <p:sp>
        <p:nvSpPr>
          <p:cNvPr id="2" name="title">
            <a:extLst>
              <a:ext uri="{FF2B5EF4-FFF2-40B4-BE49-F238E27FC236}">
                <a16:creationId xmlns:a16="http://schemas.microsoft.com/office/drawing/2014/main" id="{FBCF366E-0387-4BE0-B8B0-C7C3EF3093C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9: Questions 1–3</a:t>
            </a:r>
          </a:p>
        </p:txBody>
      </p:sp>
      <p:sp>
        <p:nvSpPr>
          <p:cNvPr id="3" name="topic">
            <a:extLst>
              <a:ext uri="{FF2B5EF4-FFF2-40B4-BE49-F238E27FC236}">
                <a16:creationId xmlns:a16="http://schemas.microsoft.com/office/drawing/2014/main" id="{A4B39E29-99E4-4857-9DBA-5B29A3283D1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Staying in One Place or Moving</a:t>
            </a:r>
          </a:p>
        </p:txBody>
      </p:sp>
      <p:sp>
        <p:nvSpPr>
          <p:cNvPr id="4" name="footer">
            <a:extLst>
              <a:ext uri="{FF2B5EF4-FFF2-40B4-BE49-F238E27FC236}">
                <a16:creationId xmlns:a16="http://schemas.microsoft.com/office/drawing/2014/main" id="{1E2234FA-D957-4A28-A8DF-C5D501504C3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E347C68-B763-4E86-BC78-B88897CC056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4556CBFE-799C-4ADD-9A60-6E5DEE85CA86}"/>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A6253EA9-C6CA-49EC-972A-88CAE04F9576}"/>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What are the advantages of staying in one place?</a:t>
            </a:r>
          </a:p>
        </p:txBody>
      </p:sp>
      <p:sp>
        <p:nvSpPr>
          <p:cNvPr id="8" name="question-1">
            <a:extLst>
              <a:ext uri="{FF2B5EF4-FFF2-40B4-BE49-F238E27FC236}">
                <a16:creationId xmlns:a16="http://schemas.microsoft.com/office/drawing/2014/main" id="{BD071E05-C811-48D5-AD2C-E7CEE916DD3E}"/>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What are the advantages of moving?</a:t>
            </a:r>
          </a:p>
        </p:txBody>
      </p:sp>
      <p:sp>
        <p:nvSpPr>
          <p:cNvPr id="9" name="question-2">
            <a:extLst>
              <a:ext uri="{FF2B5EF4-FFF2-40B4-BE49-F238E27FC236}">
                <a16:creationId xmlns:a16="http://schemas.microsoft.com/office/drawing/2014/main" id="{A7863683-DD73-4395-B5E9-D96433C69BAC}"/>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What difficulties can moving create?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545374928"/>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ABC64EE-DE17-40FA-B4A3-342948385FAA}"/>
              </a:ext>
            </a:extLst>
          </p:cNvPr>
          <p:cNvPicPr>
            <a:picLocks noChangeAspect="1"/>
          </p:cNvPicPr>
          <p:nvPr/>
        </p:nvPicPr>
        <p:blipFill rotWithShape="1">
          <a:blip r:embed="rId5"/>
          <a:srcRect l="-402" r="14180"/>
          <a:stretch/>
        </p:blipFill>
        <p:spPr>
          <a:xfrm>
            <a:off x="8249920" y="0"/>
            <a:ext cx="3942080" cy="6858000"/>
          </a:xfrm>
          <a:prstGeom prst="rect">
            <a:avLst/>
          </a:prstGeom>
        </p:spPr>
      </p:pic>
      <p:sp>
        <p:nvSpPr>
          <p:cNvPr id="2" name="title">
            <a:extLst>
              <a:ext uri="{FF2B5EF4-FFF2-40B4-BE49-F238E27FC236}">
                <a16:creationId xmlns:a16="http://schemas.microsoft.com/office/drawing/2014/main" id="{A9FF2222-E51B-4ADE-B3E9-06EB16E3D4E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9: Questions 4–6</a:t>
            </a:r>
          </a:p>
        </p:txBody>
      </p:sp>
      <p:sp>
        <p:nvSpPr>
          <p:cNvPr id="3" name="topic">
            <a:extLst>
              <a:ext uri="{FF2B5EF4-FFF2-40B4-BE49-F238E27FC236}">
                <a16:creationId xmlns:a16="http://schemas.microsoft.com/office/drawing/2014/main" id="{86EF2999-C0B9-4E13-9202-0DC95A3704F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Staying in One Place or Moving</a:t>
            </a:r>
          </a:p>
        </p:txBody>
      </p:sp>
      <p:sp>
        <p:nvSpPr>
          <p:cNvPr id="4" name="footer">
            <a:extLst>
              <a:ext uri="{FF2B5EF4-FFF2-40B4-BE49-F238E27FC236}">
                <a16:creationId xmlns:a16="http://schemas.microsoft.com/office/drawing/2014/main" id="{1F27128A-1C91-4AE8-8D0F-A41A230400A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F34CDD5-8151-4A93-907F-F14026391B9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5C6A4C9-C9C1-4243-AEB8-1D55581B85A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AE12AE2F-E7C5-4C9A-9029-1BA2C189947C}"/>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4. Do you prefer staying in one place or moving?</a:t>
            </a:r>
          </a:p>
        </p:txBody>
      </p:sp>
      <p:sp>
        <p:nvSpPr>
          <p:cNvPr id="8" name="question-1">
            <a:extLst>
              <a:ext uri="{FF2B5EF4-FFF2-40B4-BE49-F238E27FC236}">
                <a16:creationId xmlns:a16="http://schemas.microsoft.com/office/drawing/2014/main" id="{41E73446-56DD-4345-99F9-F34FF9673D77}"/>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5. Why might preferences change with age?</a:t>
            </a:r>
          </a:p>
        </p:txBody>
      </p:sp>
      <p:sp>
        <p:nvSpPr>
          <p:cNvPr id="9" name="question-2">
            <a:extLst>
              <a:ext uri="{FF2B5EF4-FFF2-40B4-BE49-F238E27FC236}">
                <a16:creationId xmlns:a16="http://schemas.microsoft.com/office/drawing/2014/main" id="{FB510618-4CD6-4CC5-9B42-A8A6272DF7D4}"/>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6. What would make you move to another city or country?</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66784741"/>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3BEB306-A27B-48B8-9ACD-5C1404DEDECB}"/>
              </a:ext>
            </a:extLst>
          </p:cNvPr>
          <p:cNvPicPr>
            <a:picLocks noChangeAspect="1"/>
          </p:cNvPicPr>
          <p:nvPr/>
        </p:nvPicPr>
        <p:blipFill rotWithShape="1">
          <a:blip r:embed="rId5"/>
          <a:srcRect l="1110" r="-1555"/>
          <a:stretch/>
        </p:blipFill>
        <p:spPr>
          <a:xfrm>
            <a:off x="7670800" y="0"/>
            <a:ext cx="4592320" cy="6858000"/>
          </a:xfrm>
          <a:prstGeom prst="rect">
            <a:avLst/>
          </a:prstGeom>
        </p:spPr>
      </p:pic>
      <p:sp>
        <p:nvSpPr>
          <p:cNvPr id="2" name="title">
            <a:extLst>
              <a:ext uri="{FF2B5EF4-FFF2-40B4-BE49-F238E27FC236}">
                <a16:creationId xmlns:a16="http://schemas.microsoft.com/office/drawing/2014/main" id="{62C2D7C6-A966-405B-83F6-82C1DBADAB6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10: Listening</a:t>
            </a:r>
          </a:p>
        </p:txBody>
      </p:sp>
      <p:sp>
        <p:nvSpPr>
          <p:cNvPr id="3" name="topic">
            <a:extLst>
              <a:ext uri="{FF2B5EF4-FFF2-40B4-BE49-F238E27FC236}">
                <a16:creationId xmlns:a16="http://schemas.microsoft.com/office/drawing/2014/main" id="{B5B274D1-D419-481C-8B22-EFBD609E9F9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Intelligence, Humor or Reliability in a Friend</a:t>
            </a:r>
          </a:p>
        </p:txBody>
      </p:sp>
      <p:sp>
        <p:nvSpPr>
          <p:cNvPr id="4" name="footer">
            <a:extLst>
              <a:ext uri="{FF2B5EF4-FFF2-40B4-BE49-F238E27FC236}">
                <a16:creationId xmlns:a16="http://schemas.microsoft.com/office/drawing/2014/main" id="{19E7A705-8017-4389-9F35-8F69F52EBA6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35369CF-7C3E-4E79-A99D-6297DF7559B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3149346-5091-40B4-B188-8CF12E7B3A2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structions">
            <a:extLst>
              <a:ext uri="{FF2B5EF4-FFF2-40B4-BE49-F238E27FC236}">
                <a16:creationId xmlns:a16="http://schemas.microsoft.com/office/drawing/2014/main" id="{06248CBD-4EC7-48E4-B97E-3E471463913A}"/>
              </a:ext>
            </a:extLst>
          </p:cNvPr>
          <p:cNvSpPr>
            <a:spLocks noGrp="1"/>
          </p:cNvSpPr>
          <p:nvPr/>
        </p:nvSpPr>
        <p:spPr>
          <a:xfrm>
            <a:off x="457200" y="2190750"/>
            <a:ext cx="8572500" cy="2857500"/>
          </a:xfrm>
          <a:prstGeom prst="rect">
            <a:avLst/>
          </a:prstGeom>
          <a:noFill/>
          <a:ln w="0">
            <a:noFill/>
            <a:prstDash val="solid"/>
          </a:ln>
        </p:spPr>
        <p:txBody>
          <a:bodyPr wrap="square" lIns="0" tIns="0" rIns="0" bIns="0">
            <a:noAutofit/>
          </a:bodyPr>
          <a:lstStyle>
            <a:defPPr>
              <a:defRPr sz="2250" b="0">
                <a:solidFill>
                  <a:srgbClr val="213C40"/>
                </a:solidFill>
                <a:latin typeface="Arial"/>
                <a:ea typeface="Arial"/>
                <a:cs typeface="Arial"/>
              </a:defRPr>
            </a:defPPr>
            <a:lvl1pPr>
              <a:defRPr sz="2250" b="0">
                <a:solidFill>
                  <a:srgbClr val="213C40"/>
                </a:solidFill>
                <a:latin typeface="Arial"/>
                <a:ea typeface="Arial"/>
                <a:cs typeface="Arial"/>
              </a:defRPr>
            </a:lvl1pPr>
            <a:lvl2pPr>
              <a:defRPr sz="2250" b="0">
                <a:solidFill>
                  <a:srgbClr val="213C40"/>
                </a:solidFill>
                <a:latin typeface="Arial"/>
                <a:ea typeface="Arial"/>
                <a:cs typeface="Arial"/>
              </a:defRPr>
            </a:lvl2pPr>
            <a:lvl3pPr>
              <a:defRPr sz="2250" b="0">
                <a:solidFill>
                  <a:srgbClr val="213C40"/>
                </a:solidFill>
                <a:latin typeface="Arial"/>
                <a:ea typeface="Arial"/>
                <a:cs typeface="Arial"/>
              </a:defRPr>
            </a:lvl3pPr>
            <a:lvl4pPr>
              <a:defRPr sz="2250" b="0">
                <a:solidFill>
                  <a:srgbClr val="213C40"/>
                </a:solidFill>
                <a:latin typeface="Arial"/>
                <a:ea typeface="Arial"/>
                <a:cs typeface="Arial"/>
              </a:defRPr>
            </a:lvl4pPr>
            <a:lvl5pPr>
              <a:defRPr sz="2250" b="0">
                <a:solidFill>
                  <a:srgbClr val="213C40"/>
                </a:solidFill>
                <a:latin typeface="Arial"/>
                <a:ea typeface="Arial"/>
                <a:cs typeface="Arial"/>
              </a:defRPr>
            </a:lvl5pPr>
            <a:lvl6pPr>
              <a:defRPr sz="2250" b="0">
                <a:solidFill>
                  <a:srgbClr val="213C40"/>
                </a:solidFill>
                <a:latin typeface="Arial"/>
                <a:ea typeface="Arial"/>
                <a:cs typeface="Arial"/>
              </a:defRPr>
            </a:lvl6pPr>
            <a:lvl7pPr>
              <a:defRPr sz="2250" b="0">
                <a:solidFill>
                  <a:srgbClr val="213C40"/>
                </a:solidFill>
                <a:latin typeface="Arial"/>
                <a:ea typeface="Arial"/>
                <a:cs typeface="Arial"/>
              </a:defRPr>
            </a:lvl7pPr>
            <a:lvl8pPr>
              <a:defRPr sz="2250" b="0">
                <a:solidFill>
                  <a:srgbClr val="213C40"/>
                </a:solidFill>
                <a:latin typeface="Arial"/>
                <a:ea typeface="Arial"/>
                <a:cs typeface="Arial"/>
              </a:defRPr>
            </a:lvl8pPr>
            <a:lvl9pPr>
              <a:defRPr sz="2250" b="0">
                <a:solidFill>
                  <a:srgbClr val="213C40"/>
                </a:solidFill>
                <a:latin typeface="Arial"/>
                <a:ea typeface="Arial"/>
                <a:cs typeface="Arial"/>
              </a:defRPr>
            </a:lvl9pPr>
          </a:lstStyle>
          <a:p>
            <a:pPr>
              <a:defRPr sz="2250" b="0">
                <a:solidFill>
                  <a:srgbClr val="213C40"/>
                </a:solidFill>
                <a:latin typeface="Arial"/>
                <a:ea typeface="Arial"/>
                <a:cs typeface="Arial"/>
              </a:defRPr>
            </a:pPr>
            <a:r>
              <a:rPr sz="2250" b="0">
                <a:solidFill>
                  <a:srgbClr val="213C40"/>
                </a:solidFill>
                <a:latin typeface="Arial"/>
                <a:ea typeface="Arial"/>
                <a:cs typeface="Arial"/>
              </a:rPr>
              <a:t>Listen for the main idea.</a:t>
            </a:r>
          </a:p>
          <a:p>
            <a:pPr>
              <a:defRPr sz="2250" b="0">
                <a:solidFill>
                  <a:srgbClr val="213C40"/>
                </a:solidFill>
                <a:latin typeface="Arial"/>
                <a:ea typeface="Arial"/>
                <a:cs typeface="Arial"/>
              </a:defRPr>
            </a:pPr>
            <a:r>
              <a:rPr sz="2250" b="0">
                <a:solidFill>
                  <a:srgbClr val="213C40"/>
                </a:solidFill>
                <a:latin typeface="Arial"/>
                <a:ea typeface="Arial"/>
                <a:cs typeface="Arial"/>
              </a:rPr>
              <a:t>The recording starts automatically.</a:t>
            </a:r>
          </a:p>
          <a:p>
            <a:endParaRPr sz="2250" b="0">
              <a:solidFill>
                <a:srgbClr val="213C40"/>
              </a:solidFill>
              <a:latin typeface="Arial"/>
              <a:ea typeface="Arial"/>
              <a:cs typeface="Arial"/>
            </a:endParaRPr>
          </a:p>
          <a:p>
            <a:pPr>
              <a:defRPr sz="2250" b="0">
                <a:solidFill>
                  <a:srgbClr val="213C40"/>
                </a:solidFill>
                <a:latin typeface="Arial"/>
                <a:ea typeface="Arial"/>
                <a:cs typeface="Arial"/>
              </a:defRPr>
            </a:pPr>
            <a:r>
              <a:rPr sz="2250" b="0">
                <a:solidFill>
                  <a:srgbClr val="213C40"/>
                </a:solidFill>
                <a:latin typeface="Arial"/>
                <a:ea typeface="Arial"/>
                <a:cs typeface="Arial"/>
              </a:rPr>
              <a:t>Then move to the questions.</a:t>
            </a:r>
          </a:p>
          <a:p>
            <a:pPr>
              <a:defRPr sz="2250" b="0">
                <a:solidFill>
                  <a:srgbClr val="213C40"/>
                </a:solidFill>
                <a:latin typeface="Arial"/>
                <a:ea typeface="Arial"/>
                <a:cs typeface="Arial"/>
              </a:defRPr>
            </a:pPr>
            <a:r>
              <a:rPr sz="2250" b="0">
                <a:solidFill>
                  <a:srgbClr val="213C40"/>
                </a:solidFill>
                <a:latin typeface="Arial"/>
                <a:ea typeface="Arial"/>
                <a:cs typeface="Arial"/>
              </a:rPr>
              <a:t>Use the audio picture to listen again.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830275539"/>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9"/>
                      </p:tgtEl>
                    </p:cBhvr>
                  </p:cmd>
                </p:childTnLst>
              </p:cTn>
            </p:par>
            <p:audio>
              <p:cMediaNode vol="100000">
                <p:cTn id="4" fill="hold" display="0">
                  <p:stCondLst>
                    <p:cond evt="onBegin" delay="0">
                      <p:tn val="3"/>
                    </p:cond>
                  </p:stCondLst>
                </p:cTn>
                <p:tgtEl>
                  <p:spTgt spid="9"/>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9684091-A637-40F9-B895-246AFA1CAB84}"/>
              </a:ext>
            </a:extLst>
          </p:cNvPr>
          <p:cNvPicPr>
            <a:picLocks noChangeAspect="1"/>
          </p:cNvPicPr>
          <p:nvPr/>
        </p:nvPicPr>
        <p:blipFill rotWithShape="1">
          <a:blip r:embed="rId5"/>
          <a:srcRect l="43" r="10402"/>
          <a:stretch/>
        </p:blipFill>
        <p:spPr>
          <a:xfrm>
            <a:off x="8077200" y="0"/>
            <a:ext cx="4094480" cy="6858000"/>
          </a:xfrm>
          <a:prstGeom prst="rect">
            <a:avLst/>
          </a:prstGeom>
        </p:spPr>
      </p:pic>
      <p:sp>
        <p:nvSpPr>
          <p:cNvPr id="2" name="title">
            <a:extLst>
              <a:ext uri="{FF2B5EF4-FFF2-40B4-BE49-F238E27FC236}">
                <a16:creationId xmlns:a16="http://schemas.microsoft.com/office/drawing/2014/main" id="{A0B4C0DF-DA64-4BBE-A838-D4BA7BB05E7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10: Questions 1–3</a:t>
            </a:r>
          </a:p>
        </p:txBody>
      </p:sp>
      <p:sp>
        <p:nvSpPr>
          <p:cNvPr id="3" name="topic">
            <a:extLst>
              <a:ext uri="{FF2B5EF4-FFF2-40B4-BE49-F238E27FC236}">
                <a16:creationId xmlns:a16="http://schemas.microsoft.com/office/drawing/2014/main" id="{228A59B6-9B6B-43D5-994D-3034DEB4F1F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Intelligence, Humor or Reliability in a Friend</a:t>
            </a:r>
          </a:p>
        </p:txBody>
      </p:sp>
      <p:sp>
        <p:nvSpPr>
          <p:cNvPr id="4" name="footer">
            <a:extLst>
              <a:ext uri="{FF2B5EF4-FFF2-40B4-BE49-F238E27FC236}">
                <a16:creationId xmlns:a16="http://schemas.microsoft.com/office/drawing/2014/main" id="{196CC6F4-4E77-44E8-9E55-399B19ADE8C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40DD06F5-FA35-4C64-A74F-DF80AED2DCB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FA99BA31-B637-4349-B1D0-3C9FF40DDDD3}"/>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CEEC62CC-A26A-4D26-9573-73D1B431AFA7}"/>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1. What can an intelligent friend add to a friendship?</a:t>
            </a:r>
          </a:p>
        </p:txBody>
      </p:sp>
      <p:sp>
        <p:nvSpPr>
          <p:cNvPr id="8" name="question-1">
            <a:extLst>
              <a:ext uri="{FF2B5EF4-FFF2-40B4-BE49-F238E27FC236}">
                <a16:creationId xmlns:a16="http://schemas.microsoft.com/office/drawing/2014/main" id="{AD407D5F-093C-4E48-88BE-510197194128}"/>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2. Why is humor useful?</a:t>
            </a:r>
          </a:p>
        </p:txBody>
      </p:sp>
      <p:sp>
        <p:nvSpPr>
          <p:cNvPr id="9" name="question-2">
            <a:extLst>
              <a:ext uri="{FF2B5EF4-FFF2-40B4-BE49-F238E27FC236}">
                <a16:creationId xmlns:a16="http://schemas.microsoft.com/office/drawing/2014/main" id="{F0386167-FAB6-4A61-90A4-9DB89B14E429}"/>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3. Why is reliability important?</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22876303"/>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31CC091-5E76-4982-B233-DAF29E8A1661}"/>
              </a:ext>
            </a:extLst>
          </p:cNvPr>
          <p:cNvPicPr>
            <a:picLocks noChangeAspect="1"/>
          </p:cNvPicPr>
          <p:nvPr/>
        </p:nvPicPr>
        <p:blipFill rotWithShape="1">
          <a:blip r:embed="rId5"/>
          <a:srcRect l="-181" r="15291"/>
          <a:stretch/>
        </p:blipFill>
        <p:spPr>
          <a:xfrm>
            <a:off x="8310880" y="0"/>
            <a:ext cx="3881120" cy="6858000"/>
          </a:xfrm>
          <a:prstGeom prst="rect">
            <a:avLst/>
          </a:prstGeom>
        </p:spPr>
      </p:pic>
      <p:sp>
        <p:nvSpPr>
          <p:cNvPr id="2" name="title">
            <a:extLst>
              <a:ext uri="{FF2B5EF4-FFF2-40B4-BE49-F238E27FC236}">
                <a16:creationId xmlns:a16="http://schemas.microsoft.com/office/drawing/2014/main" id="{4C7E6880-6426-45E8-9CFB-E9CF9A8B5ED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10: Questions 4–6</a:t>
            </a:r>
          </a:p>
        </p:txBody>
      </p:sp>
      <p:sp>
        <p:nvSpPr>
          <p:cNvPr id="3" name="topic">
            <a:extLst>
              <a:ext uri="{FF2B5EF4-FFF2-40B4-BE49-F238E27FC236}">
                <a16:creationId xmlns:a16="http://schemas.microsoft.com/office/drawing/2014/main" id="{D8D98122-EDBD-4631-B108-38C0B9BE5E6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Intelligence, Humor or Reliability in a Friend</a:t>
            </a:r>
          </a:p>
        </p:txBody>
      </p:sp>
      <p:sp>
        <p:nvSpPr>
          <p:cNvPr id="4" name="footer">
            <a:extLst>
              <a:ext uri="{FF2B5EF4-FFF2-40B4-BE49-F238E27FC236}">
                <a16:creationId xmlns:a16="http://schemas.microsoft.com/office/drawing/2014/main" id="{37E8A93E-9448-4AD4-B97D-E59080ED22DE}"/>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1169FEAE-9A1B-4C43-9CBE-AE68CABBCDA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C543E672-AFC6-4ADB-A737-7906C3181F7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0">
            <a:extLst>
              <a:ext uri="{FF2B5EF4-FFF2-40B4-BE49-F238E27FC236}">
                <a16:creationId xmlns:a16="http://schemas.microsoft.com/office/drawing/2014/main" id="{EDE992CF-066B-41D5-B3E1-3DF99D471925}"/>
              </a:ext>
            </a:extLst>
          </p:cNvPr>
          <p:cNvSpPr>
            <a:spLocks noGrp="1"/>
          </p:cNvSpPr>
          <p:nvPr/>
        </p:nvSpPr>
        <p:spPr>
          <a:xfrm>
            <a:off x="457200" y="19526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dirty="0">
                <a:solidFill>
                  <a:srgbClr val="213C40"/>
                </a:solidFill>
                <a:latin typeface="Arial"/>
                <a:ea typeface="Arial"/>
                <a:cs typeface="Arial"/>
              </a:rPr>
              <a:t>4. Which is most important to you: intelligence, humor or </a:t>
            </a:r>
            <a:endParaRPr lang="tr-TR" sz="2175" b="1" dirty="0">
              <a:solidFill>
                <a:srgbClr val="213C40"/>
              </a:solidFill>
              <a:latin typeface="Arial"/>
              <a:ea typeface="Arial"/>
              <a:cs typeface="Arial"/>
            </a:endParaRPr>
          </a:p>
          <a:p>
            <a:pPr>
              <a:defRPr sz="2175" b="1">
                <a:solidFill>
                  <a:srgbClr val="213C40"/>
                </a:solidFill>
                <a:latin typeface="Arial"/>
                <a:ea typeface="Arial"/>
                <a:cs typeface="Arial"/>
              </a:defRPr>
            </a:pPr>
            <a:r>
              <a:rPr lang="tr-TR" dirty="0"/>
              <a:t>    </a:t>
            </a:r>
            <a:r>
              <a:rPr sz="2175" b="1" dirty="0">
                <a:solidFill>
                  <a:srgbClr val="213C40"/>
                </a:solidFill>
                <a:latin typeface="Arial"/>
                <a:ea typeface="Arial"/>
                <a:cs typeface="Arial"/>
              </a:rPr>
              <a:t>reliability?</a:t>
            </a:r>
          </a:p>
        </p:txBody>
      </p:sp>
      <p:sp>
        <p:nvSpPr>
          <p:cNvPr id="8" name="question-1">
            <a:extLst>
              <a:ext uri="{FF2B5EF4-FFF2-40B4-BE49-F238E27FC236}">
                <a16:creationId xmlns:a16="http://schemas.microsoft.com/office/drawing/2014/main" id="{B838D05A-2B4A-47AE-97B9-1BB3C129E45D}"/>
              </a:ext>
            </a:extLst>
          </p:cNvPr>
          <p:cNvSpPr>
            <a:spLocks noGrp="1"/>
          </p:cNvSpPr>
          <p:nvPr/>
        </p:nvSpPr>
        <p:spPr>
          <a:xfrm>
            <a:off x="457200" y="32099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5. Can humor sometimes damage a friendship?</a:t>
            </a:r>
          </a:p>
        </p:txBody>
      </p:sp>
      <p:sp>
        <p:nvSpPr>
          <p:cNvPr id="9" name="question-2">
            <a:extLst>
              <a:ext uri="{FF2B5EF4-FFF2-40B4-BE49-F238E27FC236}">
                <a16:creationId xmlns:a16="http://schemas.microsoft.com/office/drawing/2014/main" id="{9B2C94D6-3676-4932-83B5-2AB288CAE67B}"/>
              </a:ext>
            </a:extLst>
          </p:cNvPr>
          <p:cNvSpPr>
            <a:spLocks noGrp="1"/>
          </p:cNvSpPr>
          <p:nvPr/>
        </p:nvSpPr>
        <p:spPr>
          <a:xfrm>
            <a:off x="457200" y="4467225"/>
            <a:ext cx="8763000" cy="1028700"/>
          </a:xfrm>
          <a:prstGeom prst="rect">
            <a:avLst/>
          </a:prstGeom>
          <a:noFill/>
          <a:ln w="0">
            <a:noFill/>
            <a:prstDash val="solid"/>
          </a:ln>
        </p:spPr>
        <p:txBody>
          <a:bodyPr wrap="square" lIns="0" tIns="0" rIns="0" bIns="0">
            <a:noAutofit/>
          </a:bodyPr>
          <a:lstStyle>
            <a:defPPr>
              <a:defRPr sz="2175" b="1">
                <a:solidFill>
                  <a:srgbClr val="213C40"/>
                </a:solidFill>
                <a:latin typeface="Arial"/>
                <a:ea typeface="Arial"/>
                <a:cs typeface="Arial"/>
              </a:defRPr>
            </a:defPPr>
            <a:lvl1pPr>
              <a:defRPr sz="2175" b="1">
                <a:solidFill>
                  <a:srgbClr val="213C40"/>
                </a:solidFill>
                <a:latin typeface="Arial"/>
                <a:ea typeface="Arial"/>
                <a:cs typeface="Arial"/>
              </a:defRPr>
            </a:lvl1pPr>
            <a:lvl2pPr>
              <a:defRPr sz="2175" b="1">
                <a:solidFill>
                  <a:srgbClr val="213C40"/>
                </a:solidFill>
                <a:latin typeface="Arial"/>
                <a:ea typeface="Arial"/>
                <a:cs typeface="Arial"/>
              </a:defRPr>
            </a:lvl2pPr>
            <a:lvl3pPr>
              <a:defRPr sz="2175" b="1">
                <a:solidFill>
                  <a:srgbClr val="213C40"/>
                </a:solidFill>
                <a:latin typeface="Arial"/>
                <a:ea typeface="Arial"/>
                <a:cs typeface="Arial"/>
              </a:defRPr>
            </a:lvl3pPr>
            <a:lvl4pPr>
              <a:defRPr sz="2175" b="1">
                <a:solidFill>
                  <a:srgbClr val="213C40"/>
                </a:solidFill>
                <a:latin typeface="Arial"/>
                <a:ea typeface="Arial"/>
                <a:cs typeface="Arial"/>
              </a:defRPr>
            </a:lvl4pPr>
            <a:lvl5pPr>
              <a:defRPr sz="2175" b="1">
                <a:solidFill>
                  <a:srgbClr val="213C40"/>
                </a:solidFill>
                <a:latin typeface="Arial"/>
                <a:ea typeface="Arial"/>
                <a:cs typeface="Arial"/>
              </a:defRPr>
            </a:lvl5pPr>
            <a:lvl6pPr>
              <a:defRPr sz="2175" b="1">
                <a:solidFill>
                  <a:srgbClr val="213C40"/>
                </a:solidFill>
                <a:latin typeface="Arial"/>
                <a:ea typeface="Arial"/>
                <a:cs typeface="Arial"/>
              </a:defRPr>
            </a:lvl6pPr>
            <a:lvl7pPr>
              <a:defRPr sz="2175" b="1">
                <a:solidFill>
                  <a:srgbClr val="213C40"/>
                </a:solidFill>
                <a:latin typeface="Arial"/>
                <a:ea typeface="Arial"/>
                <a:cs typeface="Arial"/>
              </a:defRPr>
            </a:lvl7pPr>
            <a:lvl8pPr>
              <a:defRPr sz="2175" b="1">
                <a:solidFill>
                  <a:srgbClr val="213C40"/>
                </a:solidFill>
                <a:latin typeface="Arial"/>
                <a:ea typeface="Arial"/>
                <a:cs typeface="Arial"/>
              </a:defRPr>
            </a:lvl8pPr>
            <a:lvl9pPr>
              <a:defRPr sz="2175" b="1">
                <a:solidFill>
                  <a:srgbClr val="213C40"/>
                </a:solidFill>
                <a:latin typeface="Arial"/>
                <a:ea typeface="Arial"/>
                <a:cs typeface="Arial"/>
              </a:defRPr>
            </a:lvl9pPr>
          </a:lstStyle>
          <a:p>
            <a:pPr>
              <a:defRPr sz="2175" b="1">
                <a:solidFill>
                  <a:srgbClr val="213C40"/>
                </a:solidFill>
                <a:latin typeface="Arial"/>
                <a:ea typeface="Arial"/>
                <a:cs typeface="Arial"/>
              </a:defRPr>
            </a:pPr>
            <a:r>
              <a:rPr sz="2175" b="1">
                <a:solidFill>
                  <a:srgbClr val="213C40"/>
                </a:solidFill>
                <a:latin typeface="Arial"/>
                <a:ea typeface="Arial"/>
                <a:cs typeface="Arial"/>
              </a:rPr>
              <a:t>6. What other quality is important in a friend?</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21416821"/>
      </p:ext>
    </p:extLst>
  </p:cSld>
  <p:clrMapOvr>
    <a:masterClrMapping/>
  </p:clrMapOvr>
  <p:timing>
    <p:tnLst>
      <p:par>
        <p:cTn id="1" dur="indefinite" restart="never" nodeType="tmRoot">
          <p:childTnLst>
            <p:audio>
              <p:cMediaNode vol="100000">
                <p:cTn id="2" fill="hold" display="0">
                  <p:stCondLst>
                    <p:cond delay="indefinite"/>
                  </p:stCondLst>
                </p:cTn>
                <p:tgtEl>
                  <p:spTgt spid="11"/>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76146C8-A4B3-4BA1-8819-51A022517156}"/>
              </a:ext>
            </a:extLst>
          </p:cNvPr>
          <p:cNvPicPr>
            <a:picLocks noChangeAspect="1"/>
          </p:cNvPicPr>
          <p:nvPr/>
        </p:nvPicPr>
        <p:blipFill rotWithShape="1">
          <a:blip r:embed="rId5"/>
          <a:srcRect l="2929" r="13958"/>
          <a:stretch/>
        </p:blipFill>
        <p:spPr>
          <a:xfrm>
            <a:off x="8392160" y="0"/>
            <a:ext cx="3799840" cy="6858000"/>
          </a:xfrm>
          <a:prstGeom prst="rect">
            <a:avLst/>
          </a:prstGeom>
        </p:spPr>
      </p:pic>
      <p:sp>
        <p:nvSpPr>
          <p:cNvPr id="2" name="title">
            <a:extLst>
              <a:ext uri="{FF2B5EF4-FFF2-40B4-BE49-F238E27FC236}">
                <a16:creationId xmlns:a16="http://schemas.microsoft.com/office/drawing/2014/main" id="{2C4895C1-5E19-44DD-9ED3-4F62E3FC688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 Sample responses</a:t>
            </a:r>
          </a:p>
        </p:txBody>
      </p:sp>
      <p:sp>
        <p:nvSpPr>
          <p:cNvPr id="3" name="topic">
            <a:extLst>
              <a:ext uri="{FF2B5EF4-FFF2-40B4-BE49-F238E27FC236}">
                <a16:creationId xmlns:a16="http://schemas.microsoft.com/office/drawing/2014/main" id="{B84D902F-80B7-422E-A606-CEA564C6815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Money and Success</a:t>
            </a:r>
          </a:p>
        </p:txBody>
      </p:sp>
      <p:sp>
        <p:nvSpPr>
          <p:cNvPr id="4" name="footer">
            <a:extLst>
              <a:ext uri="{FF2B5EF4-FFF2-40B4-BE49-F238E27FC236}">
                <a16:creationId xmlns:a16="http://schemas.microsoft.com/office/drawing/2014/main" id="{3F8271FC-905B-48BA-A832-0305C9F7085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223E4B2-82AD-4FD6-B257-9CEE79F1FBD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9577DA88-E3B0-444A-9AB8-29FA9DA24BE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36E34A3C-2C2A-4FB2-8937-DFB421B46774}"/>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People may connect money with a comfortable home, travel and expensive things.</a:t>
            </a:r>
          </a:p>
        </p:txBody>
      </p:sp>
      <p:sp>
        <p:nvSpPr>
          <p:cNvPr id="8" name="response-1">
            <a:extLst>
              <a:ext uri="{FF2B5EF4-FFF2-40B4-BE49-F238E27FC236}">
                <a16:creationId xmlns:a16="http://schemas.microsoft.com/office/drawing/2014/main" id="{CA3A2E01-B6D7-4E6E-8449-3A3AE5474941}"/>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Useful work, strong relationships, health and free time can also matter.</a:t>
            </a:r>
          </a:p>
        </p:txBody>
      </p:sp>
      <p:sp>
        <p:nvSpPr>
          <p:cNvPr id="9" name="response-2">
            <a:extLst>
              <a:ext uri="{FF2B5EF4-FFF2-40B4-BE49-F238E27FC236}">
                <a16:creationId xmlns:a16="http://schemas.microsoft.com/office/drawing/2014/main" id="{D2E4D632-9441-4DCC-945D-8CB5E47D3BE4}"/>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Yes. A person may enjoy useful work and have a satisfying life.</a:t>
            </a:r>
          </a:p>
        </p:txBody>
      </p:sp>
      <p:sp>
        <p:nvSpPr>
          <p:cNvPr id="10" name="response-3">
            <a:extLst>
              <a:ext uri="{FF2B5EF4-FFF2-40B4-BE49-F238E27FC236}">
                <a16:creationId xmlns:a16="http://schemas.microsoft.com/office/drawing/2014/main" id="{BE92C665-5BED-4C02-BA9E-B549F3549D0B}"/>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For me, success means doing useful work and having time for my family.</a:t>
            </a:r>
          </a:p>
        </p:txBody>
      </p:sp>
      <p:sp>
        <p:nvSpPr>
          <p:cNvPr id="11" name="response-4">
            <a:extLst>
              <a:ext uri="{FF2B5EF4-FFF2-40B4-BE49-F238E27FC236}">
                <a16:creationId xmlns:a16="http://schemas.microsoft.com/office/drawing/2014/main" id="{5127CABA-B513-4955-9E9A-D40780A149BC}"/>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I value useful work most because I want to help people.</a:t>
            </a:r>
          </a:p>
        </p:txBody>
      </p:sp>
      <p:sp>
        <p:nvSpPr>
          <p:cNvPr id="12" name="response-5">
            <a:extLst>
              <a:ext uri="{FF2B5EF4-FFF2-40B4-BE49-F238E27FC236}">
                <a16:creationId xmlns:a16="http://schemas.microsoft.com/office/drawing/2014/main" id="{D6D92A08-DB62-49F1-9F76-291588CA8ACB}"/>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Yes. People may value family time or health more at different ages.</a:t>
            </a:r>
          </a:p>
        </p:txBody>
      </p:sp>
      <p:sp>
        <p:nvSpPr>
          <p:cNvPr id="13" name="note">
            <a:extLst>
              <a:ext uri="{FF2B5EF4-FFF2-40B4-BE49-F238E27FC236}">
                <a16:creationId xmlns:a16="http://schemas.microsoft.com/office/drawing/2014/main" id="{6F711579-9F62-4B9B-B61F-C760B7229346}"/>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06779712"/>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0490EDF-01D7-4D95-8BC1-2E3DD5D58C77}"/>
              </a:ext>
            </a:extLst>
          </p:cNvPr>
          <p:cNvPicPr>
            <a:picLocks noChangeAspect="1"/>
          </p:cNvPicPr>
          <p:nvPr/>
        </p:nvPicPr>
        <p:blipFill rotWithShape="1">
          <a:blip r:embed="rId5"/>
          <a:srcRect l="4486" r="23958"/>
          <a:stretch/>
        </p:blipFill>
        <p:spPr>
          <a:xfrm>
            <a:off x="8920480" y="0"/>
            <a:ext cx="3271520" cy="6858000"/>
          </a:xfrm>
          <a:prstGeom prst="rect">
            <a:avLst/>
          </a:prstGeom>
        </p:spPr>
      </p:pic>
      <p:sp>
        <p:nvSpPr>
          <p:cNvPr id="2" name="title">
            <a:extLst>
              <a:ext uri="{FF2B5EF4-FFF2-40B4-BE49-F238E27FC236}">
                <a16:creationId xmlns:a16="http://schemas.microsoft.com/office/drawing/2014/main" id="{059BD503-34F4-470D-B75D-F303A4DBA55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2: Sample responses</a:t>
            </a:r>
          </a:p>
        </p:txBody>
      </p:sp>
      <p:sp>
        <p:nvSpPr>
          <p:cNvPr id="3" name="topic">
            <a:extLst>
              <a:ext uri="{FF2B5EF4-FFF2-40B4-BE49-F238E27FC236}">
                <a16:creationId xmlns:a16="http://schemas.microsoft.com/office/drawing/2014/main" id="{2709BFC1-8690-49CE-A415-F8CBF03BFA87}"/>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Changing a School</a:t>
            </a:r>
          </a:p>
        </p:txBody>
      </p:sp>
      <p:sp>
        <p:nvSpPr>
          <p:cNvPr id="4" name="footer">
            <a:extLst>
              <a:ext uri="{FF2B5EF4-FFF2-40B4-BE49-F238E27FC236}">
                <a16:creationId xmlns:a16="http://schemas.microsoft.com/office/drawing/2014/main" id="{28F9CD52-9BD4-450D-A552-CA1FCCB50F2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43DBF60A-F395-4385-9014-430864EF0D3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268B41A8-E15B-4062-84A9-1457B29CC5F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B57E91DB-2452-4C9D-8BF0-529D00FFDF4E}"/>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Some want smaller classes, practical activities or better study spaces.</a:t>
            </a:r>
          </a:p>
        </p:txBody>
      </p:sp>
      <p:sp>
        <p:nvSpPr>
          <p:cNvPr id="8" name="response-1">
            <a:extLst>
              <a:ext uri="{FF2B5EF4-FFF2-40B4-BE49-F238E27FC236}">
                <a16:creationId xmlns:a16="http://schemas.microsoft.com/office/drawing/2014/main" id="{84B3D4F5-FB32-4FA6-8F77-98F9677A928F}"/>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Teachers can give more individual attention.</a:t>
            </a:r>
          </a:p>
        </p:txBody>
      </p:sp>
      <p:sp>
        <p:nvSpPr>
          <p:cNvPr id="9" name="response-2">
            <a:extLst>
              <a:ext uri="{FF2B5EF4-FFF2-40B4-BE49-F238E27FC236}">
                <a16:creationId xmlns:a16="http://schemas.microsoft.com/office/drawing/2014/main" id="{5DD54A53-9332-42A4-843D-0D0CB2F4141A}"/>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Safety rules are useful. A rule without a clear purpose may seem unnecessary.</a:t>
            </a:r>
          </a:p>
        </p:txBody>
      </p:sp>
      <p:sp>
        <p:nvSpPr>
          <p:cNvPr id="10" name="response-3">
            <a:extLst>
              <a:ext uri="{FF2B5EF4-FFF2-40B4-BE49-F238E27FC236}">
                <a16:creationId xmlns:a16="http://schemas.microsoft.com/office/drawing/2014/main" id="{5908773C-BDCE-4974-86D9-387A63C553A4}"/>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I would create a quiet reading area because students need somewhere to concentrate.</a:t>
            </a:r>
          </a:p>
        </p:txBody>
      </p:sp>
      <p:sp>
        <p:nvSpPr>
          <p:cNvPr id="11" name="response-4">
            <a:extLst>
              <a:ext uri="{FF2B5EF4-FFF2-40B4-BE49-F238E27FC236}">
                <a16:creationId xmlns:a16="http://schemas.microsoft.com/office/drawing/2014/main" id="{BB31F4C2-76F6-4B9E-AB7B-5391811D122B}"/>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Yes. Students use the school every day and can explain their needs.</a:t>
            </a:r>
          </a:p>
        </p:txBody>
      </p:sp>
      <p:sp>
        <p:nvSpPr>
          <p:cNvPr id="12" name="response-5">
            <a:extLst>
              <a:ext uri="{FF2B5EF4-FFF2-40B4-BE49-F238E27FC236}">
                <a16:creationId xmlns:a16="http://schemas.microsoft.com/office/drawing/2014/main" id="{10E76FC7-B6C9-47B6-BAF3-BB51E375BAF8}"/>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I prefer practical activities because I learn by doing, with some textbook support.</a:t>
            </a:r>
          </a:p>
        </p:txBody>
      </p:sp>
      <p:sp>
        <p:nvSpPr>
          <p:cNvPr id="13" name="note">
            <a:extLst>
              <a:ext uri="{FF2B5EF4-FFF2-40B4-BE49-F238E27FC236}">
                <a16:creationId xmlns:a16="http://schemas.microsoft.com/office/drawing/2014/main" id="{27609FEE-852B-4FC7-9DB0-8FE5F5D721CA}"/>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64041028"/>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ADC0FE7-BF3B-4C27-977A-9AD1C3597E44}"/>
              </a:ext>
            </a:extLst>
          </p:cNvPr>
          <p:cNvPicPr>
            <a:picLocks noChangeAspect="1"/>
          </p:cNvPicPr>
          <p:nvPr/>
        </p:nvPicPr>
        <p:blipFill rotWithShape="1">
          <a:blip r:embed="rId5"/>
          <a:srcRect l="263" r="13069"/>
          <a:stretch/>
        </p:blipFill>
        <p:spPr>
          <a:xfrm>
            <a:off x="8229600" y="0"/>
            <a:ext cx="3962400" cy="6858000"/>
          </a:xfrm>
          <a:prstGeom prst="rect">
            <a:avLst/>
          </a:prstGeom>
        </p:spPr>
      </p:pic>
      <p:sp>
        <p:nvSpPr>
          <p:cNvPr id="2" name="title">
            <a:extLst>
              <a:ext uri="{FF2B5EF4-FFF2-40B4-BE49-F238E27FC236}">
                <a16:creationId xmlns:a16="http://schemas.microsoft.com/office/drawing/2014/main" id="{7E1D0E8F-4E6C-4075-B6AB-7B851D4542E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3: Sample responses</a:t>
            </a:r>
          </a:p>
        </p:txBody>
      </p:sp>
      <p:sp>
        <p:nvSpPr>
          <p:cNvPr id="3" name="topic">
            <a:extLst>
              <a:ext uri="{FF2B5EF4-FFF2-40B4-BE49-F238E27FC236}">
                <a16:creationId xmlns:a16="http://schemas.microsoft.com/office/drawing/2014/main" id="{B80EA974-8019-41F6-96D3-0C332EE79241}"/>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Year Away from Home</a:t>
            </a:r>
          </a:p>
        </p:txBody>
      </p:sp>
      <p:sp>
        <p:nvSpPr>
          <p:cNvPr id="4" name="footer">
            <a:extLst>
              <a:ext uri="{FF2B5EF4-FFF2-40B4-BE49-F238E27FC236}">
                <a16:creationId xmlns:a16="http://schemas.microsoft.com/office/drawing/2014/main" id="{89926E1E-DB84-4DD8-A101-DC8B813A046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46CE7D9-23B8-48CE-A9BC-DB683E1B9918}"/>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CD46527-F132-451A-B000-28152BB8BD1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E6F83BF9-98DA-4D48-A18F-7B2E6FE4F2BF}"/>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They might take a laptop, a favourite book or a musical instrument.</a:t>
            </a:r>
          </a:p>
        </p:txBody>
      </p:sp>
      <p:sp>
        <p:nvSpPr>
          <p:cNvPr id="8" name="response-1">
            <a:extLst>
              <a:ext uri="{FF2B5EF4-FFF2-40B4-BE49-F238E27FC236}">
                <a16:creationId xmlns:a16="http://schemas.microsoft.com/office/drawing/2014/main" id="{E967F564-D1FC-497D-A0F6-8894EAEB79A7}"/>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Photographs can remind them of home and make them feel less lonely.</a:t>
            </a:r>
          </a:p>
        </p:txBody>
      </p:sp>
      <p:sp>
        <p:nvSpPr>
          <p:cNvPr id="9" name="response-2">
            <a:extLst>
              <a:ext uri="{FF2B5EF4-FFF2-40B4-BE49-F238E27FC236}">
                <a16:creationId xmlns:a16="http://schemas.microsoft.com/office/drawing/2014/main" id="{0623D78B-05F8-42B0-BAC9-F3F95D94C185}"/>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Climate, available space and daily life affect what will be useful.</a:t>
            </a:r>
          </a:p>
        </p:txBody>
      </p:sp>
      <p:sp>
        <p:nvSpPr>
          <p:cNvPr id="10" name="response-3">
            <a:extLst>
              <a:ext uri="{FF2B5EF4-FFF2-40B4-BE49-F238E27FC236}">
                <a16:creationId xmlns:a16="http://schemas.microsoft.com/office/drawing/2014/main" id="{D5E689EC-81BB-4946-88B0-576E5888CBD3}"/>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I would take family photographs, a laptop and my favourite book.</a:t>
            </a:r>
          </a:p>
        </p:txBody>
      </p:sp>
      <p:sp>
        <p:nvSpPr>
          <p:cNvPr id="11" name="response-4">
            <a:extLst>
              <a:ext uri="{FF2B5EF4-FFF2-40B4-BE49-F238E27FC236}">
                <a16:creationId xmlns:a16="http://schemas.microsoft.com/office/drawing/2014/main" id="{E089B138-112E-4BD3-832A-79FE866F849F}"/>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I would choose a mixture because both practical needs and feelings matter.</a:t>
            </a:r>
          </a:p>
        </p:txBody>
      </p:sp>
      <p:sp>
        <p:nvSpPr>
          <p:cNvPr id="12" name="response-5">
            <a:extLst>
              <a:ext uri="{FF2B5EF4-FFF2-40B4-BE49-F238E27FC236}">
                <a16:creationId xmlns:a16="http://schemas.microsoft.com/office/drawing/2014/main" id="{2A8826BA-AC3C-452F-9A99-8989712B7272}"/>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I might miss family and familiar routines, but regular calls could help.</a:t>
            </a:r>
          </a:p>
        </p:txBody>
      </p:sp>
      <p:sp>
        <p:nvSpPr>
          <p:cNvPr id="13" name="note">
            <a:extLst>
              <a:ext uri="{FF2B5EF4-FFF2-40B4-BE49-F238E27FC236}">
                <a16:creationId xmlns:a16="http://schemas.microsoft.com/office/drawing/2014/main" id="{113A7D45-F9F9-4230-A5CC-C0CD173D2A9E}"/>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89792589"/>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CA1769F4-1394-40FD-AA07-595506FF6332}"/>
              </a:ext>
            </a:extLst>
          </p:cNvPr>
          <p:cNvPicPr>
            <a:picLocks noChangeAspect="1"/>
          </p:cNvPicPr>
          <p:nvPr/>
        </p:nvPicPr>
        <p:blipFill rotWithShape="1">
          <a:blip r:embed="rId5"/>
          <a:srcRect l="42" r="9958"/>
          <a:stretch/>
        </p:blipFill>
        <p:spPr>
          <a:xfrm>
            <a:off x="8067040" y="0"/>
            <a:ext cx="4114800" cy="6858000"/>
          </a:xfrm>
          <a:prstGeom prst="rect">
            <a:avLst/>
          </a:prstGeom>
        </p:spPr>
      </p:pic>
      <p:sp>
        <p:nvSpPr>
          <p:cNvPr id="2" name="title">
            <a:extLst>
              <a:ext uri="{FF2B5EF4-FFF2-40B4-BE49-F238E27FC236}">
                <a16:creationId xmlns:a16="http://schemas.microsoft.com/office/drawing/2014/main" id="{C27F0722-9B66-4B77-A36E-D2E01712048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4: Sample responses</a:t>
            </a:r>
          </a:p>
        </p:txBody>
      </p:sp>
      <p:sp>
        <p:nvSpPr>
          <p:cNvPr id="3" name="topic">
            <a:extLst>
              <a:ext uri="{FF2B5EF4-FFF2-40B4-BE49-F238E27FC236}">
                <a16:creationId xmlns:a16="http://schemas.microsoft.com/office/drawing/2014/main" id="{66488F6C-F1B6-42F4-8C05-59AA49F684D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Quick Decisions</a:t>
            </a:r>
          </a:p>
        </p:txBody>
      </p:sp>
      <p:sp>
        <p:nvSpPr>
          <p:cNvPr id="4" name="footer">
            <a:extLst>
              <a:ext uri="{FF2B5EF4-FFF2-40B4-BE49-F238E27FC236}">
                <a16:creationId xmlns:a16="http://schemas.microsoft.com/office/drawing/2014/main" id="{8F04EE3F-66EF-4164-8BA1-84BF629DA9DA}"/>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29D4CE2-FABC-4076-8F95-0D3E0765087B}"/>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6D122DC-4C59-4DFD-9F04-799B1E6DB47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1785C756-CE9E-4847-9DC1-24B07F899A32}"/>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It can be useful when a situation is simple or urgent.</a:t>
            </a:r>
          </a:p>
        </p:txBody>
      </p:sp>
      <p:sp>
        <p:nvSpPr>
          <p:cNvPr id="8" name="response-1">
            <a:extLst>
              <a:ext uri="{FF2B5EF4-FFF2-40B4-BE49-F238E27FC236}">
                <a16:creationId xmlns:a16="http://schemas.microsoft.com/office/drawing/2014/main" id="{ADA875EA-559A-454C-9A52-8D7883F349AF}"/>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Choosing a career, buying a house and leaving a job often need more time.</a:t>
            </a:r>
          </a:p>
        </p:txBody>
      </p:sp>
      <p:sp>
        <p:nvSpPr>
          <p:cNvPr id="9" name="response-2">
            <a:extLst>
              <a:ext uri="{FF2B5EF4-FFF2-40B4-BE49-F238E27FC236}">
                <a16:creationId xmlns:a16="http://schemas.microsoft.com/office/drawing/2014/main" id="{E3535566-B08E-4D47-9A1B-E9ED545ACE44}"/>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Experience helps a person recognise a familiar problem quickly.</a:t>
            </a:r>
          </a:p>
        </p:txBody>
      </p:sp>
      <p:sp>
        <p:nvSpPr>
          <p:cNvPr id="10" name="response-3">
            <a:extLst>
              <a:ext uri="{FF2B5EF4-FFF2-40B4-BE49-F238E27FC236}">
                <a16:creationId xmlns:a16="http://schemas.microsoft.com/office/drawing/2014/main" id="{8B9CF8F1-3FA7-4CA5-95D4-7D7E0EEC0EA4}"/>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No. A quick decision can work when there is enough information.</a:t>
            </a:r>
          </a:p>
        </p:txBody>
      </p:sp>
      <p:sp>
        <p:nvSpPr>
          <p:cNvPr id="11" name="response-4">
            <a:extLst>
              <a:ext uri="{FF2B5EF4-FFF2-40B4-BE49-F238E27FC236}">
                <a16:creationId xmlns:a16="http://schemas.microsoft.com/office/drawing/2014/main" id="{26944560-81DD-4245-91B6-80113F531E4D}"/>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I once changed my route when a road was closed and arrived on time.</a:t>
            </a:r>
          </a:p>
        </p:txBody>
      </p:sp>
      <p:sp>
        <p:nvSpPr>
          <p:cNvPr id="12" name="response-5">
            <a:extLst>
              <a:ext uri="{FF2B5EF4-FFF2-40B4-BE49-F238E27FC236}">
                <a16:creationId xmlns:a16="http://schemas.microsoft.com/office/drawing/2014/main" id="{85F303B4-DEAD-4D30-A640-027797C9F62D}"/>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I once bought something too quickly. I wish I had compared prices first.</a:t>
            </a:r>
          </a:p>
        </p:txBody>
      </p:sp>
      <p:sp>
        <p:nvSpPr>
          <p:cNvPr id="13" name="note">
            <a:extLst>
              <a:ext uri="{FF2B5EF4-FFF2-40B4-BE49-F238E27FC236}">
                <a16:creationId xmlns:a16="http://schemas.microsoft.com/office/drawing/2014/main" id="{8F94FD6E-2C3C-4908-ABB6-B06C079C5EB1}"/>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41862638"/>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77ADA7B-6BF1-4665-A9C1-5F255952D01B}"/>
              </a:ext>
            </a:extLst>
          </p:cNvPr>
          <p:cNvPicPr>
            <a:picLocks noChangeAspect="1"/>
          </p:cNvPicPr>
          <p:nvPr/>
        </p:nvPicPr>
        <p:blipFill rotWithShape="1">
          <a:blip r:embed="rId5"/>
          <a:srcRect l="42" r="14180"/>
          <a:stretch/>
        </p:blipFill>
        <p:spPr>
          <a:xfrm>
            <a:off x="8270240" y="0"/>
            <a:ext cx="3921760" cy="6858000"/>
          </a:xfrm>
          <a:prstGeom prst="rect">
            <a:avLst/>
          </a:prstGeom>
        </p:spPr>
      </p:pic>
      <p:sp>
        <p:nvSpPr>
          <p:cNvPr id="2" name="title">
            <a:extLst>
              <a:ext uri="{FF2B5EF4-FFF2-40B4-BE49-F238E27FC236}">
                <a16:creationId xmlns:a16="http://schemas.microsoft.com/office/drawing/2014/main" id="{795DBA2D-4269-496E-B9C9-99D43011B7E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5: Sample responses</a:t>
            </a:r>
          </a:p>
        </p:txBody>
      </p:sp>
      <p:sp>
        <p:nvSpPr>
          <p:cNvPr id="3" name="topic">
            <a:extLst>
              <a:ext uri="{FF2B5EF4-FFF2-40B4-BE49-F238E27FC236}">
                <a16:creationId xmlns:a16="http://schemas.microsoft.com/office/drawing/2014/main" id="{874707EF-F3BA-4DBE-8F92-9A20C53947A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First Impressions</a:t>
            </a:r>
          </a:p>
        </p:txBody>
      </p:sp>
      <p:sp>
        <p:nvSpPr>
          <p:cNvPr id="4" name="footer">
            <a:extLst>
              <a:ext uri="{FF2B5EF4-FFF2-40B4-BE49-F238E27FC236}">
                <a16:creationId xmlns:a16="http://schemas.microsoft.com/office/drawing/2014/main" id="{F1670F2D-3E86-4B3C-9A5F-890C9B4FE50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F6E670E-1C5B-4CB6-BB43-495DA50C0EA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5B03300-A2FE-4EB4-B2FB-165A052EB577}"/>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6AE54E3C-3525-4F0B-B70E-5D60915C1840}"/>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They notice facial expression, voice, clothes and body language.</a:t>
            </a:r>
          </a:p>
        </p:txBody>
      </p:sp>
      <p:sp>
        <p:nvSpPr>
          <p:cNvPr id="8" name="response-1">
            <a:extLst>
              <a:ext uri="{FF2B5EF4-FFF2-40B4-BE49-F238E27FC236}">
                <a16:creationId xmlns:a16="http://schemas.microsoft.com/office/drawing/2014/main" id="{0854971D-300B-4F96-B794-32310D558470}"/>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A shy person may not speak much, which can seem unfriendly.</a:t>
            </a:r>
          </a:p>
        </p:txBody>
      </p:sp>
      <p:sp>
        <p:nvSpPr>
          <p:cNvPr id="9" name="response-2">
            <a:extLst>
              <a:ext uri="{FF2B5EF4-FFF2-40B4-BE49-F238E27FC236}">
                <a16:creationId xmlns:a16="http://schemas.microsoft.com/office/drawing/2014/main" id="{B2DDD4EB-78BE-43BB-8F7C-7FC258DE680D}"/>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A tired or worried person may appear impatient.</a:t>
            </a:r>
          </a:p>
        </p:txBody>
      </p:sp>
      <p:sp>
        <p:nvSpPr>
          <p:cNvPr id="10" name="response-3">
            <a:extLst>
              <a:ext uri="{FF2B5EF4-FFF2-40B4-BE49-F238E27FC236}">
                <a16:creationId xmlns:a16="http://schemas.microsoft.com/office/drawing/2014/main" id="{DC5F90B2-95E3-4468-B8DD-74C299266BB1}"/>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They can be correct, but I think they are often incomplete.</a:t>
            </a:r>
          </a:p>
        </p:txBody>
      </p:sp>
      <p:sp>
        <p:nvSpPr>
          <p:cNvPr id="11" name="response-4">
            <a:extLst>
              <a:ext uri="{FF2B5EF4-FFF2-40B4-BE49-F238E27FC236}">
                <a16:creationId xmlns:a16="http://schemas.microsoft.com/office/drawing/2014/main" id="{FBCFF23A-CC10-4175-8DBF-6281676D00B3}"/>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Yes. A quiet classmate seemed unfriendly, but later became a helpful friend.</a:t>
            </a:r>
          </a:p>
        </p:txBody>
      </p:sp>
      <p:sp>
        <p:nvSpPr>
          <p:cNvPr id="12" name="response-5">
            <a:extLst>
              <a:ext uri="{FF2B5EF4-FFF2-40B4-BE49-F238E27FC236}">
                <a16:creationId xmlns:a16="http://schemas.microsoft.com/office/drawing/2014/main" id="{20467EAE-AB01-4A6B-9B9B-CCD3145CBA55}"/>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It depends. I usually need several meetings in different situations.</a:t>
            </a:r>
          </a:p>
        </p:txBody>
      </p:sp>
      <p:sp>
        <p:nvSpPr>
          <p:cNvPr id="13" name="note">
            <a:extLst>
              <a:ext uri="{FF2B5EF4-FFF2-40B4-BE49-F238E27FC236}">
                <a16:creationId xmlns:a16="http://schemas.microsoft.com/office/drawing/2014/main" id="{73BCBFD0-4001-4EAD-BCF5-29A39AFAEDB5}"/>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72582917"/>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1956383-DF00-4207-A97D-2C3AD539AA5D}"/>
              </a:ext>
            </a:extLst>
          </p:cNvPr>
          <p:cNvPicPr>
            <a:picLocks noChangeAspect="1"/>
          </p:cNvPicPr>
          <p:nvPr/>
        </p:nvPicPr>
        <p:blipFill rotWithShape="1">
          <a:blip r:embed="rId5"/>
          <a:srcRect l="-180" r="17735"/>
          <a:stretch/>
        </p:blipFill>
        <p:spPr>
          <a:xfrm>
            <a:off x="8422640" y="0"/>
            <a:ext cx="3769360" cy="6858000"/>
          </a:xfrm>
          <a:prstGeom prst="rect">
            <a:avLst/>
          </a:prstGeom>
        </p:spPr>
      </p:pic>
      <p:sp>
        <p:nvSpPr>
          <p:cNvPr id="2" name="title">
            <a:extLst>
              <a:ext uri="{FF2B5EF4-FFF2-40B4-BE49-F238E27FC236}">
                <a16:creationId xmlns:a16="http://schemas.microsoft.com/office/drawing/2014/main" id="{657D868C-0D25-4C02-A45A-1162F8863E2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6: Sample responses</a:t>
            </a:r>
          </a:p>
        </p:txBody>
      </p:sp>
      <p:sp>
        <p:nvSpPr>
          <p:cNvPr id="3" name="topic">
            <a:extLst>
              <a:ext uri="{FF2B5EF4-FFF2-40B4-BE49-F238E27FC236}">
                <a16:creationId xmlns:a16="http://schemas.microsoft.com/office/drawing/2014/main" id="{4A32C0E8-7575-4465-9E84-39870148ABEC}"/>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Young People Teaching Older People</a:t>
            </a:r>
          </a:p>
        </p:txBody>
      </p:sp>
      <p:sp>
        <p:nvSpPr>
          <p:cNvPr id="4" name="footer">
            <a:extLst>
              <a:ext uri="{FF2B5EF4-FFF2-40B4-BE49-F238E27FC236}">
                <a16:creationId xmlns:a16="http://schemas.microsoft.com/office/drawing/2014/main" id="{82D576B0-9EB0-4DF0-8CAB-19594C8275F4}"/>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00B38A1-9394-48E8-942A-525EC4DF573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03DD2C5-4868-4EA4-95D3-61BA014711B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FBC3ACE9-BF68-4D15-AA9F-8D84FEEA1042}"/>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They can teach cooking, gardening, repairs and other skills from experience.</a:t>
            </a:r>
          </a:p>
        </p:txBody>
      </p:sp>
      <p:sp>
        <p:nvSpPr>
          <p:cNvPr id="8" name="response-1">
            <a:extLst>
              <a:ext uri="{FF2B5EF4-FFF2-40B4-BE49-F238E27FC236}">
                <a16:creationId xmlns:a16="http://schemas.microsoft.com/office/drawing/2014/main" id="{4CC0C965-A3AE-427F-8ECD-D2F332053512}"/>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They can teach new technology, online services and communication tools.</a:t>
            </a:r>
          </a:p>
        </p:txBody>
      </p:sp>
      <p:sp>
        <p:nvSpPr>
          <p:cNvPr id="9" name="response-2">
            <a:extLst>
              <a:ext uri="{FF2B5EF4-FFF2-40B4-BE49-F238E27FC236}">
                <a16:creationId xmlns:a16="http://schemas.microsoft.com/office/drawing/2014/main" id="{A9C7085F-35EF-459F-8B9D-D795BCEBD70E}"/>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Sharing knowledge can create respect and bring people closer.</a:t>
            </a:r>
          </a:p>
        </p:txBody>
      </p:sp>
      <p:sp>
        <p:nvSpPr>
          <p:cNvPr id="10" name="response-3">
            <a:extLst>
              <a:ext uri="{FF2B5EF4-FFF2-40B4-BE49-F238E27FC236}">
                <a16:creationId xmlns:a16="http://schemas.microsoft.com/office/drawing/2014/main" id="{9D5A18E9-E2DA-49C3-9643-29DD5CF23689}"/>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Yes. Young people can share useful skills, especially when they explain patiently.</a:t>
            </a:r>
          </a:p>
        </p:txBody>
      </p:sp>
      <p:sp>
        <p:nvSpPr>
          <p:cNvPr id="11" name="response-4">
            <a:extLst>
              <a:ext uri="{FF2B5EF4-FFF2-40B4-BE49-F238E27FC236}">
                <a16:creationId xmlns:a16="http://schemas.microsoft.com/office/drawing/2014/main" id="{21C8F656-3909-4848-B134-551A43411A58}"/>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I learned how to use a video-call app from a younger relative.</a:t>
            </a:r>
          </a:p>
        </p:txBody>
      </p:sp>
      <p:sp>
        <p:nvSpPr>
          <p:cNvPr id="12" name="response-5">
            <a:extLst>
              <a:ext uri="{FF2B5EF4-FFF2-40B4-BE49-F238E27FC236}">
                <a16:creationId xmlns:a16="http://schemas.microsoft.com/office/drawing/2014/main" id="{1B0B73E5-42EA-4951-8EE9-8D25F4E54EA6}"/>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I learned how to grow vegetables from an older family member.</a:t>
            </a:r>
          </a:p>
        </p:txBody>
      </p:sp>
      <p:sp>
        <p:nvSpPr>
          <p:cNvPr id="13" name="note">
            <a:extLst>
              <a:ext uri="{FF2B5EF4-FFF2-40B4-BE49-F238E27FC236}">
                <a16:creationId xmlns:a16="http://schemas.microsoft.com/office/drawing/2014/main" id="{64C3D7B5-0267-4B51-AA70-671F0D646262}"/>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473963027"/>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A7E15DC-59C1-4004-9FDB-5AAD70764500}"/>
              </a:ext>
            </a:extLst>
          </p:cNvPr>
          <p:cNvPicPr>
            <a:picLocks noChangeAspect="1"/>
          </p:cNvPicPr>
          <p:nvPr/>
        </p:nvPicPr>
        <p:blipFill rotWithShape="1">
          <a:blip r:embed="rId5"/>
          <a:srcRect l="-181" r="23958"/>
          <a:stretch/>
        </p:blipFill>
        <p:spPr>
          <a:xfrm>
            <a:off x="8707120" y="0"/>
            <a:ext cx="3484880" cy="6858000"/>
          </a:xfrm>
          <a:prstGeom prst="rect">
            <a:avLst/>
          </a:prstGeom>
        </p:spPr>
      </p:pic>
      <p:sp>
        <p:nvSpPr>
          <p:cNvPr id="2" name="title">
            <a:extLst>
              <a:ext uri="{FF2B5EF4-FFF2-40B4-BE49-F238E27FC236}">
                <a16:creationId xmlns:a16="http://schemas.microsoft.com/office/drawing/2014/main" id="{9EA93235-1CDB-4F94-BD64-4E2D57C7B8A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7: Sample responses</a:t>
            </a:r>
          </a:p>
        </p:txBody>
      </p:sp>
      <p:sp>
        <p:nvSpPr>
          <p:cNvPr id="3" name="topic">
            <a:extLst>
              <a:ext uri="{FF2B5EF4-FFF2-40B4-BE49-F238E27FC236}">
                <a16:creationId xmlns:a16="http://schemas.microsoft.com/office/drawing/2014/main" id="{A37CE87E-68F9-42A0-AEF9-46D9D9DC96D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Roommate</a:t>
            </a:r>
          </a:p>
        </p:txBody>
      </p:sp>
      <p:sp>
        <p:nvSpPr>
          <p:cNvPr id="4" name="footer">
            <a:extLst>
              <a:ext uri="{FF2B5EF4-FFF2-40B4-BE49-F238E27FC236}">
                <a16:creationId xmlns:a16="http://schemas.microsoft.com/office/drawing/2014/main" id="{BBEE2DA8-8DE4-4A38-A0E0-FBFB8B8A984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2B7C6CDE-E1E1-48A9-AFE5-E58E7D6757F9}"/>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B1C52A7-96B3-4684-8D98-E6D0DE790D7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85283A3F-B528-40F1-AF5F-249BFF7A3B44}"/>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They may disagree about cleaning, noise, visitors, sleep or shared bills.</a:t>
            </a:r>
          </a:p>
        </p:txBody>
      </p:sp>
      <p:sp>
        <p:nvSpPr>
          <p:cNvPr id="8" name="response-1">
            <a:extLst>
              <a:ext uri="{FF2B5EF4-FFF2-40B4-BE49-F238E27FC236}">
                <a16:creationId xmlns:a16="http://schemas.microsoft.com/office/drawing/2014/main" id="{895C89CC-68EB-4D03-90BF-6F23608EB333}"/>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Clear communication helps solve small problems before they grow.</a:t>
            </a:r>
          </a:p>
        </p:txBody>
      </p:sp>
      <p:sp>
        <p:nvSpPr>
          <p:cNvPr id="9" name="response-2">
            <a:extLst>
              <a:ext uri="{FF2B5EF4-FFF2-40B4-BE49-F238E27FC236}">
                <a16:creationId xmlns:a16="http://schemas.microsoft.com/office/drawing/2014/main" id="{1AA2A94B-D145-47B2-BA7D-53C6ACE9C622}"/>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Reliable roommates pay on time and help others feel secure.</a:t>
            </a:r>
          </a:p>
        </p:txBody>
      </p:sp>
      <p:sp>
        <p:nvSpPr>
          <p:cNvPr id="10" name="response-3">
            <a:extLst>
              <a:ext uri="{FF2B5EF4-FFF2-40B4-BE49-F238E27FC236}">
                <a16:creationId xmlns:a16="http://schemas.microsoft.com/office/drawing/2014/main" id="{27379A76-7847-4584-977C-147932EB49AF}"/>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A good roommate respects shared spaces, communicates and keeps agreements.</a:t>
            </a:r>
          </a:p>
        </p:txBody>
      </p:sp>
      <p:sp>
        <p:nvSpPr>
          <p:cNvPr id="11" name="response-4">
            <a:extLst>
              <a:ext uri="{FF2B5EF4-FFF2-40B4-BE49-F238E27FC236}">
                <a16:creationId xmlns:a16="http://schemas.microsoft.com/office/drawing/2014/main" id="{32C97A12-0EF3-4A82-B6A4-4AA20602F77C}"/>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I would prefer a roommate because sharing costs and company can help.</a:t>
            </a:r>
          </a:p>
        </p:txBody>
      </p:sp>
      <p:sp>
        <p:nvSpPr>
          <p:cNvPr id="12" name="response-5">
            <a:extLst>
              <a:ext uri="{FF2B5EF4-FFF2-40B4-BE49-F238E27FC236}">
                <a16:creationId xmlns:a16="http://schemas.microsoft.com/office/drawing/2014/main" id="{CBE41CA0-9E82-4A97-A03D-E5CE964F3720}"/>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They should agree on quiet hours, guests, cleaning and shared expenses.</a:t>
            </a:r>
          </a:p>
        </p:txBody>
      </p:sp>
      <p:sp>
        <p:nvSpPr>
          <p:cNvPr id="13" name="note">
            <a:extLst>
              <a:ext uri="{FF2B5EF4-FFF2-40B4-BE49-F238E27FC236}">
                <a16:creationId xmlns:a16="http://schemas.microsoft.com/office/drawing/2014/main" id="{315D3AC5-532D-4263-A2F1-11C723E6BD66}"/>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241073610"/>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26045F09-6557-47D2-91C9-0FC5FE250C55}"/>
              </a:ext>
            </a:extLst>
          </p:cNvPr>
          <p:cNvPicPr>
            <a:picLocks noChangeAspect="1"/>
          </p:cNvPicPr>
          <p:nvPr/>
        </p:nvPicPr>
        <p:blipFill rotWithShape="1">
          <a:blip r:embed="rId5"/>
          <a:srcRect l="193" r="4028"/>
          <a:stretch/>
        </p:blipFill>
        <p:spPr>
          <a:xfrm>
            <a:off x="7813040" y="0"/>
            <a:ext cx="4378959" cy="6858000"/>
          </a:xfrm>
          <a:prstGeom prst="rect">
            <a:avLst/>
          </a:prstGeom>
        </p:spPr>
      </p:pic>
      <p:sp>
        <p:nvSpPr>
          <p:cNvPr id="2" name="title">
            <a:extLst>
              <a:ext uri="{FF2B5EF4-FFF2-40B4-BE49-F238E27FC236}">
                <a16:creationId xmlns:a16="http://schemas.microsoft.com/office/drawing/2014/main" id="{27AC5F06-182C-4736-9A7D-6128EA82617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8: Sample responses</a:t>
            </a:r>
          </a:p>
        </p:txBody>
      </p:sp>
      <p:sp>
        <p:nvSpPr>
          <p:cNvPr id="3" name="topic">
            <a:extLst>
              <a:ext uri="{FF2B5EF4-FFF2-40B4-BE49-F238E27FC236}">
                <a16:creationId xmlns:a16="http://schemas.microsoft.com/office/drawing/2014/main" id="{C2BF55B3-9A8A-41E5-9D13-88071274131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Doing Things We Do Not Enjoy</a:t>
            </a:r>
          </a:p>
        </p:txBody>
      </p:sp>
      <p:sp>
        <p:nvSpPr>
          <p:cNvPr id="4" name="footer">
            <a:extLst>
              <a:ext uri="{FF2B5EF4-FFF2-40B4-BE49-F238E27FC236}">
                <a16:creationId xmlns:a16="http://schemas.microsoft.com/office/drawing/2014/main" id="{4CB2520D-5C46-496C-804B-5AA9D9FEA979}"/>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FB1DB91A-616C-405D-86DF-BBF2C7CA664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C136059A-FAFC-4BA3-94F3-61A0CC4CEDF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E6668B86-8E48-4D72-A0EF-3FAE1E750141}"/>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They may dislike studying a difficult subject, routine work or cleaning.</a:t>
            </a:r>
          </a:p>
        </p:txBody>
      </p:sp>
      <p:sp>
        <p:nvSpPr>
          <p:cNvPr id="8" name="response-1">
            <a:extLst>
              <a:ext uri="{FF2B5EF4-FFF2-40B4-BE49-F238E27FC236}">
                <a16:creationId xmlns:a16="http://schemas.microsoft.com/office/drawing/2014/main" id="{BE0B9A87-EF7F-42EE-B4BC-F76198B208E8}"/>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Completing it can bring achievement and make life easier or safer.</a:t>
            </a:r>
          </a:p>
        </p:txBody>
      </p:sp>
      <p:sp>
        <p:nvSpPr>
          <p:cNvPr id="9" name="response-2">
            <a:extLst>
              <a:ext uri="{FF2B5EF4-FFF2-40B4-BE49-F238E27FC236}">
                <a16:creationId xmlns:a16="http://schemas.microsoft.com/office/drawing/2014/main" id="{29DFDC2E-C916-4C6F-95A3-F1647532C5CD}"/>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Music, a friend or smaller steps can make a necessary task easier.</a:t>
            </a:r>
          </a:p>
        </p:txBody>
      </p:sp>
      <p:sp>
        <p:nvSpPr>
          <p:cNvPr id="10" name="response-3">
            <a:extLst>
              <a:ext uri="{FF2B5EF4-FFF2-40B4-BE49-F238E27FC236}">
                <a16:creationId xmlns:a16="http://schemas.microsoft.com/office/drawing/2014/main" id="{7D655C2E-2D16-4C90-9BD5-F83D99A0B114}"/>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Yes. Some useful responsibilities are not enjoyable but still matter.</a:t>
            </a:r>
          </a:p>
        </p:txBody>
      </p:sp>
      <p:sp>
        <p:nvSpPr>
          <p:cNvPr id="11" name="response-4">
            <a:extLst>
              <a:ext uri="{FF2B5EF4-FFF2-40B4-BE49-F238E27FC236}">
                <a16:creationId xmlns:a16="http://schemas.microsoft.com/office/drawing/2014/main" id="{78446B17-BCC9-4F01-A907-2B8F3C21200E}"/>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I dislike cleaning, but I do it regularly to keep my home comfortable.</a:t>
            </a:r>
          </a:p>
        </p:txBody>
      </p:sp>
      <p:sp>
        <p:nvSpPr>
          <p:cNvPr id="12" name="response-5">
            <a:extLst>
              <a:ext uri="{FF2B5EF4-FFF2-40B4-BE49-F238E27FC236}">
                <a16:creationId xmlns:a16="http://schemas.microsoft.com/office/drawing/2014/main" id="{99C1B54D-1559-41B3-8C47-E394C8710BF4}"/>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I would reconsider a task if it caused harm or had no useful purpose.</a:t>
            </a:r>
          </a:p>
        </p:txBody>
      </p:sp>
      <p:sp>
        <p:nvSpPr>
          <p:cNvPr id="13" name="note">
            <a:extLst>
              <a:ext uri="{FF2B5EF4-FFF2-40B4-BE49-F238E27FC236}">
                <a16:creationId xmlns:a16="http://schemas.microsoft.com/office/drawing/2014/main" id="{51ADB9E4-8037-44C7-9E0B-57C2185F43AA}"/>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711982575"/>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983D831-A505-4707-9F6A-8853E971BFC7}"/>
              </a:ext>
            </a:extLst>
          </p:cNvPr>
          <p:cNvPicPr>
            <a:picLocks noChangeAspect="1"/>
          </p:cNvPicPr>
          <p:nvPr/>
        </p:nvPicPr>
        <p:blipFill rotWithShape="1">
          <a:blip r:embed="rId5"/>
          <a:srcRect l="486" r="11291"/>
          <a:stretch/>
        </p:blipFill>
        <p:spPr>
          <a:xfrm>
            <a:off x="8158480" y="0"/>
            <a:ext cx="4033520" cy="6858000"/>
          </a:xfrm>
          <a:prstGeom prst="rect">
            <a:avLst/>
          </a:prstGeom>
        </p:spPr>
      </p:pic>
      <p:sp>
        <p:nvSpPr>
          <p:cNvPr id="2" name="title">
            <a:extLst>
              <a:ext uri="{FF2B5EF4-FFF2-40B4-BE49-F238E27FC236}">
                <a16:creationId xmlns:a16="http://schemas.microsoft.com/office/drawing/2014/main" id="{51CCC259-2E12-4F3B-933F-A84302458C0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9: Sample responses</a:t>
            </a:r>
          </a:p>
        </p:txBody>
      </p:sp>
      <p:sp>
        <p:nvSpPr>
          <p:cNvPr id="3" name="topic">
            <a:extLst>
              <a:ext uri="{FF2B5EF4-FFF2-40B4-BE49-F238E27FC236}">
                <a16:creationId xmlns:a16="http://schemas.microsoft.com/office/drawing/2014/main" id="{C9B3B0C7-9A08-4BF5-96D6-59865004D3E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Staying in One Place or Moving</a:t>
            </a:r>
          </a:p>
        </p:txBody>
      </p:sp>
      <p:sp>
        <p:nvSpPr>
          <p:cNvPr id="4" name="footer">
            <a:extLst>
              <a:ext uri="{FF2B5EF4-FFF2-40B4-BE49-F238E27FC236}">
                <a16:creationId xmlns:a16="http://schemas.microsoft.com/office/drawing/2014/main" id="{8F689305-E7F2-4B6F-9AE5-2CA0B5E2D8A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1576752-CEC0-45FE-9E5B-E848071B8B2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7738C1D-6FBB-4DB3-926E-8F8135F0C5A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5E181438-9C65-48FD-804F-7A49980C426A}"/>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People know the area, have nearby friends and feel stable.</a:t>
            </a:r>
          </a:p>
        </p:txBody>
      </p:sp>
      <p:sp>
        <p:nvSpPr>
          <p:cNvPr id="8" name="response-1">
            <a:extLst>
              <a:ext uri="{FF2B5EF4-FFF2-40B4-BE49-F238E27FC236}">
                <a16:creationId xmlns:a16="http://schemas.microsoft.com/office/drawing/2014/main" id="{B04132EC-481A-47C7-A128-3870775918DE}"/>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Moving can bring new experiences, opportunities, jobs or education.</a:t>
            </a:r>
          </a:p>
        </p:txBody>
      </p:sp>
      <p:sp>
        <p:nvSpPr>
          <p:cNvPr id="9" name="response-2">
            <a:extLst>
              <a:ext uri="{FF2B5EF4-FFF2-40B4-BE49-F238E27FC236}">
                <a16:creationId xmlns:a16="http://schemas.microsoft.com/office/drawing/2014/main" id="{A338E0E4-6491-4DD2-AF57-79EB418DB1C3}"/>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People may miss others, and moving takes time, money and planning.</a:t>
            </a:r>
          </a:p>
        </p:txBody>
      </p:sp>
      <p:sp>
        <p:nvSpPr>
          <p:cNvPr id="10" name="response-3">
            <a:extLst>
              <a:ext uri="{FF2B5EF4-FFF2-40B4-BE49-F238E27FC236}">
                <a16:creationId xmlns:a16="http://schemas.microsoft.com/office/drawing/2014/main" id="{276B5368-18F5-48B2-AF1A-3F924DE5B31A}"/>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I prefer staying in one place because I enjoy a familiar community.</a:t>
            </a:r>
          </a:p>
        </p:txBody>
      </p:sp>
      <p:sp>
        <p:nvSpPr>
          <p:cNvPr id="11" name="response-4">
            <a:extLst>
              <a:ext uri="{FF2B5EF4-FFF2-40B4-BE49-F238E27FC236}">
                <a16:creationId xmlns:a16="http://schemas.microsoft.com/office/drawing/2014/main" id="{28C5D5F6-C726-4442-8570-83DDC1E31EB1}"/>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Goals and responsibilities can change, especially when people start a family.</a:t>
            </a:r>
          </a:p>
        </p:txBody>
      </p:sp>
      <p:sp>
        <p:nvSpPr>
          <p:cNvPr id="12" name="response-5">
            <a:extLst>
              <a:ext uri="{FF2B5EF4-FFF2-40B4-BE49-F238E27FC236}">
                <a16:creationId xmlns:a16="http://schemas.microsoft.com/office/drawing/2014/main" id="{51E0095D-2CC3-4C0A-A4AA-245BACFE4A3C}"/>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I might move for a good job or an important educational opportunity.</a:t>
            </a:r>
          </a:p>
        </p:txBody>
      </p:sp>
      <p:sp>
        <p:nvSpPr>
          <p:cNvPr id="13" name="note">
            <a:extLst>
              <a:ext uri="{FF2B5EF4-FFF2-40B4-BE49-F238E27FC236}">
                <a16:creationId xmlns:a16="http://schemas.microsoft.com/office/drawing/2014/main" id="{F1A5EE15-46E2-496D-B76D-7CB6241F1010}"/>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813579326"/>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EF2F7B5-2529-4D53-AD6A-ED6926B9B2AA}"/>
              </a:ext>
            </a:extLst>
          </p:cNvPr>
          <p:cNvPicPr>
            <a:picLocks noChangeAspect="1"/>
          </p:cNvPicPr>
          <p:nvPr/>
        </p:nvPicPr>
        <p:blipFill rotWithShape="1">
          <a:blip r:embed="rId5"/>
          <a:srcRect l="42" r="15291"/>
          <a:stretch/>
        </p:blipFill>
        <p:spPr>
          <a:xfrm>
            <a:off x="8321040" y="0"/>
            <a:ext cx="3870960" cy="6858000"/>
          </a:xfrm>
          <a:prstGeom prst="rect">
            <a:avLst/>
          </a:prstGeom>
        </p:spPr>
      </p:pic>
      <p:sp>
        <p:nvSpPr>
          <p:cNvPr id="2" name="title">
            <a:extLst>
              <a:ext uri="{FF2B5EF4-FFF2-40B4-BE49-F238E27FC236}">
                <a16:creationId xmlns:a16="http://schemas.microsoft.com/office/drawing/2014/main" id="{B548FA7F-BBDE-476C-9BA9-221BE678C36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10: Sample responses</a:t>
            </a:r>
          </a:p>
        </p:txBody>
      </p:sp>
      <p:sp>
        <p:nvSpPr>
          <p:cNvPr id="3" name="topic">
            <a:extLst>
              <a:ext uri="{FF2B5EF4-FFF2-40B4-BE49-F238E27FC236}">
                <a16:creationId xmlns:a16="http://schemas.microsoft.com/office/drawing/2014/main" id="{FB494CED-2565-458E-BD32-187A57839832}"/>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Intelligence, Humor or Reliability in a Friend</a:t>
            </a:r>
          </a:p>
        </p:txBody>
      </p:sp>
      <p:sp>
        <p:nvSpPr>
          <p:cNvPr id="4" name="footer">
            <a:extLst>
              <a:ext uri="{FF2B5EF4-FFF2-40B4-BE49-F238E27FC236}">
                <a16:creationId xmlns:a16="http://schemas.microsoft.com/office/drawing/2014/main" id="{45ADEEC4-45ED-4941-B522-AF67B3143AA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298C577-25A3-4BE0-BA53-A9ACE23CD2BB}"/>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7F95797-1E03-4EC1-B116-552AC95DAA2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response-0">
            <a:extLst>
              <a:ext uri="{FF2B5EF4-FFF2-40B4-BE49-F238E27FC236}">
                <a16:creationId xmlns:a16="http://schemas.microsoft.com/office/drawing/2014/main" id="{ADD0EAE7-7AF3-4420-95AC-8CAB64BB5093}"/>
              </a:ext>
            </a:extLst>
          </p:cNvPr>
          <p:cNvSpPr>
            <a:spLocks noGrp="1"/>
          </p:cNvSpPr>
          <p:nvPr/>
        </p:nvSpPr>
        <p:spPr>
          <a:xfrm>
            <a:off x="457200" y="1809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1. An intelligent friend can offer useful ideas and interesting conversations.</a:t>
            </a:r>
          </a:p>
        </p:txBody>
      </p:sp>
      <p:sp>
        <p:nvSpPr>
          <p:cNvPr id="8" name="response-1">
            <a:extLst>
              <a:ext uri="{FF2B5EF4-FFF2-40B4-BE49-F238E27FC236}">
                <a16:creationId xmlns:a16="http://schemas.microsoft.com/office/drawing/2014/main" id="{BCB3317F-1F20-4310-86E5-F0BA3F9D26A5}"/>
              </a:ext>
            </a:extLst>
          </p:cNvPr>
          <p:cNvSpPr>
            <a:spLocks noGrp="1"/>
          </p:cNvSpPr>
          <p:nvPr/>
        </p:nvSpPr>
        <p:spPr>
          <a:xfrm>
            <a:off x="457200" y="24955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2. Humour can reduce tension and make difficult days easier.</a:t>
            </a:r>
          </a:p>
        </p:txBody>
      </p:sp>
      <p:sp>
        <p:nvSpPr>
          <p:cNvPr id="9" name="response-2">
            <a:extLst>
              <a:ext uri="{FF2B5EF4-FFF2-40B4-BE49-F238E27FC236}">
                <a16:creationId xmlns:a16="http://schemas.microsoft.com/office/drawing/2014/main" id="{95DF5243-1B57-4925-8CB4-66DD4D3A247F}"/>
              </a:ext>
            </a:extLst>
          </p:cNvPr>
          <p:cNvSpPr>
            <a:spLocks noGrp="1"/>
          </p:cNvSpPr>
          <p:nvPr/>
        </p:nvSpPr>
        <p:spPr>
          <a:xfrm>
            <a:off x="457200" y="31813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3. A reliable friend keeps promises and can be trusted.</a:t>
            </a:r>
          </a:p>
        </p:txBody>
      </p:sp>
      <p:sp>
        <p:nvSpPr>
          <p:cNvPr id="10" name="response-3">
            <a:extLst>
              <a:ext uri="{FF2B5EF4-FFF2-40B4-BE49-F238E27FC236}">
                <a16:creationId xmlns:a16="http://schemas.microsoft.com/office/drawing/2014/main" id="{A1AFAEF4-D331-451E-A859-BA78AE3EF66C}"/>
              </a:ext>
            </a:extLst>
          </p:cNvPr>
          <p:cNvSpPr>
            <a:spLocks noGrp="1"/>
          </p:cNvSpPr>
          <p:nvPr/>
        </p:nvSpPr>
        <p:spPr>
          <a:xfrm>
            <a:off x="457200" y="38671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4. Reliability matters most to me because I want to trust my friends.</a:t>
            </a:r>
          </a:p>
        </p:txBody>
      </p:sp>
      <p:sp>
        <p:nvSpPr>
          <p:cNvPr id="11" name="response-4">
            <a:extLst>
              <a:ext uri="{FF2B5EF4-FFF2-40B4-BE49-F238E27FC236}">
                <a16:creationId xmlns:a16="http://schemas.microsoft.com/office/drawing/2014/main" id="{7EC26B1F-E554-4E92-A8D2-B6B6A61D2869}"/>
              </a:ext>
            </a:extLst>
          </p:cNvPr>
          <p:cNvSpPr>
            <a:spLocks noGrp="1"/>
          </p:cNvSpPr>
          <p:nvPr/>
        </p:nvSpPr>
        <p:spPr>
          <a:xfrm>
            <a:off x="457200" y="45529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5. Yes. A joke can hurt someone, so friends should be considerate.</a:t>
            </a:r>
          </a:p>
        </p:txBody>
      </p:sp>
      <p:sp>
        <p:nvSpPr>
          <p:cNvPr id="12" name="response-5">
            <a:extLst>
              <a:ext uri="{FF2B5EF4-FFF2-40B4-BE49-F238E27FC236}">
                <a16:creationId xmlns:a16="http://schemas.microsoft.com/office/drawing/2014/main" id="{03EE47E9-2308-44A1-BA8A-9F12F163CB94}"/>
              </a:ext>
            </a:extLst>
          </p:cNvPr>
          <p:cNvSpPr>
            <a:spLocks noGrp="1"/>
          </p:cNvSpPr>
          <p:nvPr/>
        </p:nvSpPr>
        <p:spPr>
          <a:xfrm>
            <a:off x="457200" y="5238750"/>
            <a:ext cx="8905875" cy="638175"/>
          </a:xfrm>
          <a:prstGeom prst="rect">
            <a:avLst/>
          </a:prstGeom>
          <a:noFill/>
          <a:ln w="0">
            <a:noFill/>
            <a:prstDash val="solid"/>
          </a:ln>
        </p:spPr>
        <p:txBody>
          <a:bodyPr wrap="square" lIns="0" tIns="0" rIns="0" bIns="0">
            <a:noAutofit/>
          </a:bodyPr>
          <a:lstStyle>
            <a:defPPr>
              <a:defRPr sz="1650" b="0">
                <a:solidFill>
                  <a:srgbClr val="213C40"/>
                </a:solidFill>
                <a:latin typeface="Arial"/>
                <a:ea typeface="Arial"/>
                <a:cs typeface="Arial"/>
              </a:defRPr>
            </a:defPPr>
            <a:lvl1pPr>
              <a:defRPr sz="1650" b="0">
                <a:solidFill>
                  <a:srgbClr val="213C40"/>
                </a:solidFill>
                <a:latin typeface="Arial"/>
                <a:ea typeface="Arial"/>
                <a:cs typeface="Arial"/>
              </a:defRPr>
            </a:lvl1pPr>
            <a:lvl2pPr>
              <a:defRPr sz="1650" b="0">
                <a:solidFill>
                  <a:srgbClr val="213C40"/>
                </a:solidFill>
                <a:latin typeface="Arial"/>
                <a:ea typeface="Arial"/>
                <a:cs typeface="Arial"/>
              </a:defRPr>
            </a:lvl2pPr>
            <a:lvl3pPr>
              <a:defRPr sz="1650" b="0">
                <a:solidFill>
                  <a:srgbClr val="213C40"/>
                </a:solidFill>
                <a:latin typeface="Arial"/>
                <a:ea typeface="Arial"/>
                <a:cs typeface="Arial"/>
              </a:defRPr>
            </a:lvl3pPr>
            <a:lvl4pPr>
              <a:defRPr sz="1650" b="0">
                <a:solidFill>
                  <a:srgbClr val="213C40"/>
                </a:solidFill>
                <a:latin typeface="Arial"/>
                <a:ea typeface="Arial"/>
                <a:cs typeface="Arial"/>
              </a:defRPr>
            </a:lvl4pPr>
            <a:lvl5pPr>
              <a:defRPr sz="1650" b="0">
                <a:solidFill>
                  <a:srgbClr val="213C40"/>
                </a:solidFill>
                <a:latin typeface="Arial"/>
                <a:ea typeface="Arial"/>
                <a:cs typeface="Arial"/>
              </a:defRPr>
            </a:lvl5pPr>
            <a:lvl6pPr>
              <a:defRPr sz="1650" b="0">
                <a:solidFill>
                  <a:srgbClr val="213C40"/>
                </a:solidFill>
                <a:latin typeface="Arial"/>
                <a:ea typeface="Arial"/>
                <a:cs typeface="Arial"/>
              </a:defRPr>
            </a:lvl6pPr>
            <a:lvl7pPr>
              <a:defRPr sz="1650" b="0">
                <a:solidFill>
                  <a:srgbClr val="213C40"/>
                </a:solidFill>
                <a:latin typeface="Arial"/>
                <a:ea typeface="Arial"/>
                <a:cs typeface="Arial"/>
              </a:defRPr>
            </a:lvl7pPr>
            <a:lvl8pPr>
              <a:defRPr sz="1650" b="0">
                <a:solidFill>
                  <a:srgbClr val="213C40"/>
                </a:solidFill>
                <a:latin typeface="Arial"/>
                <a:ea typeface="Arial"/>
                <a:cs typeface="Arial"/>
              </a:defRPr>
            </a:lvl8pPr>
            <a:lvl9pPr>
              <a:defRPr sz="1650" b="0">
                <a:solidFill>
                  <a:srgbClr val="213C40"/>
                </a:solidFill>
                <a:latin typeface="Arial"/>
                <a:ea typeface="Arial"/>
                <a:cs typeface="Arial"/>
              </a:defRPr>
            </a:lvl9pPr>
          </a:lstStyle>
          <a:p>
            <a:pPr>
              <a:defRPr sz="1650" b="0">
                <a:solidFill>
                  <a:srgbClr val="213C40"/>
                </a:solidFill>
                <a:latin typeface="Arial"/>
                <a:ea typeface="Arial"/>
                <a:cs typeface="Arial"/>
              </a:defRPr>
            </a:pPr>
            <a:r>
              <a:rPr sz="1650" b="0">
                <a:solidFill>
                  <a:srgbClr val="213C40"/>
                </a:solidFill>
                <a:latin typeface="Arial"/>
                <a:ea typeface="Arial"/>
                <a:cs typeface="Arial"/>
              </a:rPr>
              <a:t>6. Kindness is important because friends need care as well as shared interests.</a:t>
            </a:r>
          </a:p>
        </p:txBody>
      </p:sp>
      <p:sp>
        <p:nvSpPr>
          <p:cNvPr id="13" name="note">
            <a:extLst>
              <a:ext uri="{FF2B5EF4-FFF2-40B4-BE49-F238E27FC236}">
                <a16:creationId xmlns:a16="http://schemas.microsoft.com/office/drawing/2014/main" id="{1FCD06F1-7D0C-4DA7-9274-45800A75ACEA}"/>
              </a:ext>
            </a:extLst>
          </p:cNvPr>
          <p:cNvSpPr>
            <a:spLocks noGrp="1"/>
          </p:cNvSpPr>
          <p:nvPr/>
        </p:nvSpPr>
        <p:spPr>
          <a:xfrm>
            <a:off x="457200" y="6038850"/>
            <a:ext cx="8810625" cy="304800"/>
          </a:xfrm>
          <a:prstGeom prst="rect">
            <a:avLst/>
          </a:prstGeom>
          <a:noFill/>
          <a:ln w="0">
            <a:noFill/>
            <a:prstDash val="solid"/>
          </a:ln>
        </p:spPr>
        <p:txBody>
          <a:bodyPr wrap="square" lIns="0" tIns="0" rIns="0" bIns="0">
            <a:noAutofit/>
          </a:bodyPr>
          <a:lstStyle>
            <a:defPPr>
              <a:defRPr sz="1350" b="0">
                <a:solidFill>
                  <a:srgbClr val="5B7071"/>
                </a:solidFill>
                <a:latin typeface="Arial"/>
                <a:ea typeface="Arial"/>
                <a:cs typeface="Arial"/>
              </a:defRPr>
            </a:defPPr>
            <a:lvl1pPr>
              <a:defRPr sz="1350" b="0">
                <a:solidFill>
                  <a:srgbClr val="5B7071"/>
                </a:solidFill>
                <a:latin typeface="Arial"/>
                <a:ea typeface="Arial"/>
                <a:cs typeface="Arial"/>
              </a:defRPr>
            </a:lvl1pPr>
            <a:lvl2pPr>
              <a:defRPr sz="1350" b="0">
                <a:solidFill>
                  <a:srgbClr val="5B7071"/>
                </a:solidFill>
                <a:latin typeface="Arial"/>
                <a:ea typeface="Arial"/>
                <a:cs typeface="Arial"/>
              </a:defRPr>
            </a:lvl2pPr>
            <a:lvl3pPr>
              <a:defRPr sz="1350" b="0">
                <a:solidFill>
                  <a:srgbClr val="5B7071"/>
                </a:solidFill>
                <a:latin typeface="Arial"/>
                <a:ea typeface="Arial"/>
                <a:cs typeface="Arial"/>
              </a:defRPr>
            </a:lvl3pPr>
            <a:lvl4pPr>
              <a:defRPr sz="1350" b="0">
                <a:solidFill>
                  <a:srgbClr val="5B7071"/>
                </a:solidFill>
                <a:latin typeface="Arial"/>
                <a:ea typeface="Arial"/>
                <a:cs typeface="Arial"/>
              </a:defRPr>
            </a:lvl4pPr>
            <a:lvl5pPr>
              <a:defRPr sz="1350" b="0">
                <a:solidFill>
                  <a:srgbClr val="5B7071"/>
                </a:solidFill>
                <a:latin typeface="Arial"/>
                <a:ea typeface="Arial"/>
                <a:cs typeface="Arial"/>
              </a:defRPr>
            </a:lvl5pPr>
            <a:lvl6pPr>
              <a:defRPr sz="1350" b="0">
                <a:solidFill>
                  <a:srgbClr val="5B7071"/>
                </a:solidFill>
                <a:latin typeface="Arial"/>
                <a:ea typeface="Arial"/>
                <a:cs typeface="Arial"/>
              </a:defRPr>
            </a:lvl6pPr>
            <a:lvl7pPr>
              <a:defRPr sz="1350" b="0">
                <a:solidFill>
                  <a:srgbClr val="5B7071"/>
                </a:solidFill>
                <a:latin typeface="Arial"/>
                <a:ea typeface="Arial"/>
                <a:cs typeface="Arial"/>
              </a:defRPr>
            </a:lvl7pPr>
            <a:lvl8pPr>
              <a:defRPr sz="1350" b="0">
                <a:solidFill>
                  <a:srgbClr val="5B7071"/>
                </a:solidFill>
                <a:latin typeface="Arial"/>
                <a:ea typeface="Arial"/>
                <a:cs typeface="Arial"/>
              </a:defRPr>
            </a:lvl8pPr>
            <a:lvl9pPr>
              <a:defRPr sz="1350" b="0">
                <a:solidFill>
                  <a:srgbClr val="5B7071"/>
                </a:solidFill>
                <a:latin typeface="Arial"/>
                <a:ea typeface="Arial"/>
                <a:cs typeface="Arial"/>
              </a:defRPr>
            </a:lvl9pPr>
          </a:lstStyle>
          <a:p>
            <a:pPr>
              <a:defRPr sz="1350" b="0">
                <a:solidFill>
                  <a:srgbClr val="5B7071"/>
                </a:solidFill>
                <a:latin typeface="Arial"/>
                <a:ea typeface="Arial"/>
                <a:cs typeface="Arial"/>
              </a:defRPr>
            </a:pPr>
            <a:r>
              <a:rPr sz="1350" b="0">
                <a:solidFill>
                  <a:srgbClr val="5B7071"/>
                </a:solidFill>
                <a:latin typeface="Arial"/>
                <a:ea typeface="Arial"/>
                <a:cs typeface="Arial"/>
              </a:rPr>
              <a:t>Responses 4–6 are examples. Other personal answers are welcome.</a:t>
            </a:r>
          </a:p>
        </p:txBody>
      </p:sp>
      <p:pic>
        <p:nvPicPr>
          <p:cNvPr id="15"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16753401"/>
      </p:ext>
    </p:extLst>
  </p:cSld>
  <p:clrMapOvr>
    <a:masterClrMapping/>
  </p:clrMapOvr>
  <p:timing>
    <p:tnLst>
      <p:par>
        <p:cTn id="1" dur="indefinite" restart="never" nodeType="tmRoot">
          <p:childTnLst>
            <p:audio>
              <p:cMediaNode vol="100000">
                <p:cTn id="2" fill="hold" display="0">
                  <p:stCondLst>
                    <p:cond delay="indefinite"/>
                  </p:stCondLst>
                </p:cTn>
                <p:tgtEl>
                  <p:spTgt spid="15"/>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16DDDC4-287D-406B-8E29-2AE76A1C3ECB}"/>
              </a:ext>
            </a:extLst>
          </p:cNvPr>
          <p:cNvPicPr>
            <a:picLocks noChangeAspect="1"/>
          </p:cNvPicPr>
          <p:nvPr/>
        </p:nvPicPr>
        <p:blipFill rotWithShape="1">
          <a:blip r:embed="rId5"/>
          <a:srcRect l="8708" r="23958"/>
          <a:stretch/>
        </p:blipFill>
        <p:spPr>
          <a:xfrm>
            <a:off x="9113520" y="0"/>
            <a:ext cx="3078480" cy="6858000"/>
          </a:xfrm>
          <a:prstGeom prst="rect">
            <a:avLst/>
          </a:prstGeom>
        </p:spPr>
      </p:pic>
      <p:sp>
        <p:nvSpPr>
          <p:cNvPr id="2" name="title">
            <a:extLst>
              <a:ext uri="{FF2B5EF4-FFF2-40B4-BE49-F238E27FC236}">
                <a16:creationId xmlns:a16="http://schemas.microsoft.com/office/drawing/2014/main" id="{6352BA05-EBEC-47A0-BA4E-169117DB9FC2}"/>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 Listening text</a:t>
            </a:r>
          </a:p>
        </p:txBody>
      </p:sp>
      <p:sp>
        <p:nvSpPr>
          <p:cNvPr id="3" name="topic">
            <a:extLst>
              <a:ext uri="{FF2B5EF4-FFF2-40B4-BE49-F238E27FC236}">
                <a16:creationId xmlns:a16="http://schemas.microsoft.com/office/drawing/2014/main" id="{2A4AAC44-57F5-4498-B648-2CAFC71D14F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Money and Success</a:t>
            </a:r>
          </a:p>
        </p:txBody>
      </p:sp>
      <p:sp>
        <p:nvSpPr>
          <p:cNvPr id="4" name="footer">
            <a:extLst>
              <a:ext uri="{FF2B5EF4-FFF2-40B4-BE49-F238E27FC236}">
                <a16:creationId xmlns:a16="http://schemas.microsoft.com/office/drawing/2014/main" id="{CB2D65DD-2510-42A0-8577-B44129D96B5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F7AFC7EF-1845-4805-9C11-76536F135BA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76F7EF9-988F-4E1E-A32F-761316F48100}"/>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7BC2F924-0059-4CC6-A566-8A6B225086D0}"/>
              </a:ext>
            </a:extLst>
          </p:cNvPr>
          <p:cNvSpPr>
            <a:spLocks noGrp="1"/>
          </p:cNvSpPr>
          <p:nvPr/>
        </p:nvSpPr>
        <p:spPr>
          <a:xfrm>
            <a:off x="457200" y="1828800"/>
            <a:ext cx="840232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People often connect success with money. A person with a high salary may have a comfortable home, travel often and buy expensive things. These things can make life easier, but they do not always make a person happy. Some people earn much less but enjoy their work and have strong relationships with family and friends. Others feel successful because they help people, learn new skills or create something useful. A teacher, nurse or small business owner may not become very rich but may feel proud of the work they do. For some people, success means having enough time for family and personal interests. For others, it means reaching difficult professional goals. Money can be one sign of success, but it is not the only one. People also value health, freedom, respect and a sense of purpose. Because people have different goals, they may also have different ideas about success. It is useful to decide what success means to you instead of copying someone else's idea.</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252923552"/>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836CF3D-AB00-4BC0-B6C6-1D80FB5640B1}"/>
              </a:ext>
            </a:extLst>
          </p:cNvPr>
          <p:cNvPicPr>
            <a:picLocks noChangeAspect="1"/>
          </p:cNvPicPr>
          <p:nvPr/>
        </p:nvPicPr>
        <p:blipFill rotWithShape="1">
          <a:blip r:embed="rId5"/>
          <a:srcRect l="4931" r="23958"/>
          <a:stretch/>
        </p:blipFill>
        <p:spPr>
          <a:xfrm>
            <a:off x="8940800" y="0"/>
            <a:ext cx="3251200" cy="6858000"/>
          </a:xfrm>
          <a:prstGeom prst="rect">
            <a:avLst/>
          </a:prstGeom>
        </p:spPr>
      </p:pic>
      <p:sp>
        <p:nvSpPr>
          <p:cNvPr id="2" name="title">
            <a:extLst>
              <a:ext uri="{FF2B5EF4-FFF2-40B4-BE49-F238E27FC236}">
                <a16:creationId xmlns:a16="http://schemas.microsoft.com/office/drawing/2014/main" id="{4DDD8B96-1D68-46A6-AEFF-4EB2D51D2D5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2: Listening text</a:t>
            </a:r>
          </a:p>
        </p:txBody>
      </p:sp>
      <p:sp>
        <p:nvSpPr>
          <p:cNvPr id="3" name="topic">
            <a:extLst>
              <a:ext uri="{FF2B5EF4-FFF2-40B4-BE49-F238E27FC236}">
                <a16:creationId xmlns:a16="http://schemas.microsoft.com/office/drawing/2014/main" id="{C81E925D-716D-48FD-B713-4131AC96B41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Changing a School</a:t>
            </a:r>
          </a:p>
        </p:txBody>
      </p:sp>
      <p:sp>
        <p:nvSpPr>
          <p:cNvPr id="4" name="footer">
            <a:extLst>
              <a:ext uri="{FF2B5EF4-FFF2-40B4-BE49-F238E27FC236}">
                <a16:creationId xmlns:a16="http://schemas.microsoft.com/office/drawing/2014/main" id="{1BF14FF7-7FB2-4E07-A7C2-F00D1E225B1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112301C-3B60-408F-99E2-CC7459A625C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C357AA0-4F5F-4A3F-BB25-8F842238D76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7BE3245D-A268-47C9-834B-B8D0E1889EAC}"/>
              </a:ext>
            </a:extLst>
          </p:cNvPr>
          <p:cNvSpPr>
            <a:spLocks noGrp="1"/>
          </p:cNvSpPr>
          <p:nvPr/>
        </p:nvSpPr>
        <p:spPr>
          <a:xfrm>
            <a:off x="457200" y="1828800"/>
            <a:ext cx="831088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Most students can think of at least one thing they would change about a school they attended. Some students want smaller classes because they think teachers can give more individual attention. Others want more practical activities instead of long lessons based only on textbooks. Many students would like more time for sports, art, music or technology. School rules are another common subject of discussion. Some rules help students feel safe and organized, while other rules may seem unnecessary. Students may also want quieter study areas, better libraries or more comfortable classrooms. Another possible change is giving students more chances to speak and work together. Good schools need both clear structure and opportunities for students to be active. Teachers, students and parents may have different ideas about what should change first. Before making a change, it is useful to understand the real problem and how the change might affect everyone. Even a small improvement can make school life better if it solves an important need.</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604012926"/>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DCE676-A681-4740-A772-6F10AEB429CD}"/>
              </a:ext>
            </a:extLst>
          </p:cNvPr>
          <p:cNvPicPr>
            <a:picLocks noChangeAspect="1"/>
          </p:cNvPicPr>
          <p:nvPr/>
        </p:nvPicPr>
        <p:blipFill rotWithShape="1">
          <a:blip r:embed="rId5"/>
          <a:srcRect l="1374" r="19070"/>
          <a:stretch/>
        </p:blipFill>
        <p:spPr>
          <a:xfrm>
            <a:off x="8544560" y="0"/>
            <a:ext cx="3637280" cy="6858000"/>
          </a:xfrm>
          <a:prstGeom prst="rect">
            <a:avLst/>
          </a:prstGeom>
        </p:spPr>
      </p:pic>
      <p:sp>
        <p:nvSpPr>
          <p:cNvPr id="2" name="title">
            <a:extLst>
              <a:ext uri="{FF2B5EF4-FFF2-40B4-BE49-F238E27FC236}">
                <a16:creationId xmlns:a16="http://schemas.microsoft.com/office/drawing/2014/main" id="{AA287758-4550-4B4D-88EF-1E35D09985C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3: Listening text</a:t>
            </a:r>
          </a:p>
        </p:txBody>
      </p:sp>
      <p:sp>
        <p:nvSpPr>
          <p:cNvPr id="3" name="topic">
            <a:extLst>
              <a:ext uri="{FF2B5EF4-FFF2-40B4-BE49-F238E27FC236}">
                <a16:creationId xmlns:a16="http://schemas.microsoft.com/office/drawing/2014/main" id="{5034D4A2-2E04-44F3-A988-F50DFB9D2B77}"/>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Year Away from Home</a:t>
            </a:r>
          </a:p>
        </p:txBody>
      </p:sp>
      <p:sp>
        <p:nvSpPr>
          <p:cNvPr id="4" name="footer">
            <a:extLst>
              <a:ext uri="{FF2B5EF4-FFF2-40B4-BE49-F238E27FC236}">
                <a16:creationId xmlns:a16="http://schemas.microsoft.com/office/drawing/2014/main" id="{22023581-36CF-4BCB-871D-A5CE4BA0A0B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6F27F64-CDD9-46CE-859B-860942F112AB}"/>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23C86296-FFE1-4AEE-85A0-B1B87A9445B7}"/>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57725110-BBE5-46A3-BBB6-18F03E2ED961}"/>
              </a:ext>
            </a:extLst>
          </p:cNvPr>
          <p:cNvSpPr>
            <a:spLocks noGrp="1"/>
          </p:cNvSpPr>
          <p:nvPr/>
        </p:nvSpPr>
        <p:spPr>
          <a:xfrm>
            <a:off x="457200" y="1828800"/>
            <a:ext cx="783336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Imagine that you are going to live away from home for one year. You can take your normal clothes and basic personal items, but you may choose only three extra things. At first, many people think about useful objects such as a laptop, a camera or a favorite book. Others choose something that reminds them of home, such as family photographs. A musical instrument may be important to a person who plays music every day. Someone who loves cooking might want to take a special kitchen tool or a family recipe book. The best choices depend on where the person is going and what life will be like there. A warm jacket is not useful in every country, and a large object may be difficult to carry. Emotional value can be as important as practical value. A small object from home can make a person feel less lonely. At the same time, living away from home can be a chance to try a simpler life. Choosing only three things makes people think carefully about what they really need.</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34415532"/>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256184A-8C3B-4B6D-AC29-0C770ED172AB}"/>
              </a:ext>
            </a:extLst>
          </p:cNvPr>
          <p:cNvPicPr>
            <a:picLocks noChangeAspect="1"/>
          </p:cNvPicPr>
          <p:nvPr/>
        </p:nvPicPr>
        <p:blipFill rotWithShape="1">
          <a:blip r:embed="rId5"/>
          <a:srcRect l="42" r="15958"/>
          <a:stretch/>
        </p:blipFill>
        <p:spPr>
          <a:xfrm>
            <a:off x="8351520" y="0"/>
            <a:ext cx="3840480" cy="6858000"/>
          </a:xfrm>
          <a:prstGeom prst="rect">
            <a:avLst/>
          </a:prstGeom>
        </p:spPr>
      </p:pic>
      <p:sp>
        <p:nvSpPr>
          <p:cNvPr id="2" name="title">
            <a:extLst>
              <a:ext uri="{FF2B5EF4-FFF2-40B4-BE49-F238E27FC236}">
                <a16:creationId xmlns:a16="http://schemas.microsoft.com/office/drawing/2014/main" id="{59CA119D-6076-44CF-983E-C3FAD64A707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4: Listening text</a:t>
            </a:r>
          </a:p>
        </p:txBody>
      </p:sp>
      <p:sp>
        <p:nvSpPr>
          <p:cNvPr id="3" name="topic">
            <a:extLst>
              <a:ext uri="{FF2B5EF4-FFF2-40B4-BE49-F238E27FC236}">
                <a16:creationId xmlns:a16="http://schemas.microsoft.com/office/drawing/2014/main" id="{392CA237-1684-419D-8356-EAF9BF3E15D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Quick Decisions</a:t>
            </a:r>
          </a:p>
        </p:txBody>
      </p:sp>
      <p:sp>
        <p:nvSpPr>
          <p:cNvPr id="4" name="footer">
            <a:extLst>
              <a:ext uri="{FF2B5EF4-FFF2-40B4-BE49-F238E27FC236}">
                <a16:creationId xmlns:a16="http://schemas.microsoft.com/office/drawing/2014/main" id="{8ABEE61F-D6A0-4F73-8BAD-1CED8CE2C3B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1C7C92C-94A2-4219-9431-E55035B68CA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96169C8E-F5B0-4927-8122-0C8DD6B17AF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5CE2849F-E46C-44DF-B2DD-3180FDD0D397}"/>
              </a:ext>
            </a:extLst>
          </p:cNvPr>
          <p:cNvSpPr>
            <a:spLocks noGrp="1"/>
          </p:cNvSpPr>
          <p:nvPr/>
        </p:nvSpPr>
        <p:spPr>
          <a:xfrm>
            <a:off x="457200" y="1828800"/>
            <a:ext cx="746760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People make quick decisions every day. Sometimes there is very little time to compare every choice. A driver may need to react immediately to avoid an accident. A shopper may decide quickly because a special offer will end soon. Quick decisions can be useful when the situation is simple or urgent. However, important decisions often need more time. Choosing a career, buying a house or leaving a job can affect many years of a person's life. In these situations, it is helpful to collect information and think about possible results. Experience can also make quick decisions better. An experienced doctor or teacher may recognize a familiar problem very quickly. Still, even experienced people can make mistakes when they act too fast. The important question is not whether a decision is quick, but whether the person has enough information for that situation.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259790253"/>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106D6B9-9E1E-4DA3-9893-CAAC103D6463}"/>
              </a:ext>
            </a:extLst>
          </p:cNvPr>
          <p:cNvPicPr>
            <a:picLocks noChangeAspect="1"/>
          </p:cNvPicPr>
          <p:nvPr/>
        </p:nvPicPr>
        <p:blipFill rotWithShape="1">
          <a:blip r:embed="rId5"/>
          <a:srcRect l="264" r="17068"/>
          <a:stretch/>
        </p:blipFill>
        <p:spPr>
          <a:xfrm>
            <a:off x="8402320" y="0"/>
            <a:ext cx="3779520" cy="6858000"/>
          </a:xfrm>
          <a:prstGeom prst="rect">
            <a:avLst/>
          </a:prstGeom>
        </p:spPr>
      </p:pic>
      <p:sp>
        <p:nvSpPr>
          <p:cNvPr id="2" name="title">
            <a:extLst>
              <a:ext uri="{FF2B5EF4-FFF2-40B4-BE49-F238E27FC236}">
                <a16:creationId xmlns:a16="http://schemas.microsoft.com/office/drawing/2014/main" id="{1993D1C1-2CF0-4267-8443-28F4D724735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5: Listening text</a:t>
            </a:r>
          </a:p>
        </p:txBody>
      </p:sp>
      <p:sp>
        <p:nvSpPr>
          <p:cNvPr id="3" name="topic">
            <a:extLst>
              <a:ext uri="{FF2B5EF4-FFF2-40B4-BE49-F238E27FC236}">
                <a16:creationId xmlns:a16="http://schemas.microsoft.com/office/drawing/2014/main" id="{380CD31D-96BF-45F0-B3F4-5C1251CBF87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First Impressions</a:t>
            </a:r>
          </a:p>
        </p:txBody>
      </p:sp>
      <p:sp>
        <p:nvSpPr>
          <p:cNvPr id="4" name="footer">
            <a:extLst>
              <a:ext uri="{FF2B5EF4-FFF2-40B4-BE49-F238E27FC236}">
                <a16:creationId xmlns:a16="http://schemas.microsoft.com/office/drawing/2014/main" id="{378247C8-B9BD-4B22-AB25-582C9B0D1664}"/>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A742CC3-D3B8-4C72-9D9F-DCEE48E743E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6E6E19F-E0BD-46EC-9BC5-CA0B7E3D33F2}"/>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CE3893A6-2954-48C1-8476-76607A5EDCFE}"/>
              </a:ext>
            </a:extLst>
          </p:cNvPr>
          <p:cNvSpPr>
            <a:spLocks noGrp="1"/>
          </p:cNvSpPr>
          <p:nvPr/>
        </p:nvSpPr>
        <p:spPr>
          <a:xfrm>
            <a:off x="457200" y="1828800"/>
            <a:ext cx="756920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People often form an opinion about someone within the first few minutes of meeting. They notice facial expression, voice, clothes and body language. These first impressions can sometimes be correct. A friendly smile may really show that a person is open and kind. However, first impressions can also be misleading. A shy person may seem unfriendly because he does not speak much. Someone who is tired or worried may appear impatient on a difficult day. People also bring their own expectations to a new meeting. This can cause them to notice some details and ignore others. Spending more time with a person usually gives a fuller picture. A first impression can be useful, but it should not become a final judgment too quickly. People often discover surprising qualities after they know someone better.</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397006910"/>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C83A7A0-FD49-481A-939D-395680A85BE9}"/>
              </a:ext>
            </a:extLst>
          </p:cNvPr>
          <p:cNvPicPr>
            <a:picLocks noChangeAspect="1"/>
          </p:cNvPicPr>
          <p:nvPr/>
        </p:nvPicPr>
        <p:blipFill rotWithShape="1">
          <a:blip r:embed="rId5"/>
          <a:srcRect l="4024" r="16736"/>
          <a:stretch/>
        </p:blipFill>
        <p:spPr>
          <a:xfrm>
            <a:off x="6951980" y="0"/>
            <a:ext cx="5240020" cy="6858000"/>
          </a:xfrm>
          <a:prstGeom prst="rect">
            <a:avLst/>
          </a:prstGeom>
        </p:spPr>
      </p:pic>
      <p:sp>
        <p:nvSpPr>
          <p:cNvPr id="2" name="title">
            <a:extLst>
              <a:ext uri="{FF2B5EF4-FFF2-40B4-BE49-F238E27FC236}">
                <a16:creationId xmlns:a16="http://schemas.microsoft.com/office/drawing/2014/main" id="{DCE414FD-83B6-4541-A6CD-37E42ABFA57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6: Listening text</a:t>
            </a:r>
          </a:p>
        </p:txBody>
      </p:sp>
      <p:sp>
        <p:nvSpPr>
          <p:cNvPr id="3" name="topic">
            <a:extLst>
              <a:ext uri="{FF2B5EF4-FFF2-40B4-BE49-F238E27FC236}">
                <a16:creationId xmlns:a16="http://schemas.microsoft.com/office/drawing/2014/main" id="{84AFB536-3122-438C-8B47-BB238B8BCF8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Young People Teaching Older People</a:t>
            </a:r>
          </a:p>
        </p:txBody>
      </p:sp>
      <p:sp>
        <p:nvSpPr>
          <p:cNvPr id="4" name="footer">
            <a:extLst>
              <a:ext uri="{FF2B5EF4-FFF2-40B4-BE49-F238E27FC236}">
                <a16:creationId xmlns:a16="http://schemas.microsoft.com/office/drawing/2014/main" id="{E8D869BE-EC6B-4936-A3C4-42245A6C629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73C04CB-671B-4C92-938A-409BC2BF96FE}"/>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FFE3EAEA-4F07-46CF-9937-1F07E967B88B}"/>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00C0CD3C-7102-400F-AB8D-4E6AA35FD4F9}"/>
              </a:ext>
            </a:extLst>
          </p:cNvPr>
          <p:cNvSpPr>
            <a:spLocks noGrp="1"/>
          </p:cNvSpPr>
          <p:nvPr/>
        </p:nvSpPr>
        <p:spPr>
          <a:xfrm>
            <a:off x="457200" y="1600200"/>
            <a:ext cx="636016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Learning does not move in only one direction. Older</a:t>
            </a:r>
            <a:endParaRPr lang="tr-TR" sz="1875" b="0" dirty="0">
              <a:solidFill>
                <a:srgbClr val="213C40"/>
              </a:solidFill>
              <a:latin typeface="Arial"/>
              <a:ea typeface="Arial"/>
              <a:cs typeface="Arial"/>
            </a:endParaRPr>
          </a:p>
          <a:p>
            <a:pPr>
              <a:defRPr sz="1875" b="0">
                <a:solidFill>
                  <a:srgbClr val="213C40"/>
                </a:solidFill>
                <a:latin typeface="Arial"/>
                <a:ea typeface="Arial"/>
                <a:cs typeface="Arial"/>
              </a:defRPr>
            </a:pPr>
            <a:r>
              <a:rPr sz="1875" b="0" dirty="0">
                <a:solidFill>
                  <a:srgbClr val="213C40"/>
                </a:solidFill>
                <a:latin typeface="Arial"/>
                <a:ea typeface="Arial"/>
                <a:cs typeface="Arial"/>
              </a:rPr>
              <a:t> people often teach younger people through experience. </a:t>
            </a:r>
            <a:endParaRPr lang="tr-TR" sz="1875" b="0" dirty="0">
              <a:solidFill>
                <a:srgbClr val="213C40"/>
              </a:solidFill>
              <a:latin typeface="Arial"/>
              <a:ea typeface="Arial"/>
              <a:cs typeface="Arial"/>
            </a:endParaRPr>
          </a:p>
          <a:p>
            <a:pPr>
              <a:defRPr sz="1875" b="0">
                <a:solidFill>
                  <a:srgbClr val="213C40"/>
                </a:solidFill>
                <a:latin typeface="Arial"/>
                <a:ea typeface="Arial"/>
                <a:cs typeface="Arial"/>
              </a:defRPr>
            </a:pPr>
            <a:r>
              <a:rPr sz="1875" b="0" dirty="0">
                <a:solidFill>
                  <a:srgbClr val="213C40"/>
                </a:solidFill>
                <a:latin typeface="Arial"/>
                <a:ea typeface="Arial"/>
                <a:cs typeface="Arial"/>
              </a:rPr>
              <a:t>They may know useful skills connected with work, family life, cooking, gardening or repairing things. Young people can also teach older people. They may be more familiar with new technology, online services or changing communication habits. A grandchild can show a grandparent how to make a video call or use a new app. An older person may then teach the grandchild how to grow vegetables or manage money carefully. These exchanges can strengthen relationships. They also show that age does not decide who is always the teacher and who is always the learner. People learn best when they respect each other's knowledge. Patience is important because a skill that seems easy to one person may be new to another. Families and communities can benefit when generations share what they know.</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80061773"/>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0821A5E-99D4-4876-8252-4E764A028E1D}"/>
              </a:ext>
            </a:extLst>
          </p:cNvPr>
          <p:cNvPicPr>
            <a:picLocks noChangeAspect="1"/>
          </p:cNvPicPr>
          <p:nvPr/>
        </p:nvPicPr>
        <p:blipFill rotWithShape="1">
          <a:blip r:embed="rId5"/>
          <a:srcRect l="-584" r="7250"/>
          <a:stretch/>
        </p:blipFill>
        <p:spPr>
          <a:xfrm>
            <a:off x="7924800" y="0"/>
            <a:ext cx="4267200" cy="6858000"/>
          </a:xfrm>
          <a:prstGeom prst="rect">
            <a:avLst/>
          </a:prstGeom>
        </p:spPr>
      </p:pic>
      <p:sp>
        <p:nvSpPr>
          <p:cNvPr id="2" name="title">
            <a:extLst>
              <a:ext uri="{FF2B5EF4-FFF2-40B4-BE49-F238E27FC236}">
                <a16:creationId xmlns:a16="http://schemas.microsoft.com/office/drawing/2014/main" id="{F1CA5807-3C19-49B1-9059-B386511C431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7: Listening text</a:t>
            </a:r>
          </a:p>
        </p:txBody>
      </p:sp>
      <p:sp>
        <p:nvSpPr>
          <p:cNvPr id="3" name="topic">
            <a:extLst>
              <a:ext uri="{FF2B5EF4-FFF2-40B4-BE49-F238E27FC236}">
                <a16:creationId xmlns:a16="http://schemas.microsoft.com/office/drawing/2014/main" id="{C7711BC0-F573-4891-97D2-8D286FCAC8E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Roommate</a:t>
            </a:r>
          </a:p>
        </p:txBody>
      </p:sp>
      <p:sp>
        <p:nvSpPr>
          <p:cNvPr id="4" name="footer">
            <a:extLst>
              <a:ext uri="{FF2B5EF4-FFF2-40B4-BE49-F238E27FC236}">
                <a16:creationId xmlns:a16="http://schemas.microsoft.com/office/drawing/2014/main" id="{2A807E75-0612-46FE-B87F-4582D0BD957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7C95696-304E-47DC-98F8-3ECEA034DAE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DFDB661-EABA-4296-A7AA-1843E0DDBA9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9EC56522-3F7A-4F4C-95AD-CC6EADD031B2}"/>
              </a:ext>
            </a:extLst>
          </p:cNvPr>
          <p:cNvSpPr>
            <a:spLocks noGrp="1"/>
          </p:cNvSpPr>
          <p:nvPr/>
        </p:nvSpPr>
        <p:spPr>
          <a:xfrm>
            <a:off x="457200" y="1828800"/>
            <a:ext cx="622808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Living with a roommate can be enjoyable, but it also requires cooperation. Two people may have different habits about sleep, cleaning, visitors and noise. A good roommate communicates clearly instead of waiting until a small problem becomes a large one. Respect for shared space is important. Each person should clean up after using the kitchen or bathroom. Money can also cause problems if rent or bills are not paid on time. Reliability helps both people feel secure. Friendliness is useful, but roommates do not need to spend all their free time together. Everyone also needs some privacy. People should discuss rules before problems begin. For example, they can agree about quiet hours, guests and shared expenses. A good roommate is usually respectful, responsible and willing to solve problems calmly.</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99094869"/>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4EFB467-343C-4982-A3E9-E2BA276CA314}"/>
              </a:ext>
            </a:extLst>
          </p:cNvPr>
          <p:cNvPicPr>
            <a:picLocks noChangeAspect="1"/>
          </p:cNvPicPr>
          <p:nvPr/>
        </p:nvPicPr>
        <p:blipFill rotWithShape="1">
          <a:blip r:embed="rId5"/>
          <a:srcRect l="-1737" r="23958"/>
          <a:stretch/>
        </p:blipFill>
        <p:spPr>
          <a:xfrm>
            <a:off x="8636000" y="0"/>
            <a:ext cx="3556000" cy="6858000"/>
          </a:xfrm>
          <a:prstGeom prst="rect">
            <a:avLst/>
          </a:prstGeom>
        </p:spPr>
      </p:pic>
      <p:sp>
        <p:nvSpPr>
          <p:cNvPr id="2" name="title">
            <a:extLst>
              <a:ext uri="{FF2B5EF4-FFF2-40B4-BE49-F238E27FC236}">
                <a16:creationId xmlns:a16="http://schemas.microsoft.com/office/drawing/2014/main" id="{ECA0E883-C54E-4476-AED3-217B4514FB8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8: Listening text</a:t>
            </a:r>
          </a:p>
        </p:txBody>
      </p:sp>
      <p:sp>
        <p:nvSpPr>
          <p:cNvPr id="3" name="topic">
            <a:extLst>
              <a:ext uri="{FF2B5EF4-FFF2-40B4-BE49-F238E27FC236}">
                <a16:creationId xmlns:a16="http://schemas.microsoft.com/office/drawing/2014/main" id="{4ABBB0ED-A1CB-4F77-A8F0-4501CFEBE99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Doing Things We Do Not Enjoy</a:t>
            </a:r>
          </a:p>
        </p:txBody>
      </p:sp>
      <p:sp>
        <p:nvSpPr>
          <p:cNvPr id="4" name="footer">
            <a:extLst>
              <a:ext uri="{FF2B5EF4-FFF2-40B4-BE49-F238E27FC236}">
                <a16:creationId xmlns:a16="http://schemas.microsoft.com/office/drawing/2014/main" id="{CBF93EBA-3CE8-4F76-91E5-FD5B46D259AE}"/>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1150C14F-9F02-4274-92A7-D10E6E9399B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D7ABE63-CAB8-4FB5-A489-94E62986417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114CFD1F-6B9C-4107-A5D7-06107ACCDC97}"/>
              </a:ext>
            </a:extLst>
          </p:cNvPr>
          <p:cNvSpPr>
            <a:spLocks noGrp="1"/>
          </p:cNvSpPr>
          <p:nvPr/>
        </p:nvSpPr>
        <p:spPr>
          <a:xfrm>
            <a:off x="457200" y="1828800"/>
            <a:ext cx="817880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People cannot always choose only enjoyable activities. Students may need to study a difficult subject. Workers may have routine tasks that are necessary but not interesting. At home, people clean, pay bills and do other jobs they may not enjoy. These activities can still be important. Finishing an unpleasant task can create a feeling of achievement. It can also make later life easier or safer. However, doing too many disliked activities can reduce motivation and increase stress. People often try to make necessary tasks easier by using music, working with a friend or breaking a large job into smaller parts. It is also useful to understand the purpose of the task. A person may not enjoy exercise at first but may value better health. Sometimes discipline means doing something useful even when it is not enjoyable.</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45441892"/>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3928CF2-9D69-4259-8DFC-C9AFF5A27F0D}"/>
              </a:ext>
            </a:extLst>
          </p:cNvPr>
          <p:cNvPicPr>
            <a:picLocks noChangeAspect="1"/>
          </p:cNvPicPr>
          <p:nvPr/>
        </p:nvPicPr>
        <p:blipFill rotWithShape="1">
          <a:blip r:embed="rId5"/>
          <a:srcRect l="485" r="14181"/>
          <a:stretch/>
        </p:blipFill>
        <p:spPr>
          <a:xfrm>
            <a:off x="8300720" y="0"/>
            <a:ext cx="3901440" cy="6858000"/>
          </a:xfrm>
          <a:prstGeom prst="rect">
            <a:avLst/>
          </a:prstGeom>
        </p:spPr>
      </p:pic>
      <p:sp>
        <p:nvSpPr>
          <p:cNvPr id="2" name="title">
            <a:extLst>
              <a:ext uri="{FF2B5EF4-FFF2-40B4-BE49-F238E27FC236}">
                <a16:creationId xmlns:a16="http://schemas.microsoft.com/office/drawing/2014/main" id="{A8D163FF-4372-4FCA-8598-992B4362733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9: Listening text</a:t>
            </a:r>
          </a:p>
        </p:txBody>
      </p:sp>
      <p:sp>
        <p:nvSpPr>
          <p:cNvPr id="3" name="topic">
            <a:extLst>
              <a:ext uri="{FF2B5EF4-FFF2-40B4-BE49-F238E27FC236}">
                <a16:creationId xmlns:a16="http://schemas.microsoft.com/office/drawing/2014/main" id="{70430BBD-65C0-4E85-95A6-3F1DE094784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Staying in One Place or Moving</a:t>
            </a:r>
          </a:p>
        </p:txBody>
      </p:sp>
      <p:sp>
        <p:nvSpPr>
          <p:cNvPr id="4" name="footer">
            <a:extLst>
              <a:ext uri="{FF2B5EF4-FFF2-40B4-BE49-F238E27FC236}">
                <a16:creationId xmlns:a16="http://schemas.microsoft.com/office/drawing/2014/main" id="{E3AC8122-B4A1-4268-9640-E8961572680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FB1E8DA3-F57D-4A5E-ADEA-311C5683106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1072F4F-8C26-40E3-BBDE-A0669DFCFF2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323463AD-AC33-48A0-A329-164C26DC9B87}"/>
              </a:ext>
            </a:extLst>
          </p:cNvPr>
          <p:cNvSpPr>
            <a:spLocks noGrp="1"/>
          </p:cNvSpPr>
          <p:nvPr/>
        </p:nvSpPr>
        <p:spPr>
          <a:xfrm>
            <a:off x="457200" y="1828800"/>
            <a:ext cx="753872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Some people enjoy living in the same place for many years. They know the neighborhood, have close friends nearby and feel connected to the community. Staying in one place can give a strong sense of stability. Other people enjoy moving to new cities or countries. They like discovering different places, meeting new people and finding new opportunities. Moving can also help someone find a better job or continue education. However, starting again in a new place can be difficult. A person may miss family, friends and familiar routines. Moving also requires time, money and planning. People's preferences can change at different stages of life. A young adult may enjoy moving often, while a family with children may prefer stability. Neither choice is always better; it depends on goals, personality and circumstances.</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24915989"/>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82B0148-936F-471F-9FCE-250ADD6F8938}"/>
              </a:ext>
            </a:extLst>
          </p:cNvPr>
          <p:cNvPicPr>
            <a:picLocks noChangeAspect="1"/>
          </p:cNvPicPr>
          <p:nvPr/>
        </p:nvPicPr>
        <p:blipFill rotWithShape="1">
          <a:blip r:embed="rId5"/>
          <a:srcRect l="-180" r="10624"/>
          <a:stretch/>
        </p:blipFill>
        <p:spPr>
          <a:xfrm>
            <a:off x="8097520" y="0"/>
            <a:ext cx="4094480" cy="6858000"/>
          </a:xfrm>
          <a:prstGeom prst="rect">
            <a:avLst/>
          </a:prstGeom>
        </p:spPr>
      </p:pic>
      <p:sp>
        <p:nvSpPr>
          <p:cNvPr id="2" name="title">
            <a:extLst>
              <a:ext uri="{FF2B5EF4-FFF2-40B4-BE49-F238E27FC236}">
                <a16:creationId xmlns:a16="http://schemas.microsoft.com/office/drawing/2014/main" id="{BD09AD4E-52FA-4BB0-99B9-99C442B2DA4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Activity 10: Listening text</a:t>
            </a:r>
          </a:p>
        </p:txBody>
      </p:sp>
      <p:sp>
        <p:nvSpPr>
          <p:cNvPr id="3" name="topic">
            <a:extLst>
              <a:ext uri="{FF2B5EF4-FFF2-40B4-BE49-F238E27FC236}">
                <a16:creationId xmlns:a16="http://schemas.microsoft.com/office/drawing/2014/main" id="{B1B4C1A7-2266-436B-A730-AB9260F1BB5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Intelligence, Humor or Reliability in a Friend</a:t>
            </a:r>
          </a:p>
        </p:txBody>
      </p:sp>
      <p:sp>
        <p:nvSpPr>
          <p:cNvPr id="4" name="footer">
            <a:extLst>
              <a:ext uri="{FF2B5EF4-FFF2-40B4-BE49-F238E27FC236}">
                <a16:creationId xmlns:a16="http://schemas.microsoft.com/office/drawing/2014/main" id="{08F13121-BDFD-4005-8F9C-2CEAD451D84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B0F629C-6425-4026-9F6D-7BD850CFD1D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0DB3161-85AC-436D-BEB7-AEDD03544CC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935138C5-3704-4800-8879-909BD6E8A0B7}"/>
              </a:ext>
            </a:extLst>
          </p:cNvPr>
          <p:cNvSpPr>
            <a:spLocks noGrp="1"/>
          </p:cNvSpPr>
          <p:nvPr/>
        </p:nvSpPr>
        <p:spPr>
          <a:xfrm>
            <a:off x="457200" y="1828800"/>
            <a:ext cx="730504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People look for different qualities in a friend. An intelligent friend can give useful ideas and enjoy interesting conversations. A humorous friend can make difficult days feel easier. Laughter can reduce tension and help people enjoy time together. Reliability is another important quality. A reliable friend keeps promises and can be trusted in difficult situations. However, intelligence without kindness may not create a close friendship. Humor can also cause problems if jokes hurt other people. Reliability is valuable, but friendship also needs warmth and shared interests. No single quality is enough by itself. Good friendships often develop from a combination of trust, enjoyment, respect and understanding. Different people may place these qualities in a different order depending on what they need from a friendship.</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58085312"/>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5649</Words>
  <Application>Microsoft Office PowerPoint</Application>
  <DocSecurity>0</DocSecurity>
  <PresentationFormat>Widescreen</PresentationFormat>
  <Paragraphs>460</Paragraphs>
  <Slides>51</Slides>
  <Notes>51</Notes>
  <HiddenSlides>0</HiddenSlides>
  <MMClips>50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51</vt:i4>
      </vt:variant>
    </vt:vector>
  </HeadingPairs>
  <TitlesOfParts>
    <vt:vector size="54"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9</cp:revision>
  <dcterms:created xsi:type="dcterms:W3CDTF">2026-10-24T04:07:19Z</dcterms:created>
  <dcterms:modified xsi:type="dcterms:W3CDTF">2026-10-25T19:07:20Z</dcterms:modified>
</cp:coreProperties>
</file>