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LD00. Original audio from 20_ses/00.mp3.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LD11. Original audio from 20_ses/11.mp3.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LD11. Original audio from 20_ses/11.mp3.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LD12. Original audio from 20_ses/12.mp3.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LD12. Original audio from 20_ses/12.mp3.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LD13. Original audio from 20_ses/13.mp3.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LD13. Original audio from 20_ses/13.mp3.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LD14. Original audio from 20_ses/14.mp3.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LD14. Original audio from 20_ses/14.mp3.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LD15. Original audio from 20_ses/15.mp3.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LD15. Original audio from 20_ses/15.mp3.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LD16. Original audio from 20_ses/16.mp3.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LD16. Original audio from 20_ses/16.mp3.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LD17. Original audio from 20_ses/17.mp3.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LD17. Original audio from 20_ses/17.mp3.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LD18. Original audio from 20_ses/18.mp3.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LD18. Original audio from 20_ses/18.mp3.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LD19. Original audio from 20_ses/19.mp3.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LD19. Original audio from 20_ses/19.mp3.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LD20. Original audio from 20_ses/20.mp3.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LD20. Original audio from 20_ses/20.mp3.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LD11. Original audio from 20_ses/11.mp3.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LD12. Original audio from 20_ses/12.mp3.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LD13. Original audio from 20_ses/13.mp3.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LD14. Original audio from 20_ses/14.mp3.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LD15. Original audio from 20_ses/15.mp3.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LD16. Original audio from 20_ses/16.mp3.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LD17. Original audio from 20_ses/17.mp3.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LD18. Original audio from 20_ses/18.mp3.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LD19. Original audio from 20_ses/19.mp3.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LD20. Original audio from 20_ses/20.mp3.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LD11. Original audio from 20_ses/11.mp3.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LD12. Original audio from 20_ses/12.mp3.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LD13. Original audio from 20_ses/13.mp3.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LD14. Original audio from 20_ses/14.mp3.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LD15. Original audio from 20_ses/15.mp3.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LD16. Original audio from 20_ses/16.mp3.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LD17. Original audio from 20_ses/17.mp3.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LD18. Original audio from 20_ses/18.mp3.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LD19. Original audio from 20_ses/19.mp3.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supplied long_conversations(1).zip, Speaking_Based_on_Listening_20_Long_Dialogues_A2_B1.docx, LD20. Original audio from 20_ses/20.mp3. Questions adapted where needed to match evidence in the dialogue. Background: reused AI-generated library illustration.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C865CE6-CDB3-47D8-9E9E-575A16324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C1E439C5-24CC-4F0A-9C09-B9303B3298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9D124945-B2DA-49DD-8877-5073006DD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087A95A7-5781-46D7-94EF-7108EC989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C56523A3-AA5C-49E5-87BB-26DF255AD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9D2B8FC3-2600-4C69-BE58-BD5FBB8B7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9DD0D0F3-AA9D-4AC7-B62A-11ED0E06C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AD5ED825-168B-4EC3-8632-9DB0FD554D7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E3D1A5D8-4D55-4272-BF86-A5243D491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D2729392-A4DB-43D1-BB15-C6710B91A1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557BF60-BA11-4DA7-A1D4-228896CDDF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A8AFE66E-1415-48CB-8708-DEA0542FC21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Speaking Based on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C4EC93C0-AD33-4AA0-BE26-E1EC84481631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Extra Activities: Long Conversations 11–20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86AE0E99-AF7A-4DE1-9223-247287E1FBA3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cover">
            <a:extLst>
              <a:ext uri="{FF2B5EF4-FFF2-40B4-BE49-F238E27FC236}">
                <a16:creationId xmlns:a16="http://schemas.microsoft.com/office/drawing/2014/main" id="{1C64CB0E-78B5-4412-B316-F7734214AE20}"/>
              </a:ext>
            </a:extLst>
          </p:cNvPr>
          <p:cNvSpPr>
            <a:spLocks noGrp="1"/>
          </p:cNvSpPr>
          <p:nvPr/>
        </p:nvSpPr>
        <p:spPr>
          <a:xfrm>
            <a:off x="457200" y="2095500"/>
            <a:ext cx="7810500" cy="1000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1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Listen, then share your ideas</a:t>
            </a:r>
          </a:p>
        </p:txBody>
      </p:sp>
      <p:sp>
        <p:nvSpPr>
          <p:cNvPr id="6" name="instructions">
            <a:extLst>
              <a:ext uri="{FF2B5EF4-FFF2-40B4-BE49-F238E27FC236}">
                <a16:creationId xmlns:a16="http://schemas.microsoft.com/office/drawing/2014/main" id="{A3C0764F-9068-4C81-8DAE-6F3D1C931418}"/>
              </a:ext>
            </a:extLst>
          </p:cNvPr>
          <p:cNvSpPr>
            <a:spLocks noGrp="1"/>
          </p:cNvSpPr>
          <p:nvPr/>
        </p:nvSpPr>
        <p:spPr>
          <a:xfrm>
            <a:off x="457200" y="3390900"/>
            <a:ext cx="7810500" cy="2190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once for the main idea.</a:t>
            </a:r>
          </a:p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answer all five questions with a partner.</a:t>
            </a:r>
          </a:p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Use a reason or an example to extend your answer.</a:t>
            </a:r>
          </a:p>
          <a:p>
            <a:endParaRPr sz="202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02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Sample responses and full conversations are at the end.</a:t>
            </a:r>
          </a:p>
        </p:txBody>
      </p:sp>
      <p:sp>
        <p:nvSpPr>
          <p:cNvPr id="7" name="level">
            <a:extLst>
              <a:ext uri="{FF2B5EF4-FFF2-40B4-BE49-F238E27FC236}">
                <a16:creationId xmlns:a16="http://schemas.microsoft.com/office/drawing/2014/main" id="{8D5369AB-4C65-48EB-932D-BA6418AF0200}"/>
              </a:ext>
            </a:extLst>
          </p:cNvPr>
          <p:cNvSpPr>
            <a:spLocks noGrp="1"/>
          </p:cNvSpPr>
          <p:nvPr/>
        </p:nvSpPr>
        <p:spPr>
          <a:xfrm>
            <a:off x="457200" y="5895975"/>
            <a:ext cx="7810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A2–B1 speaking practice</a:t>
            </a:r>
          </a:p>
        </p:txBody>
      </p:sp>
    </p:spTree>
    <p:extLst>
      <p:ext uri="{BB962C8B-B14F-4D97-AF65-F5344CB8AC3E}">
        <p14:creationId xmlns:p14="http://schemas.microsoft.com/office/powerpoint/2010/main" val="505869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A71826E-DBDB-4E3F-9E0A-E49EC0C086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B60179A0-CA0C-4A70-9601-B3C591BC8522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11: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9844D03-ED6F-40B7-92C5-16F792D3B470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Teacher-Led or Student-Led Classes?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6AD14286-C996-4477-9FC2-6915AB980BC8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F0E42B-2347-481D-A92E-1E1C217AF1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7F952B6B-B676-4A1E-9CEE-D427555AB2F5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B7E3A301-03E7-4458-852F-8D448FAF72A7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621269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A72286A-027E-4633-BB1F-832B412F6C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34B3F8F6-1594-4843-98DB-E5D882DD7274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11: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AF29A17F-24C9-4080-ACB6-380E173CB793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Teacher-Led or Student-Led Classes?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BEFA6914-B686-44FF-931F-500CB837A7D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79232D-84CC-44F4-A984-19F6356677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3FD6E657-210E-4611-BEB9-C268809E67C4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C245FF83-3CCF-4925-B44E-3EA301AFBE3C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How are Mia’s and Ethan’s classes different?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E0B73773-C7E5-4D33-A285-E6F08B493F1D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does Mia like about pair work?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64627BDC-2C0F-48ED-8BE3-9C3F3B33A03B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Why does Ethan sometimes prefer teacher explanation?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F23BA64F-CD4C-4434-B426-7F33A027AE7C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Do you prefer teacher-led or student-led lessons? Why?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13465942-0D47-4F1F-9678-6BAD98842297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How can a teacher balance explanation and student speaking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time?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20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21B5349-188E-4AA8-9FFC-C4A6E8FF04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E5EE2B6-1300-48FF-BCE5-98528450CF02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12: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57104694-FA7A-4BA0-BBE4-E91730A9A98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Year Away from Home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DD1A9791-1363-4EF6-A472-9D3B53608562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55DF4E-70F6-475D-8318-3A55B9D84B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25519290-26F1-43B4-B079-0736AC636AB3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ACDD8E6F-A7CB-49FB-9EAC-91F3132C9510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048492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94BC011-6F24-4FCD-860C-D9E6270365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D3B1B77-8013-4435-9067-D7DCA1F48BE2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12: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5E01B139-CBC2-48DD-B118-12B35B20698E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Year Away from Home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893E419-6102-4321-A206-6C3E6D2BFFF0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2D4C3B-20B4-4271-8036-3F338873DE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B03F562F-9A0A-455C-BE00-5FD5BAF57F2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34E88A7A-AB8F-467C-9A8A-4F6AAF70E7EA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three things would Noah take?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C6C8F08F-A8EB-4B0D-9BB0-E057A62BD095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Why is the coffee cup important to him?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1D3C98BE-9D4E-4449-AC09-F64806031F3C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would Lena take?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45CD8CEB-C681-4B13-83A8-3051B54FFD45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What three personal things would you take for a year away from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home?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822AA941-1960-48F0-A124-5BC824EB08EF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Why do simple objects sometimes have strong emotional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value?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4947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E36C693-4A74-47BC-AF5E-C8DA6E1FEC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85911D15-8413-4C62-9814-7ADA54A8A0EF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13: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D871F313-F636-4D27-9616-8E53BC094EFF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Clothes and Behaviour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7AC91FA8-2B2C-4E61-AFA2-75DCA19C0817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C53703-F818-4776-9163-34C4E9274B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D467695E-2000-420C-96D2-31045FC90AA1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9E2EE344-7A1C-4E83-8160-D4CAC882E0ED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4830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9BE0906-740E-4B4C-8EF1-1589E5EF80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40D360ED-4BE8-47D9-B487-64D5096B8E3C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13: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20100AF9-193E-48DF-B972-9D97C932B7F6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Clothes and Behaviour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DECE5DDD-AED0-42F4-A6BA-2936805BA68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EB226F-B393-47F5-A157-E2F156C36C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3638E8CE-4BDC-4A7E-AE7B-6F26D8ED1E32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904456AA-17AD-482C-A8D1-67C039506D60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is Kevin wearing formal clothes?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8F78AD4F-EC60-43BB-AB19-9A11690C43C9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How does the jacket make him feel?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D1843BF7-312C-4133-B8C8-BC27688244DF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difference does Kevin notice between formal and sports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clothes?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7EE918C4-EC7F-4D79-B893-8D55555805DC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Do clothes influence the way people behave? Give an example.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D5242119-9F96-4B36-B18F-0119075C208F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How much should appearance matter in school or at work?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547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3E8907-055C-46BB-8919-611DBED9CC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E7752604-46B2-40BA-87CC-210D1382403B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14: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4A144DD8-FF98-4CEB-A3A5-0825C2587F25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Students Evaluating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99369B8B-748C-4169-ACB4-FDE26E6BF439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B966F5-68DB-4638-AE9A-94DCE71818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48D56ED5-C4FE-4596-93D7-59003F93B581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20818904-1AE3-4D16-B502-353FD1493D88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02049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AE54625-3118-4073-8B23-1CC817C35E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37A3BEE-7ECC-41BA-861B-336705AA1476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14: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9EF0C65E-5173-4D2E-81FD-1D044D9B3276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Students Evaluating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70F95964-A940-4594-9ED9-C1A1AB9E5D60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85C95A-C9B7-48DF-951E-DC2EA0C5BD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EDFA625E-319F-4A43-B4EF-6D602313E65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7485D73C-3BE1-4FDA-988D-AF5CED3B12F2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is the purpose of the online form?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867BC8C5-974C-4B56-B4C9-11791853D953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Why are the answers anonymous?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934CD8CC-50CA-4925-9447-A1196EE2B5FF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problem does Oliver mention?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5F4A3B46-176F-4657-8D17-FEBEF614D17A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Should students evaluate their teachers? Why or why not?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10E2BD51-05F2-4D93-B67A-EB18BA8FAAB5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How can schools make student feedback fair and useful?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92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7980C4D-9637-48E5-99EC-E0FF47E123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CCE1C2B2-4E37-42D8-963B-10410EA0962E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15: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8C18D08-5AB2-4865-9E63-29A461383983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Why Go to University?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4A408898-CDE4-4E99-BA07-5EB884DB913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F04D47-025F-45B2-87EE-64AD6808B7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21259CC5-5E37-4EE8-B896-D0C6E37A6208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75A86EB7-1E49-43BC-9FFA-DBF26F33250F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993490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964DC52-CEC3-4BB4-8E64-7AF7D8809E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4882FD99-D161-42EF-8A9E-92800328E210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15: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D934BAF2-5B2E-4AA9-ACF1-69F225130FFB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Why Go to University?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9EA17C0B-E52C-453C-8E74-76D6434E09E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E5E808-5512-4C7C-9959-0B10B6915D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AC51F58F-CD3D-433A-8AA4-D9003D816253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D1E875F1-CD61-46B7-B2E4-CCC32F37281B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is Ava’s brother unsure about university?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929B4B08-D167-4DFC-9BF3-C917EE8CF703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reasons for university do Ava and Lucas mention?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B667C483-ECCF-4717-B43D-467FA8AE7F73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How did university affect Ava’s sister?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7E82743F-A872-43B8-A644-D51F4D1B77BF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Why do people attend college or university?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B4E5402E-ED76-4667-BEC1-88AF606D71B2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Is university the best choice for everyone? Explain your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answer.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3743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541B2DC-5F95-46DD-83AE-24213E53D7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ED12E80-33C2-4983-948B-ACB495B3860E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16: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975F08C8-E166-433A-8F38-0F1CE6A8418E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a Good Supervisor?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29DF5AB6-B6F5-4DFE-936E-B032C195289B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9E6CAE-A01B-41F4-AA68-EB8E03C5F5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F1A0D697-51D7-403C-91E6-8AC63B5B3E59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B1285796-C8CE-407B-8B67-A7F5722AE884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744554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4A1C8E1-ADBD-47D4-B573-D9AA74864C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125C97F-78A0-423B-B14B-EAB1427B1785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16: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0C782B2-6CE7-4E18-8F58-AC17ED82932B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a Good Supervisor?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991CDBDF-AEC6-4FD1-8860-44BA87CDE5E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78F1F6-A770-428A-AFD3-DBAECE42A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0B079D0C-A354-4DD7-955D-25E6767B76EA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42C2B1C3-4C95-4D96-B654-3EE55D248748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does Chloe like about her supervisor?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CBFAF6D4-C7CB-4406-AA2C-23BF621B8E25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How does the supervisor deal with mistakes?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564BBFF1-9714-4F8C-9B62-EC83EC245D9C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How much control does she keep over the team?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E61719A1-F2E2-4EE1-A8F5-15817C9C83D0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What qualities make a good supervisor or team leader?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129A12D1-2924-4EFE-9AD0-F944BCA0736D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Which is more important: being friendly, being fair, or being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highly skilled? Why?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6786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923DBFF-A56D-40E2-B048-0D09C98EDE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C822A926-35CC-44FF-A6DB-8C1AAADE91BB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17: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AA32948A-0928-4536-914B-AFDC9E0D4957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Separate Schools?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E84508B-207B-483D-B374-616625E0D819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77C950-AE6F-4F78-8F25-7452E83FA1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376D2C5A-AE9C-4323-9340-B73D4D5E1C72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11368B47-1D42-4C80-869F-08EDF1012EDD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341848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EEDF254-47DE-4E48-A9DF-3362CBF217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363F004-9A7C-46A8-845D-927068B49F9A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17: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88A7FBFA-5A9C-485C-91A9-EC77FA1349EF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Separate Schools?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2E3ACD7-4459-47DE-ACB0-CACFFD1CE30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B5743F-21C1-4774-A0D3-69CF9B7530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9E3B0402-90AA-46E1-A73E-B2EBC9AB22AC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A03DD237-99E4-4BC9-9F92-7159A0031C6E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does Hannah’s cousin like her school?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43714721-9231-4FCB-82C1-DCDE2BE36365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does Adam value about mixed schools?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85C98F17-174A-4B22-8EBD-5EF6966F70B1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advantage of separate schools does Hannah mention?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A5C9B392-BCB6-4534-B633-526EB707D74C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Should boys and girls attend separate schools? Explain your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view.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623B7F8C-7760-48E1-95D3-23112B0049F8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factors are more important than whether a school is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mixed or separate?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57807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0536DC-1B43-4058-9BD0-2B022600A0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A9B3C5C3-AD73-4A3D-A3D4-B52FE78AA81C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18: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63DC05E7-2B82-4B17-A1B2-C36BA2E72A5D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Risk or Careful Planning?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C55FF3C2-0B57-4F37-A6DB-3BA7578393B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842CF2-B173-4722-B615-30304D3F63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56B51A24-25C6-4908-A7B1-4C2054743BE0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8E520412-61A1-4AF0-96DE-C6174D015209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572649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4D7E1AB-01E3-4520-8CEF-43A2610C86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82E3EBF-1918-4F8B-91C4-9C2A2359694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18: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356B88E4-0F2D-419E-BB9A-1ABB7EA7EAC5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Risk or Careful Planning?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D4D4E2D9-CEFB-440D-9F2E-3C568FE12F68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7CC08C-9EE8-4209-A2B4-0CF804180A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AC219F9B-1DAB-46CF-B921-9C5EB8F41733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F1B45DA2-925C-43E9-AC7F-C0DF0FE9921D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Why did Daniel’s friend leave his job?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4C13DB96-FEB8-42B9-8F04-C1C6EB768541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How did he prepare before starting the business?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A5D98904-9B2F-4239-ADFD-0E94233803C7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Was his decision a blind risk? Why not?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4C4F691B-D112-4333-BFC0-8F89ED855572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Does success come more from taking risks or careful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planning?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D879AA7A-2BF4-476B-88EA-E55F0379B726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kind of risks are worth taking in life?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68127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0D03BE9-38D2-412D-9CBD-7A23463F60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EE8F67BA-C8F8-47BC-80DA-EE760C0EE83D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19: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7F1C4E4F-F8FE-4690-9278-608035C38BE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Parents as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83499E84-A680-46F0-8DBC-584A9C82545D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E782BA-A703-40FD-A376-CAB11FF856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8AF3DB71-2C65-4D4E-8272-4FA5C367BAE3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4E88CF1B-7B18-4927-83D9-9E28DE33D007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57678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17804A6-C90E-4B55-9544-2E23CD60D4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AE7528CD-38D8-42F7-AC6C-D545BACDDD2E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19: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F1AB0A6B-1E99-4322-9C98-8B9EE09041F7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Parents as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E5942249-1915-4231-9F22-A31864242556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457E7B-9691-45F4-8003-BF269941ED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A235F257-5DD4-40F5-B011-23665D047475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96293254-DAD2-467F-ACB4-D37D9F161B16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What did Grace’s brother learn from his father?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4DD523D1-4868-4AF5-A7D3-AFC9FDA61E11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What did Leo learn from his mother?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AE728E20-9DC8-460E-93C0-38CC439552BA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happened when Grace’s mother helped her with maths?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C12405DF-736C-439F-8EA8-FF7C7835A0F8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4. Are parents the best teachers? Why or why not?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D7A84481-293C-46C4-83AE-18B78298BF4A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important things are usually learned at home rather than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at school?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86089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FBA1F91-8718-4358-A578-B92771945C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C81DF2FB-5186-4FD7-AE74-5DAFDD51B38C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20: Listening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69CCE7DC-2490-4E71-99F1-DD9C0CB5FE12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Intelligence, Humor or Reliability?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4B4E806-FF62-43A9-92FF-94F806D5CE73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432E0F-A482-42F5-ABFF-5DD7AB5B3D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35E4F9B6-7B5B-4681-A14A-5AAB71B92BB7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instructions">
            <a:extLst>
              <a:ext uri="{FF2B5EF4-FFF2-40B4-BE49-F238E27FC236}">
                <a16:creationId xmlns:a16="http://schemas.microsoft.com/office/drawing/2014/main" id="{F0B692FC-299E-49A2-A68E-C9A58EF1F5C5}"/>
              </a:ext>
            </a:extLst>
          </p:cNvPr>
          <p:cNvSpPr>
            <a:spLocks noGrp="1"/>
          </p:cNvSpPr>
          <p:nvPr/>
        </p:nvSpPr>
        <p:spPr>
          <a:xfrm>
            <a:off x="457200" y="2143125"/>
            <a:ext cx="7762875" cy="2857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Listen for the main idea.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recording starts automatically.</a:t>
            </a:r>
          </a:p>
          <a:p>
            <a:endParaRPr sz="2175" b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move to the five speaking questions.</a:t>
            </a:r>
          </a:p>
          <a:p>
            <a:pPr>
              <a:defRPr sz="2175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Click the speaker whenever you want to listen again.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35204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 fill="hold">
                <p:stCondLst>
                  <p:cond delay="0"/>
                </p:stCondLst>
                <p:childTnLst>
                  <p:cmd type="call" cmd="playFrom(0.0)">
                    <p:cBhvr>
                      <p:cTn id="3" dur="1" fill="hold"/>
                      <p:tgtEl>
                        <p:spTgt spid="9"/>
                      </p:tgtEl>
                    </p:cBhvr>
                  </p:cmd>
                </p:childTnLst>
              </p:cTn>
            </p:par>
            <p:audio>
              <p:cMediaNode vol="100000">
                <p:cTn id="4" fill="hold" display="0">
                  <p:stCondLst>
                    <p:cond evt="onBegin" delay="0">
                      <p:tn val="3"/>
                    </p:cond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14E4071-0CB5-4BE6-8A4E-8C45855FE9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6EEC116F-CC21-4E6D-A0BD-658AA8AA588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20: Speaking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811B5D89-312D-4DA7-963B-C74DB4923992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Intelligence, Humor or Reliability?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8AA4504B-D086-4C71-BCB0-9AFF7D03230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EFD892-258F-4286-8DDC-7E49168D8A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CFC3B046-7D28-4476-BDC0-4E0A90B57CB4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question-0">
            <a:extLst>
              <a:ext uri="{FF2B5EF4-FFF2-40B4-BE49-F238E27FC236}">
                <a16:creationId xmlns:a16="http://schemas.microsoft.com/office/drawing/2014/main" id="{2FD174DC-EBED-40A7-85C3-BCD080EDA5F2}"/>
              </a:ext>
            </a:extLst>
          </p:cNvPr>
          <p:cNvSpPr>
            <a:spLocks noGrp="1"/>
          </p:cNvSpPr>
          <p:nvPr/>
        </p:nvSpPr>
        <p:spPr>
          <a:xfrm>
            <a:off x="457200" y="17240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1. Which quality does Max choose and why?</a:t>
            </a:r>
          </a:p>
        </p:txBody>
      </p:sp>
      <p:sp>
        <p:nvSpPr>
          <p:cNvPr id="8" name="question-1">
            <a:extLst>
              <a:ext uri="{FF2B5EF4-FFF2-40B4-BE49-F238E27FC236}">
                <a16:creationId xmlns:a16="http://schemas.microsoft.com/office/drawing/2014/main" id="{E7C84611-C3D3-429F-8D90-F614B66CB5FB}"/>
              </a:ext>
            </a:extLst>
          </p:cNvPr>
          <p:cNvSpPr>
            <a:spLocks noGrp="1"/>
          </p:cNvSpPr>
          <p:nvPr/>
        </p:nvSpPr>
        <p:spPr>
          <a:xfrm>
            <a:off x="457200" y="25431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2. Why does Zoe prefer humor?</a:t>
            </a:r>
          </a:p>
        </p:txBody>
      </p:sp>
      <p:sp>
        <p:nvSpPr>
          <p:cNvPr id="9" name="question-2">
            <a:extLst>
              <a:ext uri="{FF2B5EF4-FFF2-40B4-BE49-F238E27FC236}">
                <a16:creationId xmlns:a16="http://schemas.microsoft.com/office/drawing/2014/main" id="{D48AFAD8-F272-4C03-8385-A5604EC0CA59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3. What do they say about intelligence?</a:t>
            </a:r>
          </a:p>
        </p:txBody>
      </p:sp>
      <p:sp>
        <p:nvSpPr>
          <p:cNvPr id="10" name="question-3">
            <a:extLst>
              <a:ext uri="{FF2B5EF4-FFF2-40B4-BE49-F238E27FC236}">
                <a16:creationId xmlns:a16="http://schemas.microsoft.com/office/drawing/2014/main" id="{9D25CEC4-2C0C-43CC-9349-44CD57557D3D}"/>
              </a:ext>
            </a:extLst>
          </p:cNvPr>
          <p:cNvSpPr>
            <a:spLocks noGrp="1"/>
          </p:cNvSpPr>
          <p:nvPr/>
        </p:nvSpPr>
        <p:spPr>
          <a:xfrm>
            <a:off x="457200" y="418147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Which quality is most important to you in a friend: intelligence, </a:t>
            </a:r>
            <a:endParaRPr lang="tr-TR" sz="1950" b="1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9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humor or reliability? Why?</a:t>
            </a:r>
          </a:p>
        </p:txBody>
      </p:sp>
      <p:sp>
        <p:nvSpPr>
          <p:cNvPr id="11" name="question-4">
            <a:extLst>
              <a:ext uri="{FF2B5EF4-FFF2-40B4-BE49-F238E27FC236}">
                <a16:creationId xmlns:a16="http://schemas.microsoft.com/office/drawing/2014/main" id="{B57820CF-249C-45D7-AD95-4C9B88750F11}"/>
              </a:ext>
            </a:extLst>
          </p:cNvPr>
          <p:cNvSpPr>
            <a:spLocks noGrp="1"/>
          </p:cNvSpPr>
          <p:nvPr/>
        </p:nvSpPr>
        <p:spPr>
          <a:xfrm>
            <a:off x="457200" y="5000625"/>
            <a:ext cx="7810500" cy="781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5. What other quality would you add to the list?</a:t>
            </a:r>
          </a:p>
        </p:txBody>
      </p:sp>
      <p:pic>
        <p:nvPicPr>
          <p:cNvPr id="13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30127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31616C7-1BAD-44AF-B6D2-FBC918A5FC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D05BCE1B-8DD7-4FBF-B679-A12DEF38F14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11: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6027D964-AE12-47FD-B6E2-9B2424979CD2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Teacher-Led or Student-Led Classes?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A4331811-5821-4149-A44F-1673E23C0C8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675BA0-FA13-42A7-B224-A381423CE1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89CF6C1A-5AA9-418A-B88A-AAA0C7366242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BB5D1D5B-A53B-48F1-B414-C8469E61F7A6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Mia often works in pairs; Ethan’s teacher mainly explains from the front.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FFC39025-44DE-4454-AFE8-656B5B00BC41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She gets more chances to speak English.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86837A03-8AC6-42E2-90AB-C373D43C0317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Explanation helps him when the grammar is difficult.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8E28738E-1497-4477-8714-532A8038B135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I prefer a balance: clear explanations followed by time to use the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language.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247AAC28-A9EB-4FD3-A28A-098BA8BA45AA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A teacher can explain briefly, then let students </a:t>
            </a:r>
            <a:r>
              <a:rPr sz="180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practise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in pairs and give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feedback.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3F5231DD-D169-4C6B-87D5-65B2BADA02C4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645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9663728-9A18-4F04-8D09-A633EC66FF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FD6103D-B857-4CBC-8A0C-DD58B201EF95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12: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C4CED4C6-2646-4CAD-BB50-3FBCBFC76BCD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Year Away from Home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629DD65E-43DF-4054-9244-169D0962341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FF6391-0E02-4D1B-87F4-F1CE11A7AD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E4A8ECDA-1808-4740-BA31-48011FDEE584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AF7AB831-F344-45F9-8790-EE065D81E009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would take family photos, a small guitar and his favourite coffee cup.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9D294BE4-14D3-46D6-9ADC-C2A215803AC2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uses it every morning, and it would make a new place feel like home.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B9C57BE4-9567-4064-82D4-D89DF0C11210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She would take a photo album, a </a:t>
            </a:r>
            <a:r>
              <a:rPr sz="180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favourite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book and a gift from her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grandmother.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8D947CA8-DFFF-40DB-B53E-2FC241FE9F3B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I would take family photographs, a </a:t>
            </a:r>
            <a:r>
              <a:rPr sz="180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favourite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book and a small musical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instrument.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FCA2DB68-F846-42D2-91DD-E3E70C98FDFD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An object can remind us of people, routines or important experiences.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31A0A171-1DD5-4780-AABA-99EC4E53EA3B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25343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80A8BFA-CD3C-4ADF-B39C-632EF83B7D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20C54854-35F7-4743-9A4C-9CC0B366983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13: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7EEE2AB2-62CD-4ADB-8DAC-D4DB76781C8D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Clothes and Behaviour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83DB6A4F-240A-481A-9516-25B8B0C58DB4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18B6A0-4095-47AD-92FD-48B4489ECA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0C3A76CC-E47D-4F2B-A85E-C4F2959B23A7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FC55F675-A6A9-4D51-B4E7-CBFAE338D76F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has a job interview that afternoon.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14B526AA-6DC6-4A1F-9BB0-E95D05DB07AD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It makes him feel more serious and changes how he stands and speaks.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25847576-C0DE-44EC-B044-1E65FD96539C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Sports clothes make him feel relaxed; formal clothes make him watch how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he acts.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1CB8D287-1281-4E37-B0AF-B516A2BDF467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Yes. Formal clothes can make me feel more ready for an interview.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98B6EA17-F8C9-4B99-A585-1DEAF9CF8299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Appearance can suit the situation, but </a:t>
            </a:r>
            <a:r>
              <a:rPr sz="180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behaviour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and ability should matter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more.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6425E85C-BFEF-4B98-A7F2-DF34EB76099B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3084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C49F2B3-4776-4643-A65F-CF8B95DDA9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92AF5CE-A9C3-4019-AE63-6E3892F80C00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14: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F7A60355-CB2C-4073-88D6-BFD445FE2E36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Students Evaluating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0940E771-5C18-43BD-9A4F-2143CFF8C276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CF5F53-4B07-4439-9E9C-B09BC9069A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E965B802-DAE3-4235-A2C3-94BD6557C32A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EF01A64D-227D-44DE-908E-F4D2FE4F5A28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The form collects students’ views about their teachers.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C95CC568-1FCA-41F2-A9A7-271A2BEE840E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Anonymous answers may help students speak more honestly.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619B9F62-D9BA-4B82-8FCD-715EEE263A25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Students angry about a low grade might write unfair comments.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B2A3B9E7-B834-4BDC-BA57-EBE6EECFAA58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Yes. Students can offer useful views if the process is respectful and fair.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257EA3C4-5CEC-4C6C-BE9C-D9CAD9B07667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Schools should use clear questions and look for patterns across many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responses.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08995F79-0CB7-48AF-A54A-A3E3BC22D64E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984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CD5C64C-79C2-40A9-B445-D250E9B33E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746E501-3029-49FE-BE44-7B38576E0ECC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15: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15B3AB18-4F83-4ECA-8ABB-97C4D2910F27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Why Go to University?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09480855-7B5E-48D7-8F3C-23781146A4B9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66E9D3-5B8F-4FE4-A692-A371E6AEFD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566D18E0-1772-462A-A718-C7D8CDA519A9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B580E284-79C8-4CD7-8C4E-0A29D7A827C7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does not know exactly what he wants to study.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0A5D2417-22DA-47B9-867A-E09253994D00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They mention jobs, learning, meeting people and becoming more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independent.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450D4F97-4977-44D2-B7A0-0D1A9DB1EE69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It changed how she thinks about the world.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B7C24F1E-4F80-4DE6-84EE-1F03889A4E1B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People go to develop knowledge, prepare for work and gain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independence.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AC99599D-6B68-4B8B-89B7-A38CDE28E81A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No. The right choice depends on a person’s goals, interests and </a:t>
            </a:r>
            <a:r>
              <a:rPr lang="tr-TR"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</a:t>
            </a: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circumstances.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2E448D66-CFB9-4325-A3B8-D3E9ED010E2E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88384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41A249E-7B95-4375-811C-7155863CDB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301FF2F9-7747-4765-8139-616704D1166A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16: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F13F3617-A30F-4BC9-A7DD-B0A2EEE97BD8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a Good Supervisor?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ACBE32B-4C9A-41BE-93B7-BC6DAA518EAC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8A8E7F-7E25-4A8E-9103-B2F4CAA768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6BF3AD82-1D06-4455-8129-D51301C333BD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C876A4B3-6889-49C5-B85C-345C48C9EB4D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She explains clearly, trusts the team and recognises good work.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344C3514-867A-43E5-ADB8-D728560A5AB1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She talks to the person privately instead of embarrassing them.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6CDDBCFC-ED91-43E3-8F8F-0467974F85FB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She checks important work but allows freedom over smaller decisions.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CB49B201-98EE-4C9F-9ACC-5CD3323526B9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A good leader communicates clearly, acts fairly and respects the team.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3A4D1ECE-D0F9-43ED-BBC0-4EB023C67E3C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I would choose fairness because people need to trust decisions and rules.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C062B870-92BE-4747-BF52-2BBCA1D4C7EA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12387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45A8E84-69D0-451D-BBAF-6C557D0C46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32196447-73DC-4F1B-9D20-353D6E21565E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17: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D0FA3D26-FBC7-4B29-B2AC-8E3D63391E45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Separate Schools?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A8C7589-754B-44BF-A263-E697D849DE0D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45F83B-E062-411C-99A5-8F0C72DD12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322F2E69-1DC5-47F4-A8D5-A4A168ED20C7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8BC70AAE-11B7-4770-8C2F-0DA7A79B80F8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She feels more confident speaking in class.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6D8393E9-189A-43DD-ACC1-7BE05AB850C9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values learning to work with different kinds of people.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847E4DEF-1182-4C96-8CB1-4C71BB4EF57E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She says separate schools can reduce some distractions.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0FBD83F1-F515-48AD-B88B-EA0750F9593A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I prefer mixed schools because students can learn to cooperate with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everyone.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FC8E9E41-9B54-4DFA-87DA-62B8B7215AAD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Teaching quality, safety and a supportive environment are especially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important.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7CE788CD-A9E0-4444-874A-BF855CFB4860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6433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205283B-AC8C-4759-AD90-00C2C51A1E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2B27CBE-749E-4C2D-AE6C-37A8B0E6488D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18: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58D0D417-B43B-491C-A137-6D0F9B6C497C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Risk or Careful Planning?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288184A6-DEE7-4197-8096-58FE1560EB84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9D70AB-E329-4DE8-94FB-880070D7F3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FCB058F7-2258-4E4F-B9D6-9120EE26873F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DF9FDE28-FEFB-4A92-BD6C-FA54AF26066A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wanted to start his own small business.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569BCFDD-AD01-425E-9ACA-16E08CE5681B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He saved money for a year and studied the market.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7F23BD98-BAED-4DB1-B4F6-C16BA1E236FC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No. He prepared carefully and understood the business might fail.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E524E642-BB59-46BF-9D4A-77532C774C51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Both matter: courage helps us act, and planning helps reduce avoidable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mistakes.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0721546A-42FD-4A26-97E5-9B2F7BDB0E87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A worthwhile risk offers a useful opportunity and has consequences we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can manage.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3F680AFD-E7AB-4CAE-9901-93B6328A8A75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44677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A063DE5-35F6-4986-B101-AE12FEE56E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7B4C560-E0E6-4345-B9E8-7B5CF9433A3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19: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42D060CE-B2A7-4754-A106-0456D6677D6F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Parents as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B217E56A-CDBD-4CB4-BAB7-1DE777F5AE0A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E6A0FE-C5CE-4C26-86CA-C7E78030C6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EA8BF5C5-2B39-4E9E-B89A-6632FDF0FFDE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AC9E38DC-ED8F-4C8D-AA5E-CC0135EE5AB9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He learned to cook.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C595BB43-E70F-4AC1-853C-4FB16F109C02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Leo learned how to manage money when he got his first job.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10F12E70-13C8-4D49-AFEA-EE528B358BE8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They both became frustrated.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93711ECB-E8AE-4F45-8FE5-91E2D0BE5A43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Parents teach valuable life skills, while other teachers can offer special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knowledge.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F1E97DF2-224D-4403-83CE-FC2E2273BC9C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Children often learn care, responsibility, manners and practical routines at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home.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CC656651-99EC-4838-98B1-CD7FAC4829C9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6969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F1D0A38-493E-42A9-8858-8306DBD196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5F02B62-E564-484F-A0A2-571A830607A8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20: Sample responses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25DC7D5B-5FA1-4939-8AB5-F346B7A55BF0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Intelligence, Humor or Reliability?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101E411-6B13-4B63-94B3-481105F2A192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835134-680A-4B7C-BB0B-26BB58A7FF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8492E796-9E9B-41B8-9272-BED518F1EFE6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response-0">
            <a:extLst>
              <a:ext uri="{FF2B5EF4-FFF2-40B4-BE49-F238E27FC236}">
                <a16:creationId xmlns:a16="http://schemas.microsoft.com/office/drawing/2014/main" id="{A2B5902B-8D12-4727-8B8C-C7ABAFE8D135}"/>
              </a:ext>
            </a:extLst>
          </p:cNvPr>
          <p:cNvSpPr>
            <a:spLocks noGrp="1"/>
          </p:cNvSpPr>
          <p:nvPr/>
        </p:nvSpPr>
        <p:spPr>
          <a:xfrm>
            <a:off x="457200" y="17430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1. Max chooses reliability because he wants a friend he can depend on.</a:t>
            </a:r>
          </a:p>
        </p:txBody>
      </p:sp>
      <p:sp>
        <p:nvSpPr>
          <p:cNvPr id="8" name="response-1">
            <a:extLst>
              <a:ext uri="{FF2B5EF4-FFF2-40B4-BE49-F238E27FC236}">
                <a16:creationId xmlns:a16="http://schemas.microsoft.com/office/drawing/2014/main" id="{AE98AA95-F94A-419A-9C7B-5ECD6F6FB105}"/>
              </a:ext>
            </a:extLst>
          </p:cNvPr>
          <p:cNvSpPr>
            <a:spLocks noGrp="1"/>
          </p:cNvSpPr>
          <p:nvPr/>
        </p:nvSpPr>
        <p:spPr>
          <a:xfrm>
            <a:off x="457200" y="255270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2. She thinks laughing together makes life easier.</a:t>
            </a:r>
          </a:p>
        </p:txBody>
      </p:sp>
      <p:sp>
        <p:nvSpPr>
          <p:cNvPr id="9" name="response-2">
            <a:extLst>
              <a:ext uri="{FF2B5EF4-FFF2-40B4-BE49-F238E27FC236}">
                <a16:creationId xmlns:a16="http://schemas.microsoft.com/office/drawing/2014/main" id="{2596CD62-CD30-4FA6-9B3F-DA151B73AFA8}"/>
              </a:ext>
            </a:extLst>
          </p:cNvPr>
          <p:cNvSpPr>
            <a:spLocks noGrp="1"/>
          </p:cNvSpPr>
          <p:nvPr/>
        </p:nvSpPr>
        <p:spPr>
          <a:xfrm>
            <a:off x="457200" y="336232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3. Intelligence matters, but a friend does not need to know everything.</a:t>
            </a:r>
          </a:p>
        </p:txBody>
      </p:sp>
      <p:sp>
        <p:nvSpPr>
          <p:cNvPr id="10" name="response-3">
            <a:extLst>
              <a:ext uri="{FF2B5EF4-FFF2-40B4-BE49-F238E27FC236}">
                <a16:creationId xmlns:a16="http://schemas.microsoft.com/office/drawing/2014/main" id="{DB14821C-40A3-4F79-8E8D-60604DD5E2DC}"/>
              </a:ext>
            </a:extLst>
          </p:cNvPr>
          <p:cNvSpPr>
            <a:spLocks noGrp="1"/>
          </p:cNvSpPr>
          <p:nvPr/>
        </p:nvSpPr>
        <p:spPr>
          <a:xfrm>
            <a:off x="457200" y="4171950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13C40"/>
                </a:solidFill>
                <a:latin typeface="Arial"/>
                <a:ea typeface="Arial"/>
                <a:cs typeface="Arial"/>
              </a:rPr>
              <a:t>4. Reliability is most important to me because I want to trust my friends.</a:t>
            </a:r>
          </a:p>
        </p:txBody>
      </p:sp>
      <p:sp>
        <p:nvSpPr>
          <p:cNvPr id="11" name="response-4">
            <a:extLst>
              <a:ext uri="{FF2B5EF4-FFF2-40B4-BE49-F238E27FC236}">
                <a16:creationId xmlns:a16="http://schemas.microsoft.com/office/drawing/2014/main" id="{6D108D7E-E35F-44D6-8393-BF7DCC33CA31}"/>
              </a:ext>
            </a:extLst>
          </p:cNvPr>
          <p:cNvSpPr>
            <a:spLocks noGrp="1"/>
          </p:cNvSpPr>
          <p:nvPr/>
        </p:nvSpPr>
        <p:spPr>
          <a:xfrm>
            <a:off x="457200" y="4981575"/>
            <a:ext cx="7810500" cy="76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5. I would add kindness because a good friend should care about other </a:t>
            </a:r>
            <a:endParaRPr lang="tr-TR" sz="180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80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180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people.</a:t>
            </a:r>
          </a:p>
        </p:txBody>
      </p:sp>
      <p:sp>
        <p:nvSpPr>
          <p:cNvPr id="12" name="note">
            <a:extLst>
              <a:ext uri="{FF2B5EF4-FFF2-40B4-BE49-F238E27FC236}">
                <a16:creationId xmlns:a16="http://schemas.microsoft.com/office/drawing/2014/main" id="{95039294-6161-4E2F-BD62-4C349231AD4A}"/>
              </a:ext>
            </a:extLst>
          </p:cNvPr>
          <p:cNvSpPr>
            <a:spLocks noGrp="1"/>
          </p:cNvSpPr>
          <p:nvPr/>
        </p:nvSpPr>
        <p:spPr>
          <a:xfrm>
            <a:off x="457200" y="6019800"/>
            <a:ext cx="776287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Responses 4–5 are examples. Other personal answers are welcome.</a:t>
            </a:r>
          </a:p>
        </p:txBody>
      </p:sp>
      <p:pic>
        <p:nvPicPr>
          <p:cNvPr id="14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27016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EBC2530-DEF6-4705-B2A9-61B0612AA8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AA77765D-D2BF-4E60-B7EB-962873F499E1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11: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9A89A740-58DB-4F7B-BE99-987D1EEB264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Teacher-Led or Student-Led Classes?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55AFACDC-E30B-4E77-8C25-1B89CA87C6D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B17BE-CE6E-4762-B9D2-567E3E4CCF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5BE754A6-70C6-4584-BB9E-B63594039943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4675E4CE-EEDE-48DC-908D-79077DE07571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Our new English teacher makes us work in pairs almost every lesson.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Ethan: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 you like that?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Most of the time. We speak much more than we did last year.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Ethan: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class is different. Our teacher explains everything from the front.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Does that help you?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Ethan: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Yes, especially when the grammar is difficult. But sometimes we don’t get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enough chance to speak.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 a good class needs both. The teacher can explain first, and then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students can </a:t>
            </a:r>
            <a:r>
              <a:rPr sz="165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practise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Ethan: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agree. Too much of either one can become tiring.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Mia: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Exactly. I want clear guidance, but I also want to use English myself.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64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01A1488-FCF3-4167-B25D-840997C2F2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6F661629-4C82-43E6-AF7E-2920129496DC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12: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63848E50-33F8-4ED4-8D97-5B7FF1497CAE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A Year Away from Home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38A45021-46F1-43F0-A5E7-2C48D686C98F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52D055-0398-43C5-9AC9-72ACC71D6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0EE8928D-6D00-4BBE-85D6-B057FD59B7A0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1ACD8170-16A8-4A69-BFAD-680329ECB268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Imagine you had to live abroad for a year. What three extra things would you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take?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Besides clothes and my phone?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Yes. Things that would make you feel comfortable or happy.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I’d take a few family photos, my small guitar, and my </a:t>
            </a:r>
            <a:r>
              <a:rPr sz="165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favourite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coffee cup.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 coffee cup? That’s unusual.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Maybe, but I use it every morning. It would make the new place feel more like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home.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understand. I’d take a photo album, a book I love, and a small gift from my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grandmother.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Interesting. None of those things are very expensive.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Lena: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No, but they have personal meaning. That can be more important than price.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6736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2687375-CD31-43D2-BD10-6028B945EF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36448816-E5A2-4184-A45D-B0A0321D9CFF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13: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B083A95C-0E0B-4F42-A29E-1D0DFD40F65C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Clothes and Behaviour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D0ED3EBF-C423-44C9-98A4-5996C7B61555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C4F699-8420-4C13-9E61-A2EFA993EA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D41F1B01-8F7E-4B17-80EC-CEA564366646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C7CA4904-F15C-4304-87A5-E815850E5FCB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You look very formal today. Are you going to an interview?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Kevin: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Yes, this afternoon. I even bought a new jacket.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You seem more serious when you wear it.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Kevin: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feel more serious too. It changes the way I stand and speak.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interesting. Do you think clothes really affect </a:t>
            </a:r>
            <a:r>
              <a:rPr sz="165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behaviour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Kevin: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Sometimes. When I wear sports clothes, I feel relaxed. In formal clothes, I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pay more attention to how I act.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But clothes don’t change your personality.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Kevin: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Of course not. They may only influence us for a short time.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Sara: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And they can influence how other people react to us as well.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8543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CEE9F0-8966-4392-B2AA-A7D7AB8F29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2953C94-27F7-4AC5-8DA1-250BBB170E1A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14: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3B678D74-8FF8-42DE-B929-DB12B0740B78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Students Evaluating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DE96195E-79C5-46FF-A03B-CD17BC4ADDA3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CF84AA-A2C1-4678-BEF5-9CCD2B5830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50C37D95-FCE7-40AF-A4CC-BF960B008890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9570227A-40C9-4F0B-B879-5CC1836C7C1E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Oliver: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Our school sent us an online form about our teachers.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What kind of questions were on it?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Oliver: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Things like whether the teacher explains clearly, listens to students, and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gives useful feedback.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 teachers see the students’ names?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Oliver: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No. The answers are anonymous.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probably better. Students may be more honest.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Oliver: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True, but some students may write unfair comments if they are angry about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 low grade.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Nora: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the school should look for patterns, not judge a teacher because of one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comment.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Oliver: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Exactly. Student feedback can help, but it needs to be used carefully.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87983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41C40B4-6156-4D38-A129-F9807A8AF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F98D615B-B308-465E-9047-6ECFC5DABA5F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15: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A54DAF4C-8489-42F0-9484-239E2AF23069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Why Go to University?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CF3207A6-61D6-4CE5-8A0E-B0878F598387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F411C7-13F4-49F9-BB6B-F2F47B63DF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69E18068-8FE3-4C4C-9567-7497A5FD3634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E4376AF9-FBBC-48D3-A5A4-39D3C9026608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Ava: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brother is trying to decide whether to go to university next year.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Lucas: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Does he know what he wants to study?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Ava: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Not exactly. That’s part of the problem.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Lucas: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 he should take some time to think before choosing.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Ava: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He says university can help him get a better job.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Lucas: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one reason, but people also go to learn more, meet new people, and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become more independent.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Ava: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True. My sister says university changed the way she thinks about the world.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Lucas: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it isn’t only about a diploma.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Ava: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Right. But it is still an important decision because it takes time and money.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83332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0C4E350-0C83-495A-82D7-87047A0ED3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43405233-4C65-40C7-90BA-D11FE308C37E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16: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A62AD8C0-7DE1-4D41-AF42-C27C0A645837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What Makes a Good Supervisor?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9C170320-905D-4287-A0F5-976324624B0B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2C74A1-69C4-486E-A87E-FA7028548D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A6CF44B1-F818-43FB-9077-F3EBB339899B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3B8DEAC2-028E-47ED-B4B4-239A7E3325D8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Ryan: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How is your new supervisor?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Chloe: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Much better than I expected. She explains what she wants very clearly.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Ryan: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 makes a big difference.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Chloe: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Yes, and when someone makes a mistake, she talks to the person privately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i</a:t>
            </a:r>
            <a:r>
              <a:rPr sz="165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nstead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of embarrassing them.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Ryan: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Does she give people freedom to make decisions?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Chloe: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Usually. She checks important work, but she doesn’t control every small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detail.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Ryan: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Sounds like she trusts the team.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Chloe: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She does. And when we do a good job, she tells us.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Ryan: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Clear communication, trust and respect — that sounds like a good </a:t>
            </a:r>
            <a:r>
              <a:rPr lang="tr-TR"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combination.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96472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FB9C2F5-B7B2-48DA-A4C2-0C39DD95C4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5F1463EA-C597-4D1E-B76D-C96DACBA28A2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17: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CA88CAB6-B2FF-46E3-AAD3-F0FB9AF160BA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Separate Schools?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68BC6DD7-1B41-4C46-9FC2-47588056BF46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F245CF-DD0A-46F8-9B0A-9FF44EA69F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4D3A0D39-6A0E-46E7-8503-4B70168AB414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CE9ABA9F-6A5A-415B-9DEC-C4FDF42188CE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Hannah: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cousin goes to a girls-only school, and she really likes it.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Adam: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Why does she like it?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Hannah: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She says she feels more confident speaking in class.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Adam: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interesting. I went to a mixed school, and I liked studying with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everyone.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Hannah: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Do you think boys and girls learn better together?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Adam: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Not necessarily better, but school is also preparation for real life. People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need to learn how to work with different kinds of classmates.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Hannah: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cousin says separate schools can reduce some distractions.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Adam: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Maybe. I think the quality of teaching and the school environment matter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more.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Hannah: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agree that there are advantages and disadvantages on both sides.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0183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BF6592D-35F0-4A55-9BB3-E5590AED8C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3591C9D1-8D46-4596-BA6E-BBCEDED0FC04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18: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92A3E390-7D1C-44C3-A562-DB237D84D475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Risk or Careful Planning?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A5FB3F1F-489C-44EB-8D98-E84D54D9424A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645C00-B3E8-438D-B517-D341F718AA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CE2A0848-C450-4A35-97AB-6FDEF904AE07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FAE012D0-1138-4AC9-9FC6-27060BE20658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friend left a safe job to start his own small business.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Priya: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 sounds risky. Did he have a plan?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Yes. He saved money for a year and studied the market first.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Priya: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it wasn’t a completely blind risk.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Exactly. He knew the business might fail, but he also saw a good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opportunity.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Priya: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How is it going now?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 first few months were difficult, but the business is slowly growing.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Priya: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So his success came from both risk and planning.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Daniel: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what I think. Taking a risk is easier when you prepare for possible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problems.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247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6010A52-0FC6-431C-8153-C404E6785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8CA47E26-595D-4F7E-A4D4-F80CD394F919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19: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37C87CC0-1080-4501-B180-404923F64EB6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Parents as Teachers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C1A035A4-A459-4684-872F-E5D48A0272B7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A4BA32-EAF4-4AA7-9555-29781CE559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40DCA914-07F0-413A-83EE-84328DA96E82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7ABB140F-9B3E-42B4-88B7-ECFFF55E390C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Grace: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My little brother learned to cook from my father during the summer.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Leo: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That’s useful. My mother taught me how to manage money when I got my first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job.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Grace: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Parents teach us many things that we don’t learn in school.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Leo: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True, but they aren’t always the best teachers for every subject.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Grace: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Of course. My mother tried to help me with </a:t>
            </a:r>
            <a:r>
              <a:rPr sz="1650" b="0" dirty="0" err="1">
                <a:solidFill>
                  <a:srgbClr val="213C40"/>
                </a:solidFill>
                <a:latin typeface="Arial"/>
                <a:ea typeface="Arial"/>
                <a:cs typeface="Arial"/>
              </a:rPr>
              <a:t>maths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 once, and we both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became frustrated.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Leo: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 parents are best at teaching life skills and values.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Grace: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And teachers may be better when special knowledge or teaching methods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are needed.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Leo: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That makes sense. Different people can teach us different things.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Grace: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Exactly. Learning doesn’t come from only one place.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9745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3AA7D94-953B-493A-AD63-B9428460C3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8572500" y="190500"/>
            <a:ext cx="3429000" cy="51435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CF526335-03BA-46F0-95CE-3F4007CF8248}"/>
              </a:ext>
            </a:extLst>
          </p:cNvPr>
          <p:cNvSpPr>
            <a:spLocks noGrp="1"/>
          </p:cNvSpPr>
          <p:nvPr/>
        </p:nvSpPr>
        <p:spPr>
          <a:xfrm>
            <a:off x="457200" y="342900"/>
            <a:ext cx="79057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Conversation 20: Listening text</a:t>
            </a:r>
          </a:p>
        </p:txBody>
      </p:sp>
      <p:sp>
        <p:nvSpPr>
          <p:cNvPr id="3" name="topic">
            <a:extLst>
              <a:ext uri="{FF2B5EF4-FFF2-40B4-BE49-F238E27FC236}">
                <a16:creationId xmlns:a16="http://schemas.microsoft.com/office/drawing/2014/main" id="{4862D65A-D294-4644-8029-3C699E6378E7}"/>
              </a:ext>
            </a:extLst>
          </p:cNvPr>
          <p:cNvSpPr>
            <a:spLocks noGrp="1"/>
          </p:cNvSpPr>
          <p:nvPr/>
        </p:nvSpPr>
        <p:spPr>
          <a:xfrm>
            <a:off x="457200" y="1000125"/>
            <a:ext cx="7905750" cy="590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Intelligence, Humor or Reliability?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4B12C27C-AEA6-4255-92CA-86E1CE169E23}"/>
              </a:ext>
            </a:extLst>
          </p:cNvPr>
          <p:cNvSpPr>
            <a:spLocks noGrp="1"/>
          </p:cNvSpPr>
          <p:nvPr/>
        </p:nvSpPr>
        <p:spPr>
          <a:xfrm>
            <a:off x="457200" y="6467475"/>
            <a:ext cx="5715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B70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B7071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A8AAEB-7B65-43AE-8691-FF218D798A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  <p:sp>
        <p:nvSpPr>
          <p:cNvPr id="6" name="audio-caption">
            <a:extLst>
              <a:ext uri="{FF2B5EF4-FFF2-40B4-BE49-F238E27FC236}">
                <a16:creationId xmlns:a16="http://schemas.microsoft.com/office/drawing/2014/main" id="{896D64B7-7A62-401A-937A-EBB9B50B5FAA}"/>
              </a:ext>
            </a:extLst>
          </p:cNvPr>
          <p:cNvSpPr>
            <a:spLocks noGrp="1"/>
          </p:cNvSpPr>
          <p:nvPr/>
        </p:nvSpPr>
        <p:spPr>
          <a:xfrm>
            <a:off x="9201150" y="6353175"/>
            <a:ext cx="2428875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13C40"/>
                </a:solidFill>
                <a:latin typeface="Arial"/>
                <a:ea typeface="Arial"/>
                <a:cs typeface="Arial"/>
              </a:rPr>
              <a:t>Play / replay audio</a:t>
            </a:r>
          </a:p>
        </p:txBody>
      </p:sp>
      <p:sp>
        <p:nvSpPr>
          <p:cNvPr id="7" name="transcript">
            <a:extLst>
              <a:ext uri="{FF2B5EF4-FFF2-40B4-BE49-F238E27FC236}">
                <a16:creationId xmlns:a16="http://schemas.microsoft.com/office/drawing/2014/main" id="{373BC60A-0EB2-402E-87CE-F4D000B0DE65}"/>
              </a:ext>
            </a:extLst>
          </p:cNvPr>
          <p:cNvSpPr>
            <a:spLocks noGrp="1"/>
          </p:cNvSpPr>
          <p:nvPr/>
        </p:nvSpPr>
        <p:spPr>
          <a:xfrm>
            <a:off x="457200" y="1695450"/>
            <a:ext cx="7810500" cy="4572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defPPr>
            <a:lvl1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1pPr>
            <a:lvl2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2pPr>
            <a:lvl3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3pPr>
            <a:lvl4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4pPr>
            <a:lvl5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5pPr>
            <a:lvl6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6pPr>
            <a:lvl7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7pPr>
            <a:lvl8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8pPr>
            <a:lvl9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Zoe: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If you had to choose one quality in a close friend, what would it be?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Only one? That’s difficult.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Zoe: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Choose between intelligence, humor and reliability.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Then I’d choose reliability. I want to know that my friend will be there when I </a:t>
            </a:r>
            <a:endParaRPr lang="tr-TR" sz="1650" b="0" dirty="0">
              <a:solidFill>
                <a:srgbClr val="213C40"/>
              </a:solidFill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  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need help.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Zoe: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 might choose humor. Life is easier when you can laugh together.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True, but someone can be funny and still disappoint you.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Zoe: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And a reliable person can sometimes be too serious.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What about intelligence?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Zoe: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It matters, but I don’t need my friends to know everything.</a:t>
            </a:r>
          </a:p>
          <a:p>
            <a:pPr>
              <a:defRPr sz="1650" b="0">
                <a:solidFill>
                  <a:srgbClr val="213C40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Max: </a:t>
            </a:r>
            <a:r>
              <a:rPr sz="1650" b="0" dirty="0">
                <a:solidFill>
                  <a:srgbClr val="213C40"/>
                </a:solidFill>
                <a:latin typeface="Arial"/>
                <a:ea typeface="Arial"/>
                <a:cs typeface="Arial"/>
              </a:rPr>
              <a:t>Maybe the best friendships need a balance of several qualities.</a:t>
            </a:r>
          </a:p>
        </p:txBody>
      </p:sp>
      <p:pic>
        <p:nvPicPr>
          <p:cNvPr id="9" name="Play paragraph audio" descr="Click to play or replay this paragrap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0750" y="5495925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7573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6324</Words>
  <Application>Microsoft Office PowerPoint</Application>
  <DocSecurity>0</DocSecurity>
  <PresentationFormat>Widescreen</PresentationFormat>
  <Paragraphs>512</Paragraphs>
  <Slides>41</Slides>
  <Notes>41</Notes>
  <HiddenSlides>0</HiddenSlides>
  <MMClips>40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2</cp:revision>
  <dcterms:created xsi:type="dcterms:W3CDTF">2026-10-24T04:38:42Z</dcterms:created>
  <dcterms:modified xsi:type="dcterms:W3CDTF">2026-10-24T15:02:00Z</dcterms:modified>
</cp:coreProperties>
</file>