
<file path=[Content_Types].xml><?xml version="1.0" encoding="utf-8"?>
<Types xmlns="http://schemas.openxmlformats.org/package/2006/content-types">
  <Default Extension="png" ContentType="image/png"/>
  <Default Extension="mp3" ContentType="audio/m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09_06</a:t>
            </a:r>
          </a:p>
          <a:p>
            <a:r>
              <a:t>Maria waters the flowers before opening her small shop.</a:t>
            </a:r>
          </a:p>
          <a:p>
            <a:r>
              <a:t>Comprehension answer: Before opening her shop.</a:t>
            </a:r>
          </a:p>
          <a:p>
            <a:r>
              <a:t>Personal example: I check my bag and close the door.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09_07</a:t>
            </a:r>
          </a:p>
          <a:p>
            <a:r>
              <a:t>An elderly couple waits quietly for the morning train.</a:t>
            </a:r>
          </a:p>
          <a:p>
            <a:r>
              <a:t>Comprehension answer: They are waiting quietly.</a:t>
            </a:r>
          </a:p>
          <a:p>
            <a:r>
              <a:t>Personal example: I read a book or listen to music.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10_01</a:t>
            </a:r>
          </a:p>
          <a:p>
            <a:r>
              <a:t>A nurse cycles to work when the weather is pleasant.</a:t>
            </a:r>
          </a:p>
          <a:p>
            <a:r>
              <a:t>Comprehension answer: By bicycle.</a:t>
            </a:r>
          </a:p>
          <a:p>
            <a:r>
              <a:t>Personal example: When it rains, I take the bus instead of walking.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10_03</a:t>
            </a:r>
          </a:p>
          <a:p>
            <a:r>
              <a:t>Sophie practises the piano for half an hour before breakfast.</a:t>
            </a:r>
          </a:p>
          <a:p>
            <a:r>
              <a:t>Comprehension answer: Before breakfast.</a:t>
            </a:r>
          </a:p>
          <a:p>
            <a:r>
              <a:t>Personal example: I would like to practise drawing after school.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10_07</a:t>
            </a:r>
          </a:p>
          <a:p>
            <a:r>
              <a:t>Michael carefully carries heavy boxes upstairs for his elderly neighbour.</a:t>
            </a:r>
          </a:p>
          <a:p>
            <a:r>
              <a:t>Comprehension answer: He carries them upstairs.</a:t>
            </a:r>
          </a:p>
          <a:p>
            <a:r>
              <a:t>Personal example: I can carry a shopping bag for a neighbour.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10_08</a:t>
            </a:r>
          </a:p>
          <a:p>
            <a:r>
              <a:t>Passengers wait patiently inside the station until their train arrives.</a:t>
            </a:r>
          </a:p>
          <a:p>
            <a:r>
              <a:t>Comprehension answer: Inside the station.</a:t>
            </a:r>
          </a:p>
          <a:p>
            <a:r>
              <a:t>Personal example: The station near my home is small. It has a waiting room.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11_02</a:t>
            </a:r>
          </a:p>
          <a:p>
            <a:r>
              <a:t>Rachel orders a sandwich, then finds a seat near the window.</a:t>
            </a:r>
          </a:p>
          <a:p>
            <a:r>
              <a:t>Comprehension answer: Near the window.</a:t>
            </a:r>
          </a:p>
          <a:p>
            <a:r>
              <a:t>Personal example: I like to sit near a window because I can see outside.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11_04</a:t>
            </a:r>
          </a:p>
          <a:p>
            <a:r>
              <a:t>Peter dropped his keys, but someone found them near the entrance.</a:t>
            </a:r>
          </a:p>
          <a:p>
            <a:r>
              <a:t>Comprehension answer: Peter dropped them.</a:t>
            </a:r>
          </a:p>
          <a:p>
            <a:r>
              <a:t>Personal example: I give them to a member of staff.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12_02</a:t>
            </a:r>
          </a:p>
          <a:p>
            <a:r>
              <a:t>Linda missed her appointment, so she immediately called the office to apologise.</a:t>
            </a:r>
          </a:p>
          <a:p>
            <a:r>
              <a:t>Comprehension answer: She immediately called the office to apologise.</a:t>
            </a:r>
          </a:p>
          <a:p>
            <a:r>
              <a:t>Personal example: I am sorry I am late. My bus was delayed.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12_03</a:t>
            </a:r>
          </a:p>
          <a:p>
            <a:r>
              <a:t>Two teenagers discover a lost wallet and take it to the police.</a:t>
            </a:r>
          </a:p>
          <a:p>
            <a:r>
              <a:t>Comprehension answer: They find a lost wallet.</a:t>
            </a:r>
          </a:p>
          <a:p>
            <a:r>
              <a:t>Personal example: I take it to the police or ask a trusted adult for help.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D8037DE1-0659-440D-B070-7DF336B75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2A5E50D8-4BE6-481F-97D8-CF05667345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289CF7AB-F2AC-4200-BCA2-BB35BDE74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857500"/>
            <a:ext cx="9753600" cy="1143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20CAF1FD-7C05-4730-80A9-33C31C10F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5C7DB4DB-F5A7-4C06-BC1E-291B0546EF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A9EE2DEC-FA19-4E8E-BBCA-E58E37EF0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DC464D7E-37CC-4BFF-8056-9157666FFE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45E28AAB-06D2-4ABD-A384-F27DC52A3ADC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FC17BC1A-8888-43E7-9B92-802377E05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05B6678D-2F5F-4393-A04C-1CFF2DCA1E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png"/><Relationship Id="rId5" Type="http://schemas.openxmlformats.org/officeDocument/2006/relationships/audio" Target="../media/audio1.wav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.png"/><Relationship Id="rId5" Type="http://schemas.openxmlformats.org/officeDocument/2006/relationships/audio" Target="../media/audio2.wav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.png"/><Relationship Id="rId5" Type="http://schemas.openxmlformats.org/officeDocument/2006/relationships/audio" Target="../media/audio3.wav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.png"/><Relationship Id="rId5" Type="http://schemas.openxmlformats.org/officeDocument/2006/relationships/audio" Target="../media/audio4.wav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.png"/><Relationship Id="rId5" Type="http://schemas.openxmlformats.org/officeDocument/2006/relationships/audio" Target="../media/audio5.wav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.png"/><Relationship Id="rId5" Type="http://schemas.openxmlformats.org/officeDocument/2006/relationships/audio" Target="../media/audio6.wav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.png"/><Relationship Id="rId5" Type="http://schemas.openxmlformats.org/officeDocument/2006/relationships/audio" Target="../media/audio7.wav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1.png"/><Relationship Id="rId5" Type="http://schemas.openxmlformats.org/officeDocument/2006/relationships/audio" Target="../media/audio8.wav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1.png"/><Relationship Id="rId5" Type="http://schemas.openxmlformats.org/officeDocument/2006/relationships/audio" Target="../media/audio9.wav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1.png"/><Relationship Id="rId5" Type="http://schemas.openxmlformats.org/officeDocument/2006/relationships/audio" Target="../media/audio10.wav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7CC1652-E43C-43AC-BF74-62FCA0D47DB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9A744671-E0FE-4434-B7D1-BDA1E2BEA6F1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2 Speaking Practice 2">
            <a:extLst>
              <a:ext uri="{FF2B5EF4-FFF2-40B4-BE49-F238E27FC236}">
                <a16:creationId xmlns:a16="http://schemas.microsoft.com/office/drawing/2014/main" id="{BBC1EE3F-AE09-48A4-8AB9-E178AD37083E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A2 Speaking Practice 2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18B2849E-E73C-4C14-8B8C-30C3809B808E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10 speaking activities">
            <a:extLst>
              <a:ext uri="{FF2B5EF4-FFF2-40B4-BE49-F238E27FC236}">
                <a16:creationId xmlns:a16="http://schemas.microsoft.com/office/drawing/2014/main" id="{D7242337-9BC9-470C-A516-EA7EE36F5F90}"/>
              </a:ext>
            </a:extLst>
          </p:cNvPr>
          <p:cNvSpPr>
            <a:spLocks noGrp="1"/>
          </p:cNvSpPr>
          <p:nvPr/>
        </p:nvSpPr>
        <p:spPr>
          <a:xfrm>
            <a:off x="514350" y="2190750"/>
            <a:ext cx="5715000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10 speaking activities</a:t>
            </a:r>
          </a:p>
        </p:txBody>
      </p:sp>
      <p:sp>
        <p:nvSpPr>
          <p:cNvPr id="6" name="Listen and repeat.">
            <a:extLst>
              <a:ext uri="{FF2B5EF4-FFF2-40B4-BE49-F238E27FC236}">
                <a16:creationId xmlns:a16="http://schemas.microsoft.com/office/drawing/2014/main" id="{5D74A31B-FD14-4CD1-A4B4-4A08B20D538D}"/>
              </a:ext>
            </a:extLst>
          </p:cNvPr>
          <p:cNvSpPr>
            <a:spLocks noGrp="1"/>
          </p:cNvSpPr>
          <p:nvPr/>
        </p:nvSpPr>
        <p:spPr>
          <a:xfrm>
            <a:off x="514350" y="3238500"/>
            <a:ext cx="57150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7" name="Answer the question about the recording.">
            <a:extLst>
              <a:ext uri="{FF2B5EF4-FFF2-40B4-BE49-F238E27FC236}">
                <a16:creationId xmlns:a16="http://schemas.microsoft.com/office/drawing/2014/main" id="{6BE6D5C0-D35E-4631-9A19-7C03BF7AC705}"/>
              </a:ext>
            </a:extLst>
          </p:cNvPr>
          <p:cNvSpPr>
            <a:spLocks noGrp="1"/>
          </p:cNvSpPr>
          <p:nvPr/>
        </p:nvSpPr>
        <p:spPr>
          <a:xfrm>
            <a:off x="514350" y="3962400"/>
            <a:ext cx="57150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Answer the question about the recording.</a:t>
            </a:r>
          </a:p>
        </p:txBody>
      </p:sp>
      <p:sp>
        <p:nvSpPr>
          <p:cNvPr id="8" name="Then talk about yourself.">
            <a:extLst>
              <a:ext uri="{FF2B5EF4-FFF2-40B4-BE49-F238E27FC236}">
                <a16:creationId xmlns:a16="http://schemas.microsoft.com/office/drawing/2014/main" id="{1F1A3F9D-D420-4356-A3BD-89A76A0E90D1}"/>
              </a:ext>
            </a:extLst>
          </p:cNvPr>
          <p:cNvSpPr>
            <a:spLocks noGrp="1"/>
          </p:cNvSpPr>
          <p:nvPr/>
        </p:nvSpPr>
        <p:spPr>
          <a:xfrm>
            <a:off x="514350" y="4686300"/>
            <a:ext cx="57150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Then talk about yourself.</a:t>
            </a:r>
          </a:p>
        </p:txBody>
      </p:sp>
    </p:spTree>
    <p:extLst>
      <p:ext uri="{BB962C8B-B14F-4D97-AF65-F5344CB8AC3E}">
        <p14:creationId xmlns:p14="http://schemas.microsoft.com/office/powerpoint/2010/main" val="8439281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2782E61-A47D-4E69-BC1D-21AF5192D41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97DFCA57-361E-4966-BB73-95BFFCF49C88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1">
            <a:extLst>
              <a:ext uri="{FF2B5EF4-FFF2-40B4-BE49-F238E27FC236}">
                <a16:creationId xmlns:a16="http://schemas.microsoft.com/office/drawing/2014/main" id="{BBD6C549-E6F5-462C-A69B-674B73FFFAF9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1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C5F33681-6685-4DD4-8257-7FBCC2AC83E2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BAC71ABA-E27D-4C58-BF75-6F7D1420A329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F7F67C0C-5405-4A55-9D9C-867A555780DA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n does Maria water the flowers?">
            <a:extLst>
              <a:ext uri="{FF2B5EF4-FFF2-40B4-BE49-F238E27FC236}">
                <a16:creationId xmlns:a16="http://schemas.microsoft.com/office/drawing/2014/main" id="{38851B7A-B239-41EA-81EC-59A206C88F5F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When does Maria water the flowers?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BDA3D536-E2A3-4676-9674-93EACBCB703B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do before leaving home?">
            <a:extLst>
              <a:ext uri="{FF2B5EF4-FFF2-40B4-BE49-F238E27FC236}">
                <a16:creationId xmlns:a16="http://schemas.microsoft.com/office/drawing/2014/main" id="{935A1BA7-C701-44C4-B6ED-7F4FF3945C25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do before leaving home?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E7D676C7-D110-41A4-97AD-AB95413EE879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9_06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24126"/>
      </p:ext>
    </p:extLst>
  </p:cSld>
  <p:clrMapOvr>
    <a:masterClrMapping/>
  </p:clrMapOvr>
  <p:transition>
    <p:sndAc>
      <p:stSnd>
        <p:snd r:embed="rId5" name="kim_transition_01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F648C86-A826-4C8D-B1A2-60EAE5E3D1B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7E1467E2-3B09-4C6F-80DC-00EDDE0A4403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2">
            <a:extLst>
              <a:ext uri="{FF2B5EF4-FFF2-40B4-BE49-F238E27FC236}">
                <a16:creationId xmlns:a16="http://schemas.microsoft.com/office/drawing/2014/main" id="{988E8A39-0370-4162-AC42-7CBDABBD0A4A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2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54FF2E59-A75E-4E03-803E-BAF1F06427D2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396F3ACE-26B6-4107-B3B1-72E1D896D6E2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6949F470-8D35-4644-ADEC-965394CB757A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How are the couple waiting?">
            <a:extLst>
              <a:ext uri="{FF2B5EF4-FFF2-40B4-BE49-F238E27FC236}">
                <a16:creationId xmlns:a16="http://schemas.microsoft.com/office/drawing/2014/main" id="{FF8F21B5-0132-4DB2-8308-9490F2C5E52B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How are the couple waiting?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310F61F5-C748-4ECB-BD51-4B89D42050B2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do while waiting for a bus or tra">
            <a:extLst>
              <a:ext uri="{FF2B5EF4-FFF2-40B4-BE49-F238E27FC236}">
                <a16:creationId xmlns:a16="http://schemas.microsoft.com/office/drawing/2014/main" id="{F02E7EFA-A186-4F99-8446-B83B7FBB8EF6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do while waiting for a bus or train?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FB26021D-C5BF-4A84-B6A3-8BB9274526BB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9_07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120329"/>
      </p:ext>
    </p:extLst>
  </p:cSld>
  <p:clrMapOvr>
    <a:masterClrMapping/>
  </p:clrMapOvr>
  <p:transition>
    <p:sndAc>
      <p:stSnd>
        <p:snd r:embed="rId5" name="kim_transition_02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C2963D7-799B-4B2F-95DF-1DBC1D43709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BA165C74-9B47-45FF-81D7-784BFFF21B32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3">
            <a:extLst>
              <a:ext uri="{FF2B5EF4-FFF2-40B4-BE49-F238E27FC236}">
                <a16:creationId xmlns:a16="http://schemas.microsoft.com/office/drawing/2014/main" id="{D748E630-E669-46DE-9DAF-6AC785CC6410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3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EEBD100B-FC03-4EF8-AD53-18A0D457319C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E4D5B4BE-8073-4058-B960-55711D79C5DB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C5587768-C2A3-42A8-8452-7722B0D28219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How does the nurse travel in pleasant weather">
            <a:extLst>
              <a:ext uri="{FF2B5EF4-FFF2-40B4-BE49-F238E27FC236}">
                <a16:creationId xmlns:a16="http://schemas.microsoft.com/office/drawing/2014/main" id="{2FC6ACBC-1F98-477A-8F4F-914382BA1F21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How does the nurse travel in pleasant weather?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6F03021E-678D-4D0F-9AFF-C0F6A3D5837E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How does the weather change your travel plans">
            <a:extLst>
              <a:ext uri="{FF2B5EF4-FFF2-40B4-BE49-F238E27FC236}">
                <a16:creationId xmlns:a16="http://schemas.microsoft.com/office/drawing/2014/main" id="{0CF2778F-5587-4FF5-84D8-C801F0E659F0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How does the weather change your travel plans?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761289D5-BF68-4F07-BC95-AB310F1F9DA2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10_01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74246"/>
      </p:ext>
    </p:extLst>
  </p:cSld>
  <p:clrMapOvr>
    <a:masterClrMapping/>
  </p:clrMapOvr>
  <p:transition>
    <p:sndAc>
      <p:stSnd>
        <p:snd r:embed="rId5" name="kim_transition_03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F2BC0B5-909C-4350-9254-F298C83B301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ED5AB4DB-953D-41B9-BCB1-C938C17DEA57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4">
            <a:extLst>
              <a:ext uri="{FF2B5EF4-FFF2-40B4-BE49-F238E27FC236}">
                <a16:creationId xmlns:a16="http://schemas.microsoft.com/office/drawing/2014/main" id="{F88C9A70-13CF-4074-A308-C77F9D3B1D37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4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528782EC-788B-4EF1-BD47-D1C0936238F1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B426D130-70DF-4D6B-9493-1554FFEC3EA0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A442880D-3C27-4EE3-8C03-648601E67DD1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n does Sophie practise the piano?">
            <a:extLst>
              <a:ext uri="{FF2B5EF4-FFF2-40B4-BE49-F238E27FC236}">
                <a16:creationId xmlns:a16="http://schemas.microsoft.com/office/drawing/2014/main" id="{7F9E6A9B-DC26-49A3-9EE8-6543DA70312A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When does Sophie practise the piano?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E68D0C36-C035-43F5-A838-4E795A0EE7CC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skill would you like to practise and whe">
            <a:extLst>
              <a:ext uri="{FF2B5EF4-FFF2-40B4-BE49-F238E27FC236}">
                <a16:creationId xmlns:a16="http://schemas.microsoft.com/office/drawing/2014/main" id="{D5A869D9-9695-4D05-9640-CFE4613A3C25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skill would you like to practise and when?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29CDFC92-CD16-49BF-BFA7-FD9A60C87829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10_03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15532"/>
      </p:ext>
    </p:extLst>
  </p:cSld>
  <p:clrMapOvr>
    <a:masterClrMapping/>
  </p:clrMapOvr>
  <p:transition>
    <p:sndAc>
      <p:stSnd>
        <p:snd r:embed="rId5" name="kim_transition_04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773C355-21E1-4082-9A5D-25D01ACD77C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97B1E74A-D0E6-4B6F-816C-7243DE1EEAC3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5">
            <a:extLst>
              <a:ext uri="{FF2B5EF4-FFF2-40B4-BE49-F238E27FC236}">
                <a16:creationId xmlns:a16="http://schemas.microsoft.com/office/drawing/2014/main" id="{D3C063C2-AAAE-4769-A650-6D01B96F7B8F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5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8B554A7E-7A0F-4468-B5E5-C5001245DC59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9D8E0755-F2C9-4D3F-8380-6F652F1052D2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3AEE3BF6-228B-43B2-9F2E-714AFAE04BCE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re does Michael carry the heavy boxes?">
            <a:extLst>
              <a:ext uri="{FF2B5EF4-FFF2-40B4-BE49-F238E27FC236}">
                <a16:creationId xmlns:a16="http://schemas.microsoft.com/office/drawing/2014/main" id="{E89E4239-6461-4BD7-8858-DD411702085C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Where does Michael carry the heavy boxes?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B6EEE372-A707-4647-A8E5-EBABBE05FADB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How can you help someone near your home?">
            <a:extLst>
              <a:ext uri="{FF2B5EF4-FFF2-40B4-BE49-F238E27FC236}">
                <a16:creationId xmlns:a16="http://schemas.microsoft.com/office/drawing/2014/main" id="{E37EB22D-10FB-4ABA-9E11-78EE2CC691B7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How can you help someone near your home?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16E6295B-304E-4AD7-BA6B-5A1CA63E57D8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10_07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832967"/>
      </p:ext>
    </p:extLst>
  </p:cSld>
  <p:clrMapOvr>
    <a:masterClrMapping/>
  </p:clrMapOvr>
  <p:transition>
    <p:sndAc>
      <p:stSnd>
        <p:snd r:embed="rId5" name="kim_transition_05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1060B7A-F8D6-47AF-B0B1-026C2199496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A114B7D9-D3CF-4038-98FE-C0AB13C794F2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6">
            <a:extLst>
              <a:ext uri="{FF2B5EF4-FFF2-40B4-BE49-F238E27FC236}">
                <a16:creationId xmlns:a16="http://schemas.microsoft.com/office/drawing/2014/main" id="{A1B6916A-F2F2-4B4A-B6FF-C368B1243B58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6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EA0054BA-39F0-4045-BBDE-79E1DF4E5EDF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7F117A59-7A94-455A-95DB-52EEAA10E940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D1CAA8AB-591D-4AEC-8CBC-60F20C6AC533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re are the passengers waiting?">
            <a:extLst>
              <a:ext uri="{FF2B5EF4-FFF2-40B4-BE49-F238E27FC236}">
                <a16:creationId xmlns:a16="http://schemas.microsoft.com/office/drawing/2014/main" id="{54E43135-B090-4AE0-8A1B-65CA63D62BF9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Where are the passengers waiting?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806A658A-D7C1-45AE-9AE1-34A2D895DD4A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Describe a station or bus stop you know.">
            <a:extLst>
              <a:ext uri="{FF2B5EF4-FFF2-40B4-BE49-F238E27FC236}">
                <a16:creationId xmlns:a16="http://schemas.microsoft.com/office/drawing/2014/main" id="{93EC3E50-F3E3-4A95-8967-D1E4079731B3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Describe a station or bus stop you know.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DE64EDC4-4696-45DE-A4CB-FCD2DB813BF1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10_08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823036"/>
      </p:ext>
    </p:extLst>
  </p:cSld>
  <p:clrMapOvr>
    <a:masterClrMapping/>
  </p:clrMapOvr>
  <p:transition>
    <p:sndAc>
      <p:stSnd>
        <p:snd r:embed="rId5" name="kim_transition_06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55A8A25-DC68-479A-A1CC-94A0B5A5493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8214883E-E7AE-4C64-8EC3-F8D5BB0AE01D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7">
            <a:extLst>
              <a:ext uri="{FF2B5EF4-FFF2-40B4-BE49-F238E27FC236}">
                <a16:creationId xmlns:a16="http://schemas.microsoft.com/office/drawing/2014/main" id="{E4C1049C-BFB6-47BE-A5DE-8361EE4D5DA8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7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93B8D53C-C63B-4F11-B484-7ADECE7082C5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BE6C8803-BDE9-494F-84A2-60EA5BAC3823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725617FB-56B6-49CC-8A96-734DF4BCC23D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re does Rachel find a seat?">
            <a:extLst>
              <a:ext uri="{FF2B5EF4-FFF2-40B4-BE49-F238E27FC236}">
                <a16:creationId xmlns:a16="http://schemas.microsoft.com/office/drawing/2014/main" id="{0B22D7FC-81C5-470D-993B-8CF6C93C5D3D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Where does Rachel find a seat?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AF34EEED-7D04-495A-823A-C18281608F20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ere do you like to sit in a café and why?">
            <a:extLst>
              <a:ext uri="{FF2B5EF4-FFF2-40B4-BE49-F238E27FC236}">
                <a16:creationId xmlns:a16="http://schemas.microsoft.com/office/drawing/2014/main" id="{E9A5AB31-9522-4663-8162-6951D42F0337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Where do you like to sit in a café and why?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93A6A0CE-5808-4750-AC23-5497CB4BF237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11_02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028524"/>
      </p:ext>
    </p:extLst>
  </p:cSld>
  <p:clrMapOvr>
    <a:masterClrMapping/>
  </p:clrMapOvr>
  <p:transition>
    <p:sndAc>
      <p:stSnd>
        <p:snd r:embed="rId5" name="kim_transition_07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DFEAF693-50F8-4A46-86C0-4347C367C1A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7075855F-2FCB-40D6-94F9-BE65510CA2B7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8">
            <a:extLst>
              <a:ext uri="{FF2B5EF4-FFF2-40B4-BE49-F238E27FC236}">
                <a16:creationId xmlns:a16="http://schemas.microsoft.com/office/drawing/2014/main" id="{717B67DA-BF31-40F0-BEE6-120819D96B24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8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F7BB24D4-94A6-48EB-97E7-9C6DDCFE2F4F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68E95931-77A2-4985-B12F-3B8C163016AD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87234206-F2DB-4A49-8021-613B779F6E32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at happened before someone found the keys?">
            <a:extLst>
              <a:ext uri="{FF2B5EF4-FFF2-40B4-BE49-F238E27FC236}">
                <a16:creationId xmlns:a16="http://schemas.microsoft.com/office/drawing/2014/main" id="{F7C1CF2B-433E-4EE1-9E57-633D1EF2F120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happened before someone found the keys?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6CF4079D-A5F0-4B6B-A298-154A37D35D98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You find someone's keys. What do you do?">
            <a:extLst>
              <a:ext uri="{FF2B5EF4-FFF2-40B4-BE49-F238E27FC236}">
                <a16:creationId xmlns:a16="http://schemas.microsoft.com/office/drawing/2014/main" id="{0B280096-E045-44C1-9E02-23BC3EF1DC25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You find someone's keys. What do you do?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FC0C5D29-872E-43DF-8946-9CECBB148793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11_04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371148"/>
      </p:ext>
    </p:extLst>
  </p:cSld>
  <p:clrMapOvr>
    <a:masterClrMapping/>
  </p:clrMapOvr>
  <p:transition>
    <p:sndAc>
      <p:stSnd>
        <p:snd r:embed="rId5" name="kim_transition_08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D3CDBD8F-5125-4F0E-A011-884629EBB9D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B96138A7-A4CD-4BAE-9E2F-1914526FCEF2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9">
            <a:extLst>
              <a:ext uri="{FF2B5EF4-FFF2-40B4-BE49-F238E27FC236}">
                <a16:creationId xmlns:a16="http://schemas.microsoft.com/office/drawing/2014/main" id="{D4528111-8E64-4B0D-B300-ADD5D1F8BB77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9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359F0036-9E6F-4599-B6BE-47F65B367875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CB88AAF0-8229-43E1-9F76-A4B1D43287BB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B1569288-0BC3-4CD6-8EEF-6B1E76273CC7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at did Linda do after missing her appointme">
            <a:extLst>
              <a:ext uri="{FF2B5EF4-FFF2-40B4-BE49-F238E27FC236}">
                <a16:creationId xmlns:a16="http://schemas.microsoft.com/office/drawing/2014/main" id="{5C0713F0-9196-4FE8-8F7B-D65CD44DD614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did Linda do after missing her appointment?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646583B8-176A-4091-9C51-486BEAD8457A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can you say when you are late for an app">
            <a:extLst>
              <a:ext uri="{FF2B5EF4-FFF2-40B4-BE49-F238E27FC236}">
                <a16:creationId xmlns:a16="http://schemas.microsoft.com/office/drawing/2014/main" id="{4CBDC9E1-BF55-4445-98E3-C096101ACCDF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can you say when you are late for an appointment?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14D38353-4DAF-48F8-B97C-976DED843331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12_02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23455"/>
      </p:ext>
    </p:extLst>
  </p:cSld>
  <p:clrMapOvr>
    <a:masterClrMapping/>
  </p:clrMapOvr>
  <p:transition>
    <p:sndAc>
      <p:stSnd>
        <p:snd r:embed="rId5" name="kim_transition_09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C878D46-F2F2-49AD-BA1F-51CDB57F895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083F8518-4584-4B52-83AF-01288912A5A1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10">
            <a:extLst>
              <a:ext uri="{FF2B5EF4-FFF2-40B4-BE49-F238E27FC236}">
                <a16:creationId xmlns:a16="http://schemas.microsoft.com/office/drawing/2014/main" id="{77294431-B3F2-4040-AB86-6308D4F4F85E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10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428ACC3C-0E80-4156-8C75-C7B9B92DDD63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BA8C2F01-1DD3-4F8D-8088-FBFCC8A2F607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F6D0CDE3-239C-48D8-B46A-A73772DA480E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at do the two teenagers find?">
            <a:extLst>
              <a:ext uri="{FF2B5EF4-FFF2-40B4-BE49-F238E27FC236}">
                <a16:creationId xmlns:a16="http://schemas.microsoft.com/office/drawing/2014/main" id="{A24160B4-FD31-4FAA-B9EE-7E6DC85B8F99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the two teenagers find?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4D66CC02-CFCA-45EB-BBCB-999E806900EC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You find a wallet. What do you do?">
            <a:extLst>
              <a:ext uri="{FF2B5EF4-FFF2-40B4-BE49-F238E27FC236}">
                <a16:creationId xmlns:a16="http://schemas.microsoft.com/office/drawing/2014/main" id="{61C179E8-BC8B-4155-8C8A-B42B48FDE944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You find a wallet. What do you do?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24094FFC-AA49-4280-B29C-BC352EB9CA8C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12_03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70438"/>
      </p:ext>
    </p:extLst>
  </p:cSld>
  <p:clrMapOvr>
    <a:masterClrMapping/>
  </p:clrMapOvr>
  <p:transition>
    <p:sndAc>
      <p:stSnd>
        <p:snd r:embed="rId5" name="kim_transition_10.wav"/>
      </p:stSnd>
    </p:sndAc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1342033-1A9F-4ADA-99D7-4AD7E294057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474F7CAD-93C1-4E17-8853-D256AE120B77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1 and 2">
            <a:extLst>
              <a:ext uri="{FF2B5EF4-FFF2-40B4-BE49-F238E27FC236}">
                <a16:creationId xmlns:a16="http://schemas.microsoft.com/office/drawing/2014/main" id="{891B1F99-C665-4F90-81A1-3A656695F658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1 and 2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14185595-8EF2-42D8-9196-DA8A067157D4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1">
            <a:extLst>
              <a:ext uri="{FF2B5EF4-FFF2-40B4-BE49-F238E27FC236}">
                <a16:creationId xmlns:a16="http://schemas.microsoft.com/office/drawing/2014/main" id="{17C307FA-4578-4452-B23C-F5C6D9489FE0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1</a:t>
            </a:r>
          </a:p>
        </p:txBody>
      </p:sp>
      <p:sp>
        <p:nvSpPr>
          <p:cNvPr id="6" name="Before opening her shop.">
            <a:extLst>
              <a:ext uri="{FF2B5EF4-FFF2-40B4-BE49-F238E27FC236}">
                <a16:creationId xmlns:a16="http://schemas.microsoft.com/office/drawing/2014/main" id="{0851BCFF-B8CB-4F6D-BB58-F3764C19C0A5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Before opening her shop.</a:t>
            </a:r>
          </a:p>
        </p:txBody>
      </p:sp>
      <p:sp>
        <p:nvSpPr>
          <p:cNvPr id="7" name="Personal example: I check my bag and close th">
            <a:extLst>
              <a:ext uri="{FF2B5EF4-FFF2-40B4-BE49-F238E27FC236}">
                <a16:creationId xmlns:a16="http://schemas.microsoft.com/office/drawing/2014/main" id="{46C34156-E12D-4993-A2D5-5A1E1993091B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check my bag and close the door.</a:t>
            </a:r>
          </a:p>
        </p:txBody>
      </p:sp>
      <p:sp>
        <p:nvSpPr>
          <p:cNvPr id="8" name="Activity 2">
            <a:extLst>
              <a:ext uri="{FF2B5EF4-FFF2-40B4-BE49-F238E27FC236}">
                <a16:creationId xmlns:a16="http://schemas.microsoft.com/office/drawing/2014/main" id="{31B2648B-9CC9-4B40-B7CD-1ED36DC91F70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2</a:t>
            </a:r>
          </a:p>
        </p:txBody>
      </p:sp>
      <p:sp>
        <p:nvSpPr>
          <p:cNvPr id="9" name="They are waiting quietly.">
            <a:extLst>
              <a:ext uri="{FF2B5EF4-FFF2-40B4-BE49-F238E27FC236}">
                <a16:creationId xmlns:a16="http://schemas.microsoft.com/office/drawing/2014/main" id="{51D83D5F-A9B7-40E5-A929-DB2012D56779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They are waiting quietly.</a:t>
            </a:r>
          </a:p>
        </p:txBody>
      </p:sp>
      <p:sp>
        <p:nvSpPr>
          <p:cNvPr id="10" name="Personal example: I read a book or listen to ">
            <a:extLst>
              <a:ext uri="{FF2B5EF4-FFF2-40B4-BE49-F238E27FC236}">
                <a16:creationId xmlns:a16="http://schemas.microsoft.com/office/drawing/2014/main" id="{0B78F182-B87D-4C85-8E4E-201551FC119E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read a book or listen to music.</a:t>
            </a:r>
          </a:p>
        </p:txBody>
      </p:sp>
    </p:spTree>
    <p:extLst>
      <p:ext uri="{BB962C8B-B14F-4D97-AF65-F5344CB8AC3E}">
        <p14:creationId xmlns:p14="http://schemas.microsoft.com/office/powerpoint/2010/main" val="9395398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32BB745-3D77-4380-AA8C-16C74B36FF3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4BB0FA99-6343-48A8-9BC2-D312229D7493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3 and 4">
            <a:extLst>
              <a:ext uri="{FF2B5EF4-FFF2-40B4-BE49-F238E27FC236}">
                <a16:creationId xmlns:a16="http://schemas.microsoft.com/office/drawing/2014/main" id="{27A504CD-BE6A-4DBD-BDEC-1D9EAA94BBE2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3 and 4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D43C357C-0431-4806-8E2C-A8F8CD6D1C27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3">
            <a:extLst>
              <a:ext uri="{FF2B5EF4-FFF2-40B4-BE49-F238E27FC236}">
                <a16:creationId xmlns:a16="http://schemas.microsoft.com/office/drawing/2014/main" id="{52353842-D793-4F72-B67A-FE5ACD28AF67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3</a:t>
            </a:r>
          </a:p>
        </p:txBody>
      </p:sp>
      <p:sp>
        <p:nvSpPr>
          <p:cNvPr id="6" name="By bicycle.">
            <a:extLst>
              <a:ext uri="{FF2B5EF4-FFF2-40B4-BE49-F238E27FC236}">
                <a16:creationId xmlns:a16="http://schemas.microsoft.com/office/drawing/2014/main" id="{3DA6C1DE-B611-4F1D-A371-3C6B1AA5E4EB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By bicycle.</a:t>
            </a:r>
          </a:p>
        </p:txBody>
      </p:sp>
      <p:sp>
        <p:nvSpPr>
          <p:cNvPr id="7" name="Personal example: When it rains, I take the b">
            <a:extLst>
              <a:ext uri="{FF2B5EF4-FFF2-40B4-BE49-F238E27FC236}">
                <a16:creationId xmlns:a16="http://schemas.microsoft.com/office/drawing/2014/main" id="{8FD99BC1-1FF0-48A6-B557-80659FD8EA71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When it rains, I take the bus instead of walking.</a:t>
            </a:r>
          </a:p>
        </p:txBody>
      </p:sp>
      <p:sp>
        <p:nvSpPr>
          <p:cNvPr id="8" name="Activity 4">
            <a:extLst>
              <a:ext uri="{FF2B5EF4-FFF2-40B4-BE49-F238E27FC236}">
                <a16:creationId xmlns:a16="http://schemas.microsoft.com/office/drawing/2014/main" id="{C354A79E-98EA-4362-99A7-1967A2FDEA87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4</a:t>
            </a:r>
          </a:p>
        </p:txBody>
      </p:sp>
      <p:sp>
        <p:nvSpPr>
          <p:cNvPr id="9" name="Before breakfast.">
            <a:extLst>
              <a:ext uri="{FF2B5EF4-FFF2-40B4-BE49-F238E27FC236}">
                <a16:creationId xmlns:a16="http://schemas.microsoft.com/office/drawing/2014/main" id="{E292601B-78FA-463A-AAC5-5A6B38A23F4F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Before breakfast.</a:t>
            </a:r>
          </a:p>
        </p:txBody>
      </p:sp>
      <p:sp>
        <p:nvSpPr>
          <p:cNvPr id="10" name="Personal example: I would like to practise dr">
            <a:extLst>
              <a:ext uri="{FF2B5EF4-FFF2-40B4-BE49-F238E27FC236}">
                <a16:creationId xmlns:a16="http://schemas.microsoft.com/office/drawing/2014/main" id="{14E8B8FF-CE0B-4AD8-AE12-F543FB441A3B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would like to practise drawing after school.</a:t>
            </a:r>
          </a:p>
        </p:txBody>
      </p:sp>
    </p:spTree>
    <p:extLst>
      <p:ext uri="{BB962C8B-B14F-4D97-AF65-F5344CB8AC3E}">
        <p14:creationId xmlns:p14="http://schemas.microsoft.com/office/powerpoint/2010/main" val="19170297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3B3CAB1-6B4C-404C-A4D4-4958702E07C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434248C9-A31A-4B3F-B5F7-5A588E06C77C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5 and 6">
            <a:extLst>
              <a:ext uri="{FF2B5EF4-FFF2-40B4-BE49-F238E27FC236}">
                <a16:creationId xmlns:a16="http://schemas.microsoft.com/office/drawing/2014/main" id="{A8192066-8394-4A8C-A2B7-4D9C33A0F195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5 and 6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2533BBA7-F328-40AE-A3D4-F7866D024D07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5">
            <a:extLst>
              <a:ext uri="{FF2B5EF4-FFF2-40B4-BE49-F238E27FC236}">
                <a16:creationId xmlns:a16="http://schemas.microsoft.com/office/drawing/2014/main" id="{7DE47AEC-09EF-40D0-8C11-E011B670D213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5</a:t>
            </a:r>
          </a:p>
        </p:txBody>
      </p:sp>
      <p:sp>
        <p:nvSpPr>
          <p:cNvPr id="6" name="He carries them upstairs.">
            <a:extLst>
              <a:ext uri="{FF2B5EF4-FFF2-40B4-BE49-F238E27FC236}">
                <a16:creationId xmlns:a16="http://schemas.microsoft.com/office/drawing/2014/main" id="{DC98436C-ABD1-4EE0-93EB-67D12153C600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He carries them upstairs.</a:t>
            </a:r>
          </a:p>
        </p:txBody>
      </p:sp>
      <p:sp>
        <p:nvSpPr>
          <p:cNvPr id="7" name="Personal example: I can carry a shopping bag ">
            <a:extLst>
              <a:ext uri="{FF2B5EF4-FFF2-40B4-BE49-F238E27FC236}">
                <a16:creationId xmlns:a16="http://schemas.microsoft.com/office/drawing/2014/main" id="{84C4C414-2EF9-4607-B0C2-F7AE4BC3DD2D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can carry a shopping bag for a neighbour.</a:t>
            </a:r>
          </a:p>
        </p:txBody>
      </p:sp>
      <p:sp>
        <p:nvSpPr>
          <p:cNvPr id="8" name="Activity 6">
            <a:extLst>
              <a:ext uri="{FF2B5EF4-FFF2-40B4-BE49-F238E27FC236}">
                <a16:creationId xmlns:a16="http://schemas.microsoft.com/office/drawing/2014/main" id="{A28A2ED7-855F-4A62-85CE-6A6D6B90EB07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6</a:t>
            </a:r>
          </a:p>
        </p:txBody>
      </p:sp>
      <p:sp>
        <p:nvSpPr>
          <p:cNvPr id="9" name="Inside the station.">
            <a:extLst>
              <a:ext uri="{FF2B5EF4-FFF2-40B4-BE49-F238E27FC236}">
                <a16:creationId xmlns:a16="http://schemas.microsoft.com/office/drawing/2014/main" id="{7A1E8AC2-3F38-47A7-8E30-ADA8311C6D57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Inside the station.</a:t>
            </a:r>
          </a:p>
        </p:txBody>
      </p:sp>
      <p:sp>
        <p:nvSpPr>
          <p:cNvPr id="10" name="Personal example: The station near my home is">
            <a:extLst>
              <a:ext uri="{FF2B5EF4-FFF2-40B4-BE49-F238E27FC236}">
                <a16:creationId xmlns:a16="http://schemas.microsoft.com/office/drawing/2014/main" id="{C5BB67F8-C132-4EE8-934E-19017539A39A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The station near my home is small. It has a waiting room.</a:t>
            </a:r>
          </a:p>
        </p:txBody>
      </p:sp>
    </p:spTree>
    <p:extLst>
      <p:ext uri="{BB962C8B-B14F-4D97-AF65-F5344CB8AC3E}">
        <p14:creationId xmlns:p14="http://schemas.microsoft.com/office/powerpoint/2010/main" val="9574271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404A410-53B8-47EA-A856-E270D21706D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12C42302-3FBC-49A7-B3D8-EDBCFCD34C8D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7 and 8">
            <a:extLst>
              <a:ext uri="{FF2B5EF4-FFF2-40B4-BE49-F238E27FC236}">
                <a16:creationId xmlns:a16="http://schemas.microsoft.com/office/drawing/2014/main" id="{3063D419-E878-46B0-BD1B-7D15A7FAA456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7 and 8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7B000077-8857-48D6-A505-0EED5F7C6D12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7">
            <a:extLst>
              <a:ext uri="{FF2B5EF4-FFF2-40B4-BE49-F238E27FC236}">
                <a16:creationId xmlns:a16="http://schemas.microsoft.com/office/drawing/2014/main" id="{F06556C8-34A7-4639-A3D5-5A530E3F5B0F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7</a:t>
            </a:r>
          </a:p>
        </p:txBody>
      </p:sp>
      <p:sp>
        <p:nvSpPr>
          <p:cNvPr id="6" name="Near the window.">
            <a:extLst>
              <a:ext uri="{FF2B5EF4-FFF2-40B4-BE49-F238E27FC236}">
                <a16:creationId xmlns:a16="http://schemas.microsoft.com/office/drawing/2014/main" id="{9FCD0ED9-F029-464B-B398-3E2091F6BC80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Near the window.</a:t>
            </a:r>
          </a:p>
        </p:txBody>
      </p:sp>
      <p:sp>
        <p:nvSpPr>
          <p:cNvPr id="7" name="Personal example: I like to sit near a window">
            <a:extLst>
              <a:ext uri="{FF2B5EF4-FFF2-40B4-BE49-F238E27FC236}">
                <a16:creationId xmlns:a16="http://schemas.microsoft.com/office/drawing/2014/main" id="{A186D9CB-A683-4BA3-8F8C-25FEAE30236E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like to sit near a window because I can see outside.</a:t>
            </a:r>
          </a:p>
        </p:txBody>
      </p:sp>
      <p:sp>
        <p:nvSpPr>
          <p:cNvPr id="8" name="Activity 8">
            <a:extLst>
              <a:ext uri="{FF2B5EF4-FFF2-40B4-BE49-F238E27FC236}">
                <a16:creationId xmlns:a16="http://schemas.microsoft.com/office/drawing/2014/main" id="{09D98412-06D4-48ED-A055-BAFAC6B61872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8</a:t>
            </a:r>
          </a:p>
        </p:txBody>
      </p:sp>
      <p:sp>
        <p:nvSpPr>
          <p:cNvPr id="9" name="Peter dropped them.">
            <a:extLst>
              <a:ext uri="{FF2B5EF4-FFF2-40B4-BE49-F238E27FC236}">
                <a16:creationId xmlns:a16="http://schemas.microsoft.com/office/drawing/2014/main" id="{B65C6B9E-CF4C-4244-B899-48B64C283A12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Peter dropped them.</a:t>
            </a:r>
          </a:p>
        </p:txBody>
      </p:sp>
      <p:sp>
        <p:nvSpPr>
          <p:cNvPr id="10" name="Personal example: I give them to a member of ">
            <a:extLst>
              <a:ext uri="{FF2B5EF4-FFF2-40B4-BE49-F238E27FC236}">
                <a16:creationId xmlns:a16="http://schemas.microsoft.com/office/drawing/2014/main" id="{32100201-5177-491D-8363-8E9A9038C9F9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give them to a member of staff.</a:t>
            </a:r>
          </a:p>
        </p:txBody>
      </p:sp>
    </p:spTree>
    <p:extLst>
      <p:ext uri="{BB962C8B-B14F-4D97-AF65-F5344CB8AC3E}">
        <p14:creationId xmlns:p14="http://schemas.microsoft.com/office/powerpoint/2010/main" val="17890176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2EE07DD-2E95-40F2-9A38-451DF958989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241F18E8-97E4-4F7A-B9E5-E2504D5F6FDA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9 and 10">
            <a:extLst>
              <a:ext uri="{FF2B5EF4-FFF2-40B4-BE49-F238E27FC236}">
                <a16:creationId xmlns:a16="http://schemas.microsoft.com/office/drawing/2014/main" id="{2E438E1D-649C-4047-981D-E7F04AE76FFD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9 and 10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5E8C83BF-776C-49A5-A6AD-F5E441D09530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9">
            <a:extLst>
              <a:ext uri="{FF2B5EF4-FFF2-40B4-BE49-F238E27FC236}">
                <a16:creationId xmlns:a16="http://schemas.microsoft.com/office/drawing/2014/main" id="{19DB3BBB-458E-4ACD-9F91-647DAC327139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9</a:t>
            </a:r>
          </a:p>
        </p:txBody>
      </p:sp>
      <p:sp>
        <p:nvSpPr>
          <p:cNvPr id="6" name="She immediately called the office to apologis">
            <a:extLst>
              <a:ext uri="{FF2B5EF4-FFF2-40B4-BE49-F238E27FC236}">
                <a16:creationId xmlns:a16="http://schemas.microsoft.com/office/drawing/2014/main" id="{C36B3958-96FD-4B3B-8E8E-7AA0DEC6F6A5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She immediately called the office to apologise.</a:t>
            </a:r>
          </a:p>
        </p:txBody>
      </p:sp>
      <p:sp>
        <p:nvSpPr>
          <p:cNvPr id="7" name="Personal example: I am sorry I am late. My bu">
            <a:extLst>
              <a:ext uri="{FF2B5EF4-FFF2-40B4-BE49-F238E27FC236}">
                <a16:creationId xmlns:a16="http://schemas.microsoft.com/office/drawing/2014/main" id="{CD71820D-BFC9-472F-ACF8-C7BEC5065648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am sorry I am late. My bus was delayed.</a:t>
            </a:r>
          </a:p>
        </p:txBody>
      </p:sp>
      <p:sp>
        <p:nvSpPr>
          <p:cNvPr id="8" name="Activity 10">
            <a:extLst>
              <a:ext uri="{FF2B5EF4-FFF2-40B4-BE49-F238E27FC236}">
                <a16:creationId xmlns:a16="http://schemas.microsoft.com/office/drawing/2014/main" id="{68E99E8F-DAF8-4C84-820A-F5E102FE0DEC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10</a:t>
            </a:r>
          </a:p>
        </p:txBody>
      </p:sp>
      <p:sp>
        <p:nvSpPr>
          <p:cNvPr id="9" name="They find a lost wallet.">
            <a:extLst>
              <a:ext uri="{FF2B5EF4-FFF2-40B4-BE49-F238E27FC236}">
                <a16:creationId xmlns:a16="http://schemas.microsoft.com/office/drawing/2014/main" id="{F0BDE08A-2640-458C-A9EA-93A49F6F00AF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They find a lost wallet.</a:t>
            </a:r>
          </a:p>
        </p:txBody>
      </p:sp>
      <p:sp>
        <p:nvSpPr>
          <p:cNvPr id="10" name="Personal example: I take it to the police or ">
            <a:extLst>
              <a:ext uri="{FF2B5EF4-FFF2-40B4-BE49-F238E27FC236}">
                <a16:creationId xmlns:a16="http://schemas.microsoft.com/office/drawing/2014/main" id="{DFB42BC3-CBDD-4962-B332-2169F1FCADE0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take it to the police or ask a trusted adult for help.</a:t>
            </a:r>
          </a:p>
        </p:txBody>
      </p:sp>
    </p:spTree>
    <p:extLst>
      <p:ext uri="{BB962C8B-B14F-4D97-AF65-F5344CB8AC3E}">
        <p14:creationId xmlns:p14="http://schemas.microsoft.com/office/powerpoint/2010/main" val="297052035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1182</Words>
  <Application>Microsoft Office PowerPoint</Application>
  <DocSecurity>0</DocSecurity>
  <PresentationFormat>Widescreen</PresentationFormat>
  <Paragraphs>197</Paragraphs>
  <Slides>16</Slides>
  <Notes>16</Notes>
  <HiddenSlides>0</HiddenSlides>
  <MMClips>10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Aptos</vt:lpstr>
      <vt:lpstr>Arial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BEREKET ELT Archive</dc:creator>
  <cp:lastModifiedBy>test</cp:lastModifiedBy>
  <cp:revision>1</cp:revision>
  <dcterms:created xsi:type="dcterms:W3CDTF">2026-10-27T12:32:21Z</dcterms:created>
  <dcterms:modified xsi:type="dcterms:W3CDTF">2026-10-27T16:25:29Z</dcterms:modified>
</cp:coreProperties>
</file>